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2"/>
  </p:notesMasterIdLst>
  <p:handoutMasterIdLst>
    <p:handoutMasterId r:id="rId63"/>
  </p:handoutMasterIdLst>
  <p:sldIdLst>
    <p:sldId id="257" r:id="rId2"/>
    <p:sldId id="258" r:id="rId3"/>
    <p:sldId id="289" r:id="rId4"/>
    <p:sldId id="304" r:id="rId5"/>
    <p:sldId id="314" r:id="rId6"/>
    <p:sldId id="259" r:id="rId7"/>
    <p:sldId id="260" r:id="rId8"/>
    <p:sldId id="261" r:id="rId9"/>
    <p:sldId id="281" r:id="rId10"/>
    <p:sldId id="307" r:id="rId11"/>
    <p:sldId id="262" r:id="rId12"/>
    <p:sldId id="263" r:id="rId13"/>
    <p:sldId id="283" r:id="rId14"/>
    <p:sldId id="264" r:id="rId15"/>
    <p:sldId id="302" r:id="rId16"/>
    <p:sldId id="265" r:id="rId17"/>
    <p:sldId id="303" r:id="rId18"/>
    <p:sldId id="288" r:id="rId19"/>
    <p:sldId id="266" r:id="rId20"/>
    <p:sldId id="267" r:id="rId21"/>
    <p:sldId id="287" r:id="rId22"/>
    <p:sldId id="290" r:id="rId23"/>
    <p:sldId id="291" r:id="rId24"/>
    <p:sldId id="292" r:id="rId25"/>
    <p:sldId id="320" r:id="rId26"/>
    <p:sldId id="269" r:id="rId27"/>
    <p:sldId id="270" r:id="rId28"/>
    <p:sldId id="278" r:id="rId29"/>
    <p:sldId id="271" r:id="rId30"/>
    <p:sldId id="285" r:id="rId31"/>
    <p:sldId id="282" r:id="rId32"/>
    <p:sldId id="321" r:id="rId33"/>
    <p:sldId id="268" r:id="rId34"/>
    <p:sldId id="272" r:id="rId35"/>
    <p:sldId id="273" r:id="rId36"/>
    <p:sldId id="274" r:id="rId37"/>
    <p:sldId id="311" r:id="rId38"/>
    <p:sldId id="312" r:id="rId39"/>
    <p:sldId id="322" r:id="rId40"/>
    <p:sldId id="324" r:id="rId41"/>
    <p:sldId id="323" r:id="rId42"/>
    <p:sldId id="275" r:id="rId43"/>
    <p:sldId id="276" r:id="rId44"/>
    <p:sldId id="310" r:id="rId45"/>
    <p:sldId id="277" r:id="rId46"/>
    <p:sldId id="313" r:id="rId47"/>
    <p:sldId id="294" r:id="rId48"/>
    <p:sldId id="295" r:id="rId49"/>
    <p:sldId id="296" r:id="rId50"/>
    <p:sldId id="297" r:id="rId51"/>
    <p:sldId id="299" r:id="rId52"/>
    <p:sldId id="301" r:id="rId53"/>
    <p:sldId id="305" r:id="rId54"/>
    <p:sldId id="298" r:id="rId55"/>
    <p:sldId id="300" r:id="rId56"/>
    <p:sldId id="309" r:id="rId57"/>
    <p:sldId id="325" r:id="rId58"/>
    <p:sldId id="306" r:id="rId59"/>
    <p:sldId id="286" r:id="rId60"/>
    <p:sldId id="27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DE72C-C5B1-4ECF-B93E-F28F33A62BB4}" type="datetimeFigureOut">
              <a:rPr lang="en-US" smtClean="0"/>
              <a:t>3/4/2024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29EE76-EA53-4C94-BD1B-4E4747F1F9E2}" type="slidenum">
              <a:rPr lang="en-US" smtClean="0"/>
              <a:t>‹#›</a:t>
            </a:fld>
            <a:endParaRPr lang="en-US"/>
          </a:p>
        </p:txBody>
      </p:sp>
    </p:spTree>
    <p:extLst>
      <p:ext uri="{BB962C8B-B14F-4D97-AF65-F5344CB8AC3E}">
        <p14:creationId xmlns:p14="http://schemas.microsoft.com/office/powerpoint/2010/main" val="2991449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95BF9-CE58-4535-971A-320BB5C44C74}"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DA10B-5A64-4A35-B120-052701B5B8AC}" type="slidenum">
              <a:rPr lang="en-US" smtClean="0"/>
              <a:t>‹#›</a:t>
            </a:fld>
            <a:endParaRPr lang="en-US"/>
          </a:p>
        </p:txBody>
      </p:sp>
    </p:spTree>
    <p:extLst>
      <p:ext uri="{BB962C8B-B14F-4D97-AF65-F5344CB8AC3E}">
        <p14:creationId xmlns:p14="http://schemas.microsoft.com/office/powerpoint/2010/main" val="3723532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a:t>
            </a:fld>
            <a:endParaRPr lang="en-US" dirty="0"/>
          </a:p>
        </p:txBody>
      </p:sp>
    </p:spTree>
    <p:extLst>
      <p:ext uri="{BB962C8B-B14F-4D97-AF65-F5344CB8AC3E}">
        <p14:creationId xmlns:p14="http://schemas.microsoft.com/office/powerpoint/2010/main" val="150946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7</a:t>
            </a:fld>
            <a:endParaRPr lang="en-US" dirty="0"/>
          </a:p>
        </p:txBody>
      </p:sp>
    </p:spTree>
    <p:extLst>
      <p:ext uri="{BB962C8B-B14F-4D97-AF65-F5344CB8AC3E}">
        <p14:creationId xmlns:p14="http://schemas.microsoft.com/office/powerpoint/2010/main" val="580051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last travel day fall on a Friday, days are counted beginning Saturday.</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11</a:t>
            </a:fld>
            <a:endParaRPr lang="en-US" dirty="0"/>
          </a:p>
        </p:txBody>
      </p:sp>
    </p:spTree>
    <p:extLst>
      <p:ext uri="{BB962C8B-B14F-4D97-AF65-F5344CB8AC3E}">
        <p14:creationId xmlns:p14="http://schemas.microsoft.com/office/powerpoint/2010/main" val="80457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off here</a:t>
            </a:r>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26</a:t>
            </a:fld>
            <a:endParaRPr lang="en-US" dirty="0"/>
          </a:p>
        </p:txBody>
      </p:sp>
    </p:spTree>
    <p:extLst>
      <p:ext uri="{BB962C8B-B14F-4D97-AF65-F5344CB8AC3E}">
        <p14:creationId xmlns:p14="http://schemas.microsoft.com/office/powerpoint/2010/main" val="3951219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90C6C2-31C2-4A1E-B479-B86290D329AA}" type="slidenum">
              <a:rPr lang="en-US" smtClean="0"/>
              <a:pPr>
                <a:defRPr/>
              </a:pPr>
              <a:t>29</a:t>
            </a:fld>
            <a:endParaRPr lang="en-US" dirty="0"/>
          </a:p>
        </p:txBody>
      </p:sp>
    </p:spTree>
    <p:extLst>
      <p:ext uri="{BB962C8B-B14F-4D97-AF65-F5344CB8AC3E}">
        <p14:creationId xmlns:p14="http://schemas.microsoft.com/office/powerpoint/2010/main" val="3767570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60916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888288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029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17492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79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62026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139263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22076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7590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9C384-84A4-4AA4-A781-C3256D661E25}" type="datetimeFigureOut">
              <a:rPr lang="en-US" smtClean="0"/>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308986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9C384-84A4-4AA4-A781-C3256D661E2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49713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C9C384-84A4-4AA4-A781-C3256D661E25}" type="datetimeFigureOut">
              <a:rPr lang="en-US" smtClean="0"/>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67386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C9C384-84A4-4AA4-A781-C3256D661E25}" type="datetimeFigureOut">
              <a:rPr lang="en-US" smtClean="0"/>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16920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C384-84A4-4AA4-A781-C3256D661E25}" type="datetimeFigureOut">
              <a:rPr lang="en-US" smtClean="0"/>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291124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C9C384-84A4-4AA4-A781-C3256D661E25}" type="datetimeFigureOut">
              <a:rPr lang="en-US" smtClean="0"/>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Tree>
    <p:extLst>
      <p:ext uri="{BB962C8B-B14F-4D97-AF65-F5344CB8AC3E}">
        <p14:creationId xmlns:p14="http://schemas.microsoft.com/office/powerpoint/2010/main" val="870601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127F7-64AE-4F7F-B35F-88B696DBFD8E}" type="slidenum">
              <a:rPr lang="en-US" smtClean="0"/>
              <a:t>‹#›</a:t>
            </a:fld>
            <a:endParaRPr lang="en-US"/>
          </a:p>
        </p:txBody>
      </p:sp>
      <p:sp>
        <p:nvSpPr>
          <p:cNvPr id="5" name="Date Placeholder 4"/>
          <p:cNvSpPr>
            <a:spLocks noGrp="1"/>
          </p:cNvSpPr>
          <p:nvPr>
            <p:ph type="dt" sz="half" idx="10"/>
          </p:nvPr>
        </p:nvSpPr>
        <p:spPr/>
        <p:txBody>
          <a:bodyPr/>
          <a:lstStyle/>
          <a:p>
            <a:fld id="{F9C9C384-84A4-4AA4-A781-C3256D661E25}" type="datetimeFigureOut">
              <a:rPr lang="en-US" smtClean="0"/>
              <a:t>2/22/2024</a:t>
            </a:fld>
            <a:endParaRPr lang="en-US"/>
          </a:p>
        </p:txBody>
      </p:sp>
    </p:spTree>
    <p:extLst>
      <p:ext uri="{BB962C8B-B14F-4D97-AF65-F5344CB8AC3E}">
        <p14:creationId xmlns:p14="http://schemas.microsoft.com/office/powerpoint/2010/main" val="76724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C9C384-84A4-4AA4-A781-C3256D661E25}" type="datetimeFigureOut">
              <a:rPr lang="en-US" smtClean="0"/>
              <a:t>2/22/2024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33127F7-64AE-4F7F-B35F-88B696DBFD8E}" type="slidenum">
              <a:rPr lang="en-US" smtClean="0"/>
              <a:t>‹#›</a:t>
            </a:fld>
            <a:endParaRPr lang="en-US"/>
          </a:p>
        </p:txBody>
      </p:sp>
    </p:spTree>
    <p:extLst>
      <p:ext uri="{BB962C8B-B14F-4D97-AF65-F5344CB8AC3E}">
        <p14:creationId xmlns:p14="http://schemas.microsoft.com/office/powerpoint/2010/main" val="13212139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h.edu/adminservices/PASS/trainingenrollment.htm" TargetMode="External"/><Relationship Id="rId2" Type="http://schemas.openxmlformats.org/officeDocument/2006/relationships/hyperlink" Target="https://uh.edu/human-resources/talent-acquisition/chr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uh.edu/finance/pages/forms.htm" TargetMode="External"/><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uh.edu/research/sponsored-projects/proc-pol-guide/trave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h.edu/office-of-finance/ap-travel/uh-travel/transportation/rental-rat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swabiz.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uh.edu/administration-finance/tax-information/moving-and-reloc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uh.edu/office-of-finance/tax-information/official-tax-document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uh.edu/office-of-finance/ap-travel_test/general/recent-changes/combined-meals-and-lodging-travel-limit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uh.edu/office-of-finance/ap-travel/concur-tcard/tm-printable/creating-a-travel-reques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uh.edu/office-of-finance/ap-travel_test/domtravel/faq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h.edu/finance/pages/forms.htm" TargetMode="External"/><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concur@central.uh.edu"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uh.edu/office-of-finance/ap-travel_test/general/travel-policies/" TargetMode="External"/><Relationship Id="rId2" Type="http://schemas.openxmlformats.org/officeDocument/2006/relationships/hyperlink" Target="https://uh.edu/office-of-finance/ap-travel_test/concur-tcard/tm-printable/" TargetMode="External"/><Relationship Id="rId1" Type="http://schemas.openxmlformats.org/officeDocument/2006/relationships/slideLayout" Target="../slideLayouts/slideLayout2.xml"/><Relationship Id="rId5" Type="http://schemas.openxmlformats.org/officeDocument/2006/relationships/hyperlink" Target="https://uh.edu/office-of-finance/ap-travel_test/forms/" TargetMode="External"/><Relationship Id="rId4" Type="http://schemas.openxmlformats.org/officeDocument/2006/relationships/hyperlink" Target="https://uh.edu/office-of-finance/ap-travel_test/general/insur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tdas2s@central.uh.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1699889" y="2600338"/>
            <a:ext cx="7389056" cy="1067001"/>
          </a:xfrm>
        </p:spPr>
        <p:txBody>
          <a:bodyPr/>
          <a:lstStyle/>
          <a:p>
            <a:pPr>
              <a:defRPr/>
            </a:pPr>
            <a:r>
              <a:rPr lang="en-US" b="1" dirty="0"/>
              <a:t>Travel Rules and Forms</a:t>
            </a:r>
          </a:p>
        </p:txBody>
      </p:sp>
      <p:sp>
        <p:nvSpPr>
          <p:cNvPr id="9219" name="Rectangle 3"/>
          <p:cNvSpPr>
            <a:spLocks noGrp="1" noRot="1" noChangeArrowheads="1"/>
          </p:cNvSpPr>
          <p:nvPr>
            <p:ph type="subTitle" idx="1"/>
          </p:nvPr>
        </p:nvSpPr>
        <p:spPr>
          <a:xfrm>
            <a:off x="1322009" y="3767805"/>
            <a:ext cx="7766936" cy="1096899"/>
          </a:xfrm>
        </p:spPr>
        <p:txBody>
          <a:bodyPr>
            <a:normAutofit/>
          </a:bodyPr>
          <a:lstStyle/>
          <a:p>
            <a:r>
              <a:rPr lang="en-US" altLang="en-US" sz="2400" b="1" dirty="0"/>
              <a:t>Olivia Guo ---AP Travel</a:t>
            </a:r>
          </a:p>
          <a:p>
            <a:r>
              <a:rPr lang="en-US" altLang="en-US" b="1" dirty="0"/>
              <a:t>March 2024</a:t>
            </a:r>
          </a:p>
        </p:txBody>
      </p:sp>
    </p:spTree>
    <p:extLst>
      <p:ext uri="{BB962C8B-B14F-4D97-AF65-F5344CB8AC3E}">
        <p14:creationId xmlns:p14="http://schemas.microsoft.com/office/powerpoint/2010/main" val="1123437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 --- </a:t>
            </a:r>
            <a:r>
              <a:rPr lang="en-US" sz="2400" b="1" dirty="0"/>
              <a:t>Continued</a:t>
            </a:r>
          </a:p>
        </p:txBody>
      </p:sp>
      <p:sp>
        <p:nvSpPr>
          <p:cNvPr id="3" name="Content Placeholder 2"/>
          <p:cNvSpPr>
            <a:spLocks noGrp="1"/>
          </p:cNvSpPr>
          <p:nvPr>
            <p:ph idx="1"/>
          </p:nvPr>
        </p:nvSpPr>
        <p:spPr>
          <a:xfrm>
            <a:off x="677334" y="1371600"/>
            <a:ext cx="8596668" cy="5013157"/>
          </a:xfrm>
        </p:spPr>
        <p:txBody>
          <a:bodyPr>
            <a:normAutofit/>
          </a:bodyPr>
          <a:lstStyle/>
          <a:p>
            <a:pPr>
              <a:buFont typeface="Wingdings" panose="05000000000000000000" pitchFamily="2" charset="2"/>
              <a:buChar char="v"/>
            </a:pPr>
            <a:r>
              <a:rPr lang="en-US" sz="2400" b="1" dirty="0"/>
              <a:t>Conference/Workshop/Convention/Training Hotels</a:t>
            </a:r>
          </a:p>
          <a:p>
            <a:pPr>
              <a:buFont typeface="Wingdings" panose="05000000000000000000" pitchFamily="2" charset="2"/>
              <a:buChar char="Ø"/>
            </a:pPr>
            <a:r>
              <a:rPr lang="en-US" dirty="0"/>
              <a:t>If the conference hotel is used, and the daily meals/lodging combined amount does not exceed the university daily limit, the amount will be reimbursed without additional documentation;</a:t>
            </a:r>
          </a:p>
          <a:p>
            <a:pPr>
              <a:buFont typeface="Wingdings" panose="05000000000000000000" pitchFamily="2" charset="2"/>
              <a:buChar char="Ø"/>
            </a:pPr>
            <a:r>
              <a:rPr lang="en-US" dirty="0"/>
              <a:t>If the conference hotel is used, and the daily meals/lodging exceeds the university daily limit, the published hotel expenses and actual meals up to the federal travel regulation meal rate (M&amp;IE) for the travel destination may be reimbursed if the traveler provides one of the following</a:t>
            </a:r>
          </a:p>
          <a:p>
            <a:pPr lvl="1">
              <a:buFont typeface="Courier New" panose="02070309020205020404" pitchFamily="49" charset="0"/>
              <a:buChar char="o"/>
            </a:pPr>
            <a:r>
              <a:rPr lang="en-US" dirty="0"/>
              <a:t> The publicized document showing the conference hotel rate (must be the lowest rate) in the expense report;</a:t>
            </a:r>
          </a:p>
          <a:p>
            <a:pPr marL="0" indent="0">
              <a:buNone/>
            </a:pPr>
            <a:r>
              <a:rPr lang="en-US" dirty="0"/>
              <a:t>                 </a:t>
            </a:r>
            <a:r>
              <a:rPr lang="en-US" b="1" dirty="0"/>
              <a:t>or</a:t>
            </a:r>
          </a:p>
          <a:p>
            <a:pPr marL="685800" lvl="1">
              <a:buFont typeface="Courier New" panose="02070309020205020404" pitchFamily="49" charset="0"/>
              <a:buChar char="o"/>
            </a:pPr>
            <a:r>
              <a:rPr lang="en-US" dirty="0"/>
              <a:t>The appropriate Division Vice Presidents’ approval ( VP approval can be provided in the form of an email or by adding them to Concur Expense Report approval flow)</a:t>
            </a:r>
          </a:p>
          <a:p>
            <a:pPr lvl="1"/>
            <a:endParaRPr lang="en-US" sz="1800" dirty="0"/>
          </a:p>
          <a:p>
            <a:endParaRPr lang="en-US" sz="2000" dirty="0"/>
          </a:p>
        </p:txBody>
      </p:sp>
    </p:spTree>
    <p:extLst>
      <p:ext uri="{BB962C8B-B14F-4D97-AF65-F5344CB8AC3E}">
        <p14:creationId xmlns:p14="http://schemas.microsoft.com/office/powerpoint/2010/main" val="3924054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376989" y="352926"/>
            <a:ext cx="8897013" cy="1320800"/>
          </a:xfrm>
        </p:spPr>
        <p:txBody>
          <a:bodyPr>
            <a:normAutofit/>
          </a:bodyPr>
          <a:lstStyle/>
          <a:p>
            <a:pPr algn="ctr">
              <a:defRPr/>
            </a:pPr>
            <a:r>
              <a:rPr lang="en-US" sz="3600" b="1" dirty="0"/>
              <a:t>Deadline for Submittal of Reimbursement Expense Reports</a:t>
            </a:r>
          </a:p>
        </p:txBody>
      </p:sp>
      <p:sp>
        <p:nvSpPr>
          <p:cNvPr id="57347" name="Rectangle 3"/>
          <p:cNvSpPr>
            <a:spLocks noGrp="1" noRot="1" noChangeArrowheads="1"/>
          </p:cNvSpPr>
          <p:nvPr>
            <p:ph idx="1"/>
          </p:nvPr>
        </p:nvSpPr>
        <p:spPr>
          <a:xfrm>
            <a:off x="376989" y="2013284"/>
            <a:ext cx="8694822" cy="3697705"/>
          </a:xfrm>
        </p:spPr>
        <p:txBody>
          <a:bodyPr>
            <a:normAutofit/>
          </a:bodyPr>
          <a:lstStyle/>
          <a:p>
            <a:pPr marL="452628">
              <a:buFont typeface="Wingdings" panose="05000000000000000000" pitchFamily="2" charset="2"/>
              <a:buChar char="v"/>
              <a:defRPr/>
            </a:pPr>
            <a:r>
              <a:rPr lang="en-US" sz="2400" dirty="0"/>
              <a:t>Traveler has up to 60 days after completion of travel to turn in receipts to the dept.</a:t>
            </a:r>
          </a:p>
          <a:p>
            <a:pPr marL="678942" lvl="1" indent="-342900">
              <a:spcBef>
                <a:spcPts val="324"/>
              </a:spcBef>
              <a:buFont typeface="Wingdings" panose="05000000000000000000" pitchFamily="2" charset="2"/>
              <a:buChar char="Ø"/>
              <a:defRPr/>
            </a:pPr>
            <a:r>
              <a:rPr lang="en-US" sz="2000" dirty="0"/>
              <a:t>If turned in after 60 days, must get routed to the Tax Department (with Taxable Payments or Reimbursements to Employees form-Exhibit B, SAM 03.D.06) before submitting to AP, this form need to be processed through DocuSign</a:t>
            </a:r>
          </a:p>
          <a:p>
            <a:pPr marL="452628">
              <a:buFont typeface="Wingdings" panose="05000000000000000000" pitchFamily="2" charset="2"/>
              <a:buChar char="v"/>
              <a:defRPr/>
            </a:pPr>
            <a:r>
              <a:rPr lang="en-US" sz="2400" dirty="0"/>
              <a:t>Department has a maximum of 15 days after received from traveler to submit to AP</a:t>
            </a:r>
          </a:p>
          <a:p>
            <a:pPr marL="678942" lvl="1" indent="-342900">
              <a:spcBef>
                <a:spcPts val="324"/>
              </a:spcBef>
              <a:buFont typeface="Wingdings" panose="05000000000000000000" pitchFamily="2" charset="2"/>
              <a:buChar char="Ø"/>
              <a:defRPr/>
            </a:pPr>
            <a:r>
              <a:rPr lang="en-US" sz="2000" dirty="0"/>
              <a:t>If submitted after 15 days, justification is needed </a:t>
            </a:r>
          </a:p>
          <a:p>
            <a:pPr marL="365760" indent="-256032">
              <a:buFont typeface="Wingdings 3"/>
              <a:buChar char=""/>
              <a:defRPr/>
            </a:pPr>
            <a:endParaRPr lang="en-US" dirty="0"/>
          </a:p>
        </p:txBody>
      </p:sp>
    </p:spTree>
    <p:extLst>
      <p:ext uri="{BB962C8B-B14F-4D97-AF65-F5344CB8AC3E}">
        <p14:creationId xmlns:p14="http://schemas.microsoft.com/office/powerpoint/2010/main" val="979419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Deadline for Submittal of </a:t>
            </a:r>
            <a:br>
              <a:rPr lang="en-US" sz="3600" b="1" dirty="0"/>
            </a:br>
            <a:r>
              <a:rPr lang="en-US" sz="3600" b="1" dirty="0"/>
              <a:t>Travel Card Expense Reports</a:t>
            </a:r>
          </a:p>
        </p:txBody>
      </p:sp>
      <p:sp>
        <p:nvSpPr>
          <p:cNvPr id="2" name="Content Placeholder 1"/>
          <p:cNvSpPr>
            <a:spLocks noGrp="1"/>
          </p:cNvSpPr>
          <p:nvPr>
            <p:ph idx="1"/>
          </p:nvPr>
        </p:nvSpPr>
        <p:spPr>
          <a:xfrm>
            <a:off x="870857" y="1524000"/>
            <a:ext cx="7739743" cy="5007429"/>
          </a:xfrm>
        </p:spPr>
        <p:txBody>
          <a:bodyPr>
            <a:normAutofit/>
          </a:bodyPr>
          <a:lstStyle/>
          <a:p>
            <a:pPr>
              <a:buFont typeface="Wingdings" panose="05000000000000000000" pitchFamily="2" charset="2"/>
              <a:buChar char="v"/>
            </a:pPr>
            <a:r>
              <a:rPr lang="en-US" sz="2400" dirty="0"/>
              <a:t>Cardholders and custodians are responsible for submitting Expense Reports in Concur through the certifying signatory to Accounts Payable no later than the 25</a:t>
            </a:r>
            <a:r>
              <a:rPr lang="en-US" sz="2400" baseline="30000" dirty="0"/>
              <a:t>th</a:t>
            </a:r>
            <a:r>
              <a:rPr lang="en-US" sz="2400" dirty="0"/>
              <a:t> of the month following the month in which those transactions occurred, otherwise violation will be recorded</a:t>
            </a:r>
          </a:p>
          <a:p>
            <a:pPr lvl="1">
              <a:buFont typeface="Wingdings" panose="05000000000000000000" pitchFamily="2" charset="2"/>
              <a:buChar char="Ø"/>
            </a:pPr>
            <a:r>
              <a:rPr lang="en-US" sz="1800" dirty="0"/>
              <a:t>For example:</a:t>
            </a:r>
          </a:p>
          <a:p>
            <a:pPr lvl="1">
              <a:buFont typeface="Wingdings" panose="05000000000000000000" pitchFamily="2" charset="2"/>
              <a:buChar char="Ø"/>
            </a:pPr>
            <a:r>
              <a:rPr lang="en-US" sz="1800" dirty="0"/>
              <a:t>Charges with a transaction date in September (September 1 – September 30) must be submitted to Accounts Payable on an Expense Report by October 25 in Concur.  If the 25</a:t>
            </a:r>
            <a:r>
              <a:rPr lang="en-US" sz="1800" baseline="30000" dirty="0"/>
              <a:t>th</a:t>
            </a:r>
            <a:r>
              <a:rPr lang="en-US" sz="1800" dirty="0"/>
              <a:t> falls on a weekend or holiday, the due date will be the following business day unless otherwise announced by AP. </a:t>
            </a:r>
          </a:p>
        </p:txBody>
      </p:sp>
    </p:spTree>
    <p:extLst>
      <p:ext uri="{BB962C8B-B14F-4D97-AF65-F5344CB8AC3E}">
        <p14:creationId xmlns:p14="http://schemas.microsoft.com/office/powerpoint/2010/main" val="273298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6674"/>
            <a:ext cx="8596668" cy="802105"/>
          </a:xfrm>
        </p:spPr>
        <p:txBody>
          <a:bodyPr/>
          <a:lstStyle/>
          <a:p>
            <a:pPr algn="ctr"/>
            <a:r>
              <a:rPr lang="en-US" b="1" dirty="0"/>
              <a:t>Travel Card Overview</a:t>
            </a:r>
          </a:p>
        </p:txBody>
      </p:sp>
      <p:sp>
        <p:nvSpPr>
          <p:cNvPr id="3" name="Content Placeholder 2"/>
          <p:cNvSpPr>
            <a:spLocks noGrp="1"/>
          </p:cNvSpPr>
          <p:nvPr>
            <p:ph idx="1"/>
          </p:nvPr>
        </p:nvSpPr>
        <p:spPr>
          <a:xfrm>
            <a:off x="677334" y="1299411"/>
            <a:ext cx="8596668" cy="5157536"/>
          </a:xfrm>
        </p:spPr>
        <p:txBody>
          <a:bodyPr>
            <a:normAutofit/>
          </a:bodyPr>
          <a:lstStyle/>
          <a:p>
            <a:pPr>
              <a:buFont typeface="Wingdings" panose="05000000000000000000" pitchFamily="2" charset="2"/>
              <a:buChar char="v"/>
            </a:pPr>
            <a:r>
              <a:rPr lang="en-US" sz="2400" dirty="0"/>
              <a:t>Primary Custodian</a:t>
            </a:r>
          </a:p>
          <a:p>
            <a:pPr lvl="1">
              <a:buFont typeface="Wingdings" panose="05000000000000000000" pitchFamily="2" charset="2"/>
              <a:buChar char="Ø"/>
            </a:pPr>
            <a:r>
              <a:rPr lang="en-US" dirty="0"/>
              <a:t>Employee who has custody of the travel card</a:t>
            </a:r>
          </a:p>
          <a:p>
            <a:pPr lvl="1">
              <a:buFont typeface="Wingdings" panose="05000000000000000000" pitchFamily="2" charset="2"/>
              <a:buChar char="Ø"/>
            </a:pPr>
            <a:r>
              <a:rPr lang="en-US" dirty="0"/>
              <a:t>Responsible for submitting expense reports in Concur</a:t>
            </a:r>
          </a:p>
          <a:p>
            <a:pPr lvl="1">
              <a:buFont typeface="Wingdings" panose="05000000000000000000" pitchFamily="2" charset="2"/>
              <a:buChar char="Ø"/>
            </a:pPr>
            <a:r>
              <a:rPr lang="en-US" altLang="en-US" b="1" dirty="0"/>
              <a:t>Expense Report must be created in the profile of the primary custodian (cardholder); to close out travel card charges</a:t>
            </a:r>
          </a:p>
          <a:p>
            <a:pPr>
              <a:buFont typeface="Wingdings" panose="05000000000000000000" pitchFamily="2" charset="2"/>
              <a:buChar char="v"/>
            </a:pPr>
            <a:r>
              <a:rPr lang="en-US" sz="2400" dirty="0"/>
              <a:t>Delegates in Concur</a:t>
            </a:r>
          </a:p>
          <a:p>
            <a:pPr lvl="1">
              <a:buFont typeface="Wingdings" panose="05000000000000000000" pitchFamily="2" charset="2"/>
              <a:buChar char="Ø"/>
            </a:pPr>
            <a:r>
              <a:rPr lang="en-US" dirty="0"/>
              <a:t>Employees authorized to create/review Travel Request and/or Expense Reports for specific employees and/or non-employees. </a:t>
            </a:r>
          </a:p>
          <a:p>
            <a:pPr lvl="1">
              <a:buFont typeface="Wingdings" panose="05000000000000000000" pitchFamily="2" charset="2"/>
              <a:buChar char="Ø"/>
            </a:pPr>
            <a:r>
              <a:rPr lang="en-US" dirty="0"/>
              <a:t>Submit Travel Requests and/or Expense Reports in Concur on behalf of specific non-employees </a:t>
            </a:r>
            <a:r>
              <a:rPr lang="en-US" b="1" dirty="0"/>
              <a:t>(employees must submit their own Requests/Reports). </a:t>
            </a:r>
          </a:p>
          <a:p>
            <a:pPr lvl="1">
              <a:buFont typeface="Wingdings" panose="05000000000000000000" pitchFamily="2" charset="2"/>
              <a:buChar char="Ø"/>
            </a:pPr>
            <a:r>
              <a:rPr lang="en-US" dirty="0"/>
              <a:t>Approve Travel Requests and/or Expense Reports in Concur on behalf of specific employee approvers. </a:t>
            </a:r>
          </a:p>
          <a:p>
            <a:endParaRPr lang="en-US" dirty="0"/>
          </a:p>
          <a:p>
            <a:pPr>
              <a:buFont typeface="Wingdings" panose="05000000000000000000" pitchFamily="2" charset="2"/>
              <a:buChar char="Ø"/>
            </a:pPr>
            <a:endParaRPr lang="en-US" dirty="0"/>
          </a:p>
          <a:p>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2935651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260" y="394063"/>
            <a:ext cx="7827972" cy="990600"/>
          </a:xfrm>
        </p:spPr>
        <p:txBody>
          <a:bodyPr>
            <a:normAutofit/>
          </a:bodyPr>
          <a:lstStyle/>
          <a:p>
            <a:pPr algn="ctr"/>
            <a:r>
              <a:rPr lang="en-US" sz="3600" b="1" dirty="0"/>
              <a:t>Travel Card Applications </a:t>
            </a:r>
            <a:br>
              <a:rPr lang="en-US" sz="3600" b="1" dirty="0"/>
            </a:br>
            <a:r>
              <a:rPr lang="en-US" sz="1800" b="1" dirty="0"/>
              <a:t>(Now accepted through DocuSign only)</a:t>
            </a:r>
          </a:p>
        </p:txBody>
      </p:sp>
      <p:sp>
        <p:nvSpPr>
          <p:cNvPr id="2" name="Content Placeholder 1"/>
          <p:cNvSpPr>
            <a:spLocks noGrp="1"/>
          </p:cNvSpPr>
          <p:nvPr>
            <p:ph idx="1"/>
          </p:nvPr>
        </p:nvSpPr>
        <p:spPr>
          <a:xfrm>
            <a:off x="1091440" y="1684420"/>
            <a:ext cx="7827972" cy="2101517"/>
          </a:xfrm>
        </p:spPr>
        <p:txBody>
          <a:bodyPr>
            <a:normAutofit fontScale="70000" lnSpcReduction="20000"/>
          </a:bodyPr>
          <a:lstStyle/>
          <a:p>
            <a:pPr>
              <a:buFont typeface="Wingdings" panose="05000000000000000000" pitchFamily="2" charset="2"/>
              <a:buChar char="v"/>
            </a:pPr>
            <a:r>
              <a:rPr lang="en-US" sz="2600" b="1" dirty="0"/>
              <a:t>All forms must go to DocuSign starting September 1</a:t>
            </a:r>
            <a:r>
              <a:rPr lang="en-US" sz="2600" b="1" baseline="30000" dirty="0"/>
              <a:t>st</a:t>
            </a:r>
            <a:r>
              <a:rPr lang="en-US" sz="2600" b="1" dirty="0"/>
              <a:t>, 2023</a:t>
            </a:r>
          </a:p>
          <a:p>
            <a:pPr>
              <a:buFont typeface="Wingdings" panose="05000000000000000000" pitchFamily="2" charset="2"/>
              <a:buChar char="v"/>
            </a:pPr>
            <a:endParaRPr lang="en-US" sz="2600" b="1" dirty="0"/>
          </a:p>
          <a:p>
            <a:pPr lvl="1">
              <a:buFont typeface="Wingdings" panose="05000000000000000000" pitchFamily="2" charset="2"/>
              <a:buChar char="Ø"/>
            </a:pPr>
            <a:r>
              <a:rPr lang="en-US" sz="2400" dirty="0"/>
              <a:t>Addendum A --- Cardholder Application Form ( Local Dept and Multiple User Travel )</a:t>
            </a:r>
          </a:p>
          <a:p>
            <a:pPr lvl="1">
              <a:buFont typeface="Wingdings" panose="05000000000000000000" pitchFamily="2" charset="2"/>
              <a:buChar char="Ø"/>
            </a:pPr>
            <a:r>
              <a:rPr lang="en-US" sz="2400" dirty="0"/>
              <a:t>Addendum B --- Cardholder Application Form ( Local Individual Travel)</a:t>
            </a:r>
          </a:p>
          <a:p>
            <a:pPr lvl="1">
              <a:buFont typeface="Wingdings" panose="05000000000000000000" pitchFamily="2" charset="2"/>
              <a:buChar char="Ø"/>
            </a:pPr>
            <a:r>
              <a:rPr lang="en-US" sz="2400" dirty="0"/>
              <a:t>Addendum E --- Acknowledgement of Responsibilities for Multiple User Travel</a:t>
            </a:r>
          </a:p>
          <a:p>
            <a:pPr lvl="1">
              <a:buFont typeface="Wingdings" panose="05000000000000000000" pitchFamily="2" charset="2"/>
              <a:buChar char="Ø"/>
            </a:pPr>
            <a:endParaRPr lang="en-US" sz="1800" dirty="0"/>
          </a:p>
          <a:p>
            <a:endParaRPr lang="en-US" sz="2000" dirty="0"/>
          </a:p>
          <a:p>
            <a:endParaRPr lang="en-US" sz="2000" dirty="0"/>
          </a:p>
          <a:p>
            <a:endParaRPr lang="en-US" sz="2000" dirty="0"/>
          </a:p>
          <a:p>
            <a:endParaRPr lang="en-US" sz="2000" dirty="0"/>
          </a:p>
          <a:p>
            <a:pPr marL="109537" indent="0">
              <a:buNone/>
            </a:pPr>
            <a:endParaRPr lang="en-US" sz="2000" dirty="0"/>
          </a:p>
        </p:txBody>
      </p:sp>
    </p:spTree>
    <p:extLst>
      <p:ext uri="{BB962C8B-B14F-4D97-AF65-F5344CB8AC3E}">
        <p14:creationId xmlns:p14="http://schemas.microsoft.com/office/powerpoint/2010/main" val="146593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260" y="394063"/>
            <a:ext cx="7827972" cy="990600"/>
          </a:xfrm>
        </p:spPr>
        <p:txBody>
          <a:bodyPr>
            <a:normAutofit/>
          </a:bodyPr>
          <a:lstStyle/>
          <a:p>
            <a:pPr algn="ctr"/>
            <a:r>
              <a:rPr lang="en-US" sz="3600" b="1" dirty="0"/>
              <a:t>Travel Card Applications</a:t>
            </a:r>
            <a:br>
              <a:rPr lang="en-US" sz="1800" b="1" dirty="0"/>
            </a:br>
            <a:r>
              <a:rPr lang="en-US" sz="1800" b="1" dirty="0"/>
              <a:t> --- continued</a:t>
            </a:r>
          </a:p>
        </p:txBody>
      </p:sp>
      <p:sp>
        <p:nvSpPr>
          <p:cNvPr id="2" name="Content Placeholder 1"/>
          <p:cNvSpPr>
            <a:spLocks noGrp="1"/>
          </p:cNvSpPr>
          <p:nvPr>
            <p:ph idx="1"/>
          </p:nvPr>
        </p:nvSpPr>
        <p:spPr>
          <a:xfrm>
            <a:off x="1186542" y="1676399"/>
            <a:ext cx="6477001" cy="1723623"/>
          </a:xfrm>
        </p:spPr>
        <p:txBody>
          <a:bodyPr>
            <a:normAutofit/>
          </a:bodyPr>
          <a:lstStyle/>
          <a:p>
            <a:endParaRPr lang="en-US" sz="2000" dirty="0"/>
          </a:p>
          <a:p>
            <a:endParaRPr lang="en-US" sz="2000" dirty="0"/>
          </a:p>
          <a:p>
            <a:endParaRPr lang="en-US" sz="2000" dirty="0"/>
          </a:p>
          <a:p>
            <a:endParaRPr lang="en-US" sz="2000" dirty="0"/>
          </a:p>
          <a:p>
            <a:endParaRPr lang="en-US" sz="2000" dirty="0"/>
          </a:p>
          <a:p>
            <a:pPr marL="109537" indent="0">
              <a:buNone/>
            </a:pPr>
            <a:endParaRPr lang="en-US" sz="2000" dirty="0"/>
          </a:p>
        </p:txBody>
      </p:sp>
      <p:pic>
        <p:nvPicPr>
          <p:cNvPr id="5" name="Picture 4">
            <a:extLst>
              <a:ext uri="{FF2B5EF4-FFF2-40B4-BE49-F238E27FC236}">
                <a16:creationId xmlns:a16="http://schemas.microsoft.com/office/drawing/2014/main" id="{E634A36E-6B6F-42C8-A83B-5AC04816E834}"/>
              </a:ext>
            </a:extLst>
          </p:cNvPr>
          <p:cNvPicPr>
            <a:picLocks noChangeAspect="1"/>
          </p:cNvPicPr>
          <p:nvPr/>
        </p:nvPicPr>
        <p:blipFill>
          <a:blip r:embed="rId2"/>
          <a:stretch>
            <a:fillRect/>
          </a:stretch>
        </p:blipFill>
        <p:spPr>
          <a:xfrm>
            <a:off x="305190" y="3906253"/>
            <a:ext cx="10025128" cy="2766690"/>
          </a:xfrm>
          <a:prstGeom prst="rect">
            <a:avLst/>
          </a:prstGeom>
        </p:spPr>
      </p:pic>
      <p:pic>
        <p:nvPicPr>
          <p:cNvPr id="6" name="Picture 5">
            <a:extLst>
              <a:ext uri="{FF2B5EF4-FFF2-40B4-BE49-F238E27FC236}">
                <a16:creationId xmlns:a16="http://schemas.microsoft.com/office/drawing/2014/main" id="{AC7006AB-48AB-4558-88BA-74C033D17E75}"/>
              </a:ext>
            </a:extLst>
          </p:cNvPr>
          <p:cNvPicPr>
            <a:picLocks noChangeAspect="1"/>
          </p:cNvPicPr>
          <p:nvPr/>
        </p:nvPicPr>
        <p:blipFill>
          <a:blip r:embed="rId3"/>
          <a:stretch>
            <a:fillRect/>
          </a:stretch>
        </p:blipFill>
        <p:spPr>
          <a:xfrm>
            <a:off x="745957" y="1250110"/>
            <a:ext cx="8528672" cy="2683809"/>
          </a:xfrm>
          <a:prstGeom prst="rect">
            <a:avLst/>
          </a:prstGeom>
        </p:spPr>
      </p:pic>
    </p:spTree>
    <p:extLst>
      <p:ext uri="{BB962C8B-B14F-4D97-AF65-F5344CB8AC3E}">
        <p14:creationId xmlns:p14="http://schemas.microsoft.com/office/powerpoint/2010/main" val="285361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971" y="304800"/>
            <a:ext cx="8255955" cy="807720"/>
          </a:xfrm>
        </p:spPr>
        <p:txBody>
          <a:bodyPr>
            <a:normAutofit/>
          </a:bodyPr>
          <a:lstStyle/>
          <a:p>
            <a:pPr algn="ctr"/>
            <a:r>
              <a:rPr lang="en-US" sz="3600" b="1" dirty="0"/>
              <a:t>Travel Card Requirements --- continued</a:t>
            </a:r>
          </a:p>
        </p:txBody>
      </p:sp>
      <p:sp>
        <p:nvSpPr>
          <p:cNvPr id="2" name="Content Placeholder 1"/>
          <p:cNvSpPr>
            <a:spLocks noGrp="1"/>
          </p:cNvSpPr>
          <p:nvPr>
            <p:ph idx="1"/>
          </p:nvPr>
        </p:nvSpPr>
        <p:spPr>
          <a:xfrm>
            <a:off x="478971" y="1295400"/>
            <a:ext cx="8643258" cy="5159829"/>
          </a:xfrm>
        </p:spPr>
        <p:txBody>
          <a:bodyPr>
            <a:normAutofit/>
          </a:bodyPr>
          <a:lstStyle/>
          <a:p>
            <a:pPr lvl="1" eaLnBrk="1" hangingPunct="1">
              <a:defRPr/>
            </a:pPr>
            <a:r>
              <a:rPr lang="en-US" sz="2000" dirty="0"/>
              <a:t>Complete the travel card application through DocuSign</a:t>
            </a:r>
          </a:p>
          <a:p>
            <a:pPr lvl="1" eaLnBrk="1" hangingPunct="1">
              <a:defRPr/>
            </a:pPr>
            <a:endParaRPr lang="en-US" sz="1600" dirty="0"/>
          </a:p>
          <a:p>
            <a:endParaRPr lang="en-US" sz="1600" dirty="0"/>
          </a:p>
        </p:txBody>
      </p:sp>
      <p:pic>
        <p:nvPicPr>
          <p:cNvPr id="4" name="Picture 3">
            <a:extLst>
              <a:ext uri="{FF2B5EF4-FFF2-40B4-BE49-F238E27FC236}">
                <a16:creationId xmlns:a16="http://schemas.microsoft.com/office/drawing/2014/main" id="{73F9C4F9-D5CD-4810-8A33-C46A233D5FD8}"/>
              </a:ext>
            </a:extLst>
          </p:cNvPr>
          <p:cNvPicPr>
            <a:picLocks noChangeAspect="1"/>
          </p:cNvPicPr>
          <p:nvPr/>
        </p:nvPicPr>
        <p:blipFill>
          <a:blip r:embed="rId2"/>
          <a:stretch>
            <a:fillRect/>
          </a:stretch>
        </p:blipFill>
        <p:spPr>
          <a:xfrm>
            <a:off x="478971" y="1708484"/>
            <a:ext cx="7951155" cy="4762640"/>
          </a:xfrm>
          <a:prstGeom prst="rect">
            <a:avLst/>
          </a:prstGeom>
        </p:spPr>
      </p:pic>
    </p:spTree>
    <p:extLst>
      <p:ext uri="{BB962C8B-B14F-4D97-AF65-F5344CB8AC3E}">
        <p14:creationId xmlns:p14="http://schemas.microsoft.com/office/powerpoint/2010/main" val="83522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8971" y="304800"/>
            <a:ext cx="8255955" cy="807720"/>
          </a:xfrm>
        </p:spPr>
        <p:txBody>
          <a:bodyPr>
            <a:normAutofit/>
          </a:bodyPr>
          <a:lstStyle/>
          <a:p>
            <a:pPr algn="ctr"/>
            <a:r>
              <a:rPr lang="en-US" sz="3600" b="1" dirty="0"/>
              <a:t>Travel Card Requirements --- </a:t>
            </a:r>
            <a:r>
              <a:rPr lang="en-US" sz="2400" b="1" dirty="0"/>
              <a:t>continued</a:t>
            </a:r>
          </a:p>
        </p:txBody>
      </p:sp>
      <p:sp>
        <p:nvSpPr>
          <p:cNvPr id="2" name="Content Placeholder 1"/>
          <p:cNvSpPr>
            <a:spLocks noGrp="1"/>
          </p:cNvSpPr>
          <p:nvPr>
            <p:ph idx="1"/>
          </p:nvPr>
        </p:nvSpPr>
        <p:spPr>
          <a:xfrm>
            <a:off x="478971" y="1295400"/>
            <a:ext cx="8643258" cy="5159829"/>
          </a:xfrm>
        </p:spPr>
        <p:txBody>
          <a:bodyPr>
            <a:normAutofit/>
          </a:bodyPr>
          <a:lstStyle/>
          <a:p>
            <a:pPr lvl="1" eaLnBrk="1" hangingPunct="1">
              <a:buFont typeface="Wingdings" panose="05000000000000000000" pitchFamily="2" charset="2"/>
              <a:buChar char="v"/>
              <a:defRPr/>
            </a:pPr>
            <a:r>
              <a:rPr lang="en-US" sz="2000" dirty="0"/>
              <a:t>Complete HR form and attach with application:  Authorization for Criminal History Investigation (CHRI Request Form valid for up to 6 months) *Procurement/Travel Card Clearance</a:t>
            </a:r>
          </a:p>
          <a:p>
            <a:pPr lvl="2">
              <a:buFont typeface="Wingdings" panose="05000000000000000000" pitchFamily="2" charset="2"/>
              <a:buChar char="Ø"/>
              <a:defRPr/>
            </a:pPr>
            <a:r>
              <a:rPr lang="en-US" sz="1800" dirty="0">
                <a:hlinkClick r:id="rId2"/>
              </a:rPr>
              <a:t>https://uh.edu/human-resources/talent-acquisition/chri/</a:t>
            </a:r>
            <a:endParaRPr lang="en-US" sz="1800" dirty="0"/>
          </a:p>
          <a:p>
            <a:pPr lvl="1" eaLnBrk="1" hangingPunct="1">
              <a:buFont typeface="Wingdings" panose="05000000000000000000" pitchFamily="2" charset="2"/>
              <a:buChar char="v"/>
              <a:defRPr/>
            </a:pPr>
            <a:r>
              <a:rPr lang="en-US" sz="2000" dirty="0"/>
              <a:t>Complete the T Card Cardholder training (SF2404) through T.A.P. (Valid for up to 1 year) and attach with application</a:t>
            </a:r>
          </a:p>
          <a:p>
            <a:pPr lvl="1" eaLnBrk="1" hangingPunct="1">
              <a:buFont typeface="Wingdings" panose="05000000000000000000" pitchFamily="2" charset="2"/>
              <a:buChar char="v"/>
              <a:defRPr/>
            </a:pPr>
            <a:r>
              <a:rPr lang="en-US" sz="2000" dirty="0"/>
              <a:t>Login to P.A.S.S. </a:t>
            </a:r>
            <a:r>
              <a:rPr lang="en-US" sz="2000" dirty="0">
                <a:sym typeface="Wingdings" panose="05000000000000000000" pitchFamily="2" charset="2"/>
              </a:rPr>
              <a:t> </a:t>
            </a:r>
            <a:r>
              <a:rPr lang="en-US" sz="2000" dirty="0"/>
              <a:t>Training </a:t>
            </a:r>
            <a:r>
              <a:rPr lang="en-US" sz="2000" dirty="0">
                <a:sym typeface="Wingdings" panose="05000000000000000000" pitchFamily="2" charset="2"/>
              </a:rPr>
              <a:t></a:t>
            </a:r>
            <a:r>
              <a:rPr lang="en-US" sz="2000" dirty="0"/>
              <a:t> Request Training </a:t>
            </a:r>
            <a:r>
              <a:rPr lang="en-US" sz="2000" dirty="0">
                <a:sym typeface="Wingdings" panose="05000000000000000000" pitchFamily="2" charset="2"/>
              </a:rPr>
              <a:t></a:t>
            </a:r>
            <a:r>
              <a:rPr lang="en-US" sz="2000" dirty="0"/>
              <a:t> Search by Course Number </a:t>
            </a:r>
            <a:r>
              <a:rPr lang="en-US" sz="2000" dirty="0">
                <a:sym typeface="Wingdings" panose="05000000000000000000" pitchFamily="2" charset="2"/>
              </a:rPr>
              <a:t></a:t>
            </a:r>
            <a:r>
              <a:rPr lang="en-US" sz="2000" dirty="0"/>
              <a:t> SF2404 </a:t>
            </a:r>
            <a:r>
              <a:rPr lang="en-US" sz="2000" dirty="0">
                <a:sym typeface="Wingdings" panose="05000000000000000000" pitchFamily="2" charset="2"/>
              </a:rPr>
              <a:t></a:t>
            </a:r>
            <a:r>
              <a:rPr lang="en-US" sz="2000" dirty="0"/>
              <a:t> View Available Sessions </a:t>
            </a:r>
            <a:r>
              <a:rPr lang="en-US" sz="2000" dirty="0">
                <a:sym typeface="Wingdings" panose="05000000000000000000" pitchFamily="2" charset="2"/>
              </a:rPr>
              <a:t></a:t>
            </a:r>
            <a:r>
              <a:rPr lang="en-US" sz="2000" dirty="0"/>
              <a:t> Select Session (0001) </a:t>
            </a:r>
            <a:r>
              <a:rPr lang="en-US" sz="2000" dirty="0">
                <a:sym typeface="Wingdings" panose="05000000000000000000" pitchFamily="2" charset="2"/>
              </a:rPr>
              <a:t></a:t>
            </a:r>
            <a:r>
              <a:rPr lang="en-US" sz="2000" dirty="0"/>
              <a:t> Continue</a:t>
            </a:r>
          </a:p>
          <a:p>
            <a:pPr lvl="2">
              <a:buFont typeface="Wingdings" panose="05000000000000000000" pitchFamily="2" charset="2"/>
              <a:buChar char="Ø"/>
              <a:defRPr/>
            </a:pPr>
            <a:r>
              <a:rPr lang="en-US" sz="1800" dirty="0">
                <a:hlinkClick r:id="rId3"/>
              </a:rPr>
              <a:t>http://www.uh.edu/adminservices/PASS/trainingenrollment.htm</a:t>
            </a:r>
            <a:r>
              <a:rPr lang="en-US" sz="1900" dirty="0"/>
              <a:t> </a:t>
            </a:r>
          </a:p>
          <a:p>
            <a:pPr lvl="1" eaLnBrk="1" hangingPunct="1">
              <a:defRPr/>
            </a:pPr>
            <a:endParaRPr lang="en-US" sz="1600" dirty="0"/>
          </a:p>
          <a:p>
            <a:endParaRPr lang="en-US" sz="1600" dirty="0"/>
          </a:p>
        </p:txBody>
      </p:sp>
    </p:spTree>
    <p:extLst>
      <p:ext uri="{BB962C8B-B14F-4D97-AF65-F5344CB8AC3E}">
        <p14:creationId xmlns:p14="http://schemas.microsoft.com/office/powerpoint/2010/main" val="274403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Cardholder/Custodian Responsibilities</a:t>
            </a:r>
          </a:p>
        </p:txBody>
      </p:sp>
      <p:sp>
        <p:nvSpPr>
          <p:cNvPr id="3" name="Content Placeholder 2"/>
          <p:cNvSpPr>
            <a:spLocks noGrp="1"/>
          </p:cNvSpPr>
          <p:nvPr>
            <p:ph idx="1"/>
          </p:nvPr>
        </p:nvSpPr>
        <p:spPr>
          <a:xfrm>
            <a:off x="681789" y="1443789"/>
            <a:ext cx="11173327" cy="4796589"/>
          </a:xfrm>
        </p:spPr>
        <p:txBody>
          <a:bodyPr>
            <a:normAutofit/>
          </a:bodyPr>
          <a:lstStyle/>
          <a:p>
            <a:pPr>
              <a:buFont typeface="Wingdings" panose="05000000000000000000" pitchFamily="2" charset="2"/>
              <a:buChar char="v"/>
            </a:pPr>
            <a:r>
              <a:rPr lang="en-US" dirty="0"/>
              <a:t> </a:t>
            </a:r>
            <a:r>
              <a:rPr lang="en-US" dirty="0">
                <a:solidFill>
                  <a:schemeClr val="tx1"/>
                </a:solidFill>
              </a:rPr>
              <a:t>Complete annual Online Training</a:t>
            </a:r>
          </a:p>
          <a:p>
            <a:pPr>
              <a:buFont typeface="Wingdings" panose="05000000000000000000" pitchFamily="2" charset="2"/>
              <a:buChar char="v"/>
            </a:pPr>
            <a:r>
              <a:rPr lang="en-US" dirty="0">
                <a:solidFill>
                  <a:schemeClr val="tx1"/>
                </a:solidFill>
              </a:rPr>
              <a:t> Safeguard the travel card</a:t>
            </a:r>
          </a:p>
          <a:p>
            <a:pPr>
              <a:buFont typeface="Wingdings" panose="05000000000000000000" pitchFamily="2" charset="2"/>
              <a:buChar char="v"/>
            </a:pPr>
            <a:r>
              <a:rPr lang="en-US" dirty="0">
                <a:solidFill>
                  <a:schemeClr val="tx1"/>
                </a:solidFill>
              </a:rPr>
              <a:t> Ensure that travel card expenses benefit the University</a:t>
            </a:r>
          </a:p>
          <a:p>
            <a:pPr>
              <a:buFont typeface="Wingdings" panose="05000000000000000000" pitchFamily="2" charset="2"/>
              <a:buChar char="v"/>
            </a:pPr>
            <a:r>
              <a:rPr lang="en-US" dirty="0">
                <a:solidFill>
                  <a:schemeClr val="tx1"/>
                </a:solidFill>
              </a:rPr>
              <a:t> Ensure that travel card expenses are in compliance with University policy</a:t>
            </a:r>
          </a:p>
          <a:p>
            <a:pPr>
              <a:buFont typeface="Wingdings" panose="05000000000000000000" pitchFamily="2" charset="2"/>
              <a:buChar char="v"/>
            </a:pPr>
            <a:r>
              <a:rPr lang="en-US" dirty="0">
                <a:solidFill>
                  <a:schemeClr val="tx1"/>
                </a:solidFill>
              </a:rPr>
              <a:t> Obtain itemized receipts for all travel card purchases</a:t>
            </a:r>
          </a:p>
          <a:p>
            <a:pPr>
              <a:buFont typeface="Wingdings" panose="05000000000000000000" pitchFamily="2" charset="2"/>
              <a:buChar char="v"/>
            </a:pPr>
            <a:r>
              <a:rPr lang="en-US" dirty="0">
                <a:solidFill>
                  <a:schemeClr val="tx1"/>
                </a:solidFill>
              </a:rPr>
              <a:t> Report unauthorized transactions promptly</a:t>
            </a:r>
          </a:p>
          <a:p>
            <a:pPr>
              <a:buFont typeface="Wingdings" panose="05000000000000000000" pitchFamily="2" charset="2"/>
              <a:buChar char="v"/>
            </a:pPr>
            <a:r>
              <a:rPr lang="en-US" dirty="0">
                <a:solidFill>
                  <a:schemeClr val="tx1"/>
                </a:solidFill>
              </a:rPr>
              <a:t> Report lost/stolen cards to AP Travel promptly</a:t>
            </a:r>
          </a:p>
          <a:p>
            <a:pPr>
              <a:buFont typeface="Wingdings" panose="05000000000000000000" pitchFamily="2" charset="2"/>
              <a:buChar char="v"/>
            </a:pPr>
            <a:r>
              <a:rPr lang="en-US" dirty="0">
                <a:solidFill>
                  <a:schemeClr val="tx1"/>
                </a:solidFill>
              </a:rPr>
              <a:t> Notify College/Division Administrator of Cancellations</a:t>
            </a:r>
          </a:p>
          <a:p>
            <a:pPr>
              <a:buFont typeface="Wingdings" panose="05000000000000000000" pitchFamily="2" charset="2"/>
              <a:buChar char="v"/>
            </a:pPr>
            <a:r>
              <a:rPr lang="en-US" dirty="0">
                <a:solidFill>
                  <a:schemeClr val="tx1"/>
                </a:solidFill>
              </a:rPr>
              <a:t> Complete Addendum E (Acknowledgement of Responsibilities for Multiple User Travel Card) </a:t>
            </a:r>
            <a:br>
              <a:rPr lang="en-US" dirty="0">
                <a:solidFill>
                  <a:schemeClr val="tx1"/>
                </a:solidFill>
              </a:rPr>
            </a:br>
            <a:r>
              <a:rPr lang="en-US" dirty="0">
                <a:solidFill>
                  <a:schemeClr val="tx1"/>
                </a:solidFill>
              </a:rPr>
              <a:t>– when applicable</a:t>
            </a:r>
          </a:p>
          <a:p>
            <a:pPr>
              <a:buFont typeface="Wingdings" panose="05000000000000000000" pitchFamily="2" charset="2"/>
              <a:buChar char="v"/>
            </a:pPr>
            <a:r>
              <a:rPr lang="en-US" dirty="0">
                <a:solidFill>
                  <a:schemeClr val="tx1"/>
                </a:solidFill>
              </a:rPr>
              <a:t> Submit expense reports in Concur for the travel card transactions by the due date</a:t>
            </a:r>
          </a:p>
          <a:p>
            <a:pPr>
              <a:buFont typeface="Wingdings" panose="05000000000000000000" pitchFamily="2" charset="2"/>
              <a:buChar char="v"/>
            </a:pPr>
            <a:r>
              <a:rPr lang="en-US" dirty="0">
                <a:solidFill>
                  <a:schemeClr val="tx1"/>
                </a:solidFill>
              </a:rPr>
              <a:t>If new custodian transferred from other department, </a:t>
            </a:r>
            <a:r>
              <a:rPr lang="en-US" dirty="0" err="1">
                <a:solidFill>
                  <a:schemeClr val="tx1"/>
                </a:solidFill>
              </a:rPr>
              <a:t>pleae</a:t>
            </a:r>
            <a:r>
              <a:rPr lang="en-US" dirty="0">
                <a:solidFill>
                  <a:schemeClr val="tx1"/>
                </a:solidFill>
              </a:rPr>
              <a:t> </a:t>
            </a:r>
          </a:p>
          <a:p>
            <a:pPr>
              <a:buFont typeface="Wingdings" panose="05000000000000000000" pitchFamily="2" charset="2"/>
              <a:buChar char="v"/>
            </a:pPr>
            <a:endParaRPr lang="en-US" dirty="0">
              <a:solidFill>
                <a:schemeClr val="tx1"/>
              </a:solidFill>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837618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8885" y="304800"/>
            <a:ext cx="7359316" cy="685800"/>
          </a:xfrm>
        </p:spPr>
        <p:txBody>
          <a:bodyPr>
            <a:normAutofit/>
          </a:bodyPr>
          <a:lstStyle/>
          <a:p>
            <a:pPr algn="ctr"/>
            <a:r>
              <a:rPr lang="en-US" sz="3600" b="1" dirty="0"/>
              <a:t>Allowable Travel Card Purchases</a:t>
            </a:r>
          </a:p>
        </p:txBody>
      </p:sp>
      <p:sp>
        <p:nvSpPr>
          <p:cNvPr id="2" name="Content Placeholder 1"/>
          <p:cNvSpPr>
            <a:spLocks noGrp="1"/>
          </p:cNvSpPr>
          <p:nvPr>
            <p:ph idx="1"/>
          </p:nvPr>
        </p:nvSpPr>
        <p:spPr>
          <a:xfrm>
            <a:off x="1099456" y="1295399"/>
            <a:ext cx="7728857" cy="5431972"/>
          </a:xfrm>
        </p:spPr>
        <p:txBody>
          <a:bodyPr>
            <a:normAutofit fontScale="92500" lnSpcReduction="20000"/>
          </a:bodyPr>
          <a:lstStyle/>
          <a:p>
            <a:pPr eaLnBrk="1" hangingPunct="1">
              <a:lnSpc>
                <a:spcPct val="90000"/>
              </a:lnSpc>
              <a:buFont typeface="Wingdings" panose="05000000000000000000" pitchFamily="2" charset="2"/>
              <a:buChar char="v"/>
              <a:defRPr/>
            </a:pPr>
            <a:r>
              <a:rPr lang="en-US" sz="2400" b="1" dirty="0">
                <a:solidFill>
                  <a:schemeClr val="accent1"/>
                </a:solidFill>
              </a:rPr>
              <a:t>Local Department Travel Card</a:t>
            </a:r>
          </a:p>
          <a:p>
            <a:pPr lvl="1" eaLnBrk="1" hangingPunct="1">
              <a:lnSpc>
                <a:spcPct val="90000"/>
              </a:lnSpc>
              <a:buFont typeface="Wingdings" panose="05000000000000000000" pitchFamily="2" charset="2"/>
              <a:buChar char="Ø"/>
              <a:defRPr/>
            </a:pPr>
            <a:r>
              <a:rPr lang="en-US" sz="2200" dirty="0"/>
              <a:t>Airfare</a:t>
            </a:r>
          </a:p>
          <a:p>
            <a:pPr lvl="1">
              <a:lnSpc>
                <a:spcPct val="90000"/>
              </a:lnSpc>
              <a:buFont typeface="Wingdings" panose="05000000000000000000" pitchFamily="2" charset="2"/>
              <a:buChar char="Ø"/>
              <a:defRPr/>
            </a:pPr>
            <a:r>
              <a:rPr lang="en-US" sz="2200" dirty="0"/>
              <a:t>Hotel (no State Hotel Occupancy Tax)</a:t>
            </a:r>
          </a:p>
          <a:p>
            <a:pPr lvl="1" eaLnBrk="1" hangingPunct="1">
              <a:lnSpc>
                <a:spcPct val="90000"/>
              </a:lnSpc>
              <a:buFont typeface="Wingdings" panose="05000000000000000000" pitchFamily="2" charset="2"/>
              <a:buChar char="Ø"/>
              <a:defRPr/>
            </a:pPr>
            <a:r>
              <a:rPr lang="en-US" sz="2200" dirty="0"/>
              <a:t>Rental Car</a:t>
            </a:r>
          </a:p>
          <a:p>
            <a:pPr lvl="1" eaLnBrk="1" hangingPunct="1">
              <a:lnSpc>
                <a:spcPct val="90000"/>
              </a:lnSpc>
              <a:buFont typeface="Wingdings" panose="05000000000000000000" pitchFamily="2" charset="2"/>
              <a:buChar char="Ø"/>
              <a:defRPr/>
            </a:pPr>
            <a:r>
              <a:rPr lang="en-US" sz="2200" dirty="0"/>
              <a:t>Registration Fees Related with Travel</a:t>
            </a:r>
          </a:p>
          <a:p>
            <a:pPr lvl="1" eaLnBrk="1" hangingPunct="1">
              <a:lnSpc>
                <a:spcPct val="90000"/>
              </a:lnSpc>
              <a:buFont typeface="Wingdings" panose="05000000000000000000" pitchFamily="2" charset="2"/>
              <a:buChar char="Ø"/>
              <a:defRPr/>
            </a:pPr>
            <a:r>
              <a:rPr lang="en-US" sz="2200" dirty="0"/>
              <a:t>Other travel related charges made from the office</a:t>
            </a:r>
            <a:r>
              <a:rPr lang="en-US" sz="2200" dirty="0">
                <a:solidFill>
                  <a:srgbClr val="FFFF00"/>
                </a:solidFill>
              </a:rPr>
              <a:t> </a:t>
            </a:r>
          </a:p>
          <a:p>
            <a:pPr marL="392113" lvl="1" indent="0">
              <a:buNone/>
              <a:defRPr/>
            </a:pPr>
            <a:endParaRPr lang="en-US" sz="1000" dirty="0">
              <a:solidFill>
                <a:srgbClr val="FFFF00"/>
              </a:solidFill>
            </a:endParaRPr>
          </a:p>
          <a:p>
            <a:pPr marL="479425">
              <a:buFont typeface="Wingdings" panose="05000000000000000000" pitchFamily="2" charset="2"/>
              <a:buChar char="v"/>
              <a:defRPr/>
            </a:pPr>
            <a:r>
              <a:rPr lang="en-US" sz="2400" b="1" dirty="0">
                <a:solidFill>
                  <a:schemeClr val="accent1"/>
                </a:solidFill>
              </a:rPr>
              <a:t>Local Multiple-User Travel Card</a:t>
            </a:r>
          </a:p>
          <a:p>
            <a:pPr lvl="1" eaLnBrk="1" hangingPunct="1">
              <a:lnSpc>
                <a:spcPct val="90000"/>
              </a:lnSpc>
              <a:buFont typeface="Wingdings" panose="05000000000000000000" pitchFamily="2" charset="2"/>
              <a:buChar char="Ø"/>
              <a:defRPr/>
            </a:pPr>
            <a:r>
              <a:rPr lang="en-US" sz="2200" dirty="0"/>
              <a:t>Airfare</a:t>
            </a:r>
          </a:p>
          <a:p>
            <a:pPr lvl="1">
              <a:lnSpc>
                <a:spcPct val="90000"/>
              </a:lnSpc>
              <a:buFont typeface="Wingdings" panose="05000000000000000000" pitchFamily="2" charset="2"/>
              <a:buChar char="Ø"/>
              <a:defRPr/>
            </a:pPr>
            <a:r>
              <a:rPr lang="en-US" sz="2200" dirty="0"/>
              <a:t>Hotel (no State Hotel Occupancy Tax)</a:t>
            </a:r>
          </a:p>
          <a:p>
            <a:pPr lvl="1" eaLnBrk="1" hangingPunct="1">
              <a:lnSpc>
                <a:spcPct val="90000"/>
              </a:lnSpc>
              <a:buFont typeface="Wingdings" panose="05000000000000000000" pitchFamily="2" charset="2"/>
              <a:buChar char="Ø"/>
              <a:defRPr/>
            </a:pPr>
            <a:r>
              <a:rPr lang="en-US" sz="2200" dirty="0"/>
              <a:t>Rental Car</a:t>
            </a:r>
          </a:p>
          <a:p>
            <a:pPr lvl="1" eaLnBrk="1" hangingPunct="1">
              <a:lnSpc>
                <a:spcPct val="90000"/>
              </a:lnSpc>
              <a:buFont typeface="Wingdings" panose="05000000000000000000" pitchFamily="2" charset="2"/>
              <a:buChar char="Ø"/>
              <a:defRPr/>
            </a:pPr>
            <a:r>
              <a:rPr lang="en-US" sz="2200" dirty="0"/>
              <a:t>Registration Fees Related with Travel</a:t>
            </a:r>
          </a:p>
          <a:p>
            <a:pPr lvl="1" eaLnBrk="1" hangingPunct="1">
              <a:lnSpc>
                <a:spcPct val="90000"/>
              </a:lnSpc>
              <a:buFont typeface="Wingdings" panose="05000000000000000000" pitchFamily="2" charset="2"/>
              <a:buChar char="Ø"/>
              <a:defRPr/>
            </a:pPr>
            <a:r>
              <a:rPr lang="en-US" sz="2200" dirty="0"/>
              <a:t>Travel Meals for authorized travelers only, for overnight trips </a:t>
            </a:r>
          </a:p>
          <a:p>
            <a:pPr lvl="1" eaLnBrk="1" hangingPunct="1">
              <a:lnSpc>
                <a:spcPct val="90000"/>
              </a:lnSpc>
              <a:buFont typeface="Wingdings" panose="05000000000000000000" pitchFamily="2" charset="2"/>
              <a:buChar char="Ø"/>
              <a:defRPr/>
            </a:pPr>
            <a:r>
              <a:rPr lang="en-US" sz="2200" dirty="0"/>
              <a:t>Travel Incidentals</a:t>
            </a:r>
          </a:p>
          <a:p>
            <a:pPr lvl="1" eaLnBrk="1" hangingPunct="1">
              <a:lnSpc>
                <a:spcPct val="90000"/>
              </a:lnSpc>
              <a:buFont typeface="Wingdings" panose="05000000000000000000" pitchFamily="2" charset="2"/>
              <a:buChar char="Ø"/>
              <a:defRPr/>
            </a:pPr>
            <a:r>
              <a:rPr lang="en-US" sz="2200" dirty="0"/>
              <a:t>Business Meals during business trip</a:t>
            </a:r>
          </a:p>
        </p:txBody>
      </p:sp>
    </p:spTree>
    <p:extLst>
      <p:ext uri="{BB962C8B-B14F-4D97-AF65-F5344CB8AC3E}">
        <p14:creationId xmlns:p14="http://schemas.microsoft.com/office/powerpoint/2010/main" val="386578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753979" y="315686"/>
            <a:ext cx="7540935" cy="805542"/>
          </a:xfrm>
        </p:spPr>
        <p:txBody>
          <a:bodyPr>
            <a:noAutofit/>
          </a:bodyPr>
          <a:lstStyle/>
          <a:p>
            <a:pPr algn="ctr">
              <a:defRPr/>
            </a:pPr>
            <a:r>
              <a:rPr lang="en-US" b="1" dirty="0"/>
              <a:t>How to set up a new Concur account</a:t>
            </a:r>
          </a:p>
        </p:txBody>
      </p:sp>
      <p:sp>
        <p:nvSpPr>
          <p:cNvPr id="10242" name="Rectangle 3"/>
          <p:cNvSpPr>
            <a:spLocks noGrp="1" noRot="1" noChangeArrowheads="1"/>
          </p:cNvSpPr>
          <p:nvPr>
            <p:ph idx="1"/>
          </p:nvPr>
        </p:nvSpPr>
        <p:spPr>
          <a:xfrm>
            <a:off x="374876" y="1395090"/>
            <a:ext cx="5604902" cy="5005710"/>
          </a:xfrm>
        </p:spPr>
        <p:txBody>
          <a:bodyPr>
            <a:normAutofit/>
          </a:bodyPr>
          <a:lstStyle/>
          <a:p>
            <a:pPr>
              <a:spcBef>
                <a:spcPct val="20000"/>
              </a:spcBef>
              <a:buSzPct val="90000"/>
              <a:buFont typeface="Wingdings" panose="05000000000000000000" pitchFamily="2" charset="2"/>
              <a:buChar char="v"/>
            </a:pPr>
            <a:r>
              <a:rPr lang="en-US" sz="2000" u="sng" dirty="0"/>
              <a:t>Employee Account</a:t>
            </a:r>
            <a:r>
              <a:rPr lang="en-US" sz="2000" dirty="0"/>
              <a:t>: </a:t>
            </a:r>
            <a:r>
              <a:rPr lang="en-US" altLang="en-US" sz="2000" dirty="0">
                <a:solidFill>
                  <a:srgbClr val="303030"/>
                </a:solidFill>
              </a:rPr>
              <a:t>Go to P.A.S.S., select Miscellaneous, and click on Concur Travel Management. If the employee is not already set up as a Concur user, the self registration page will appear.  Complete the required information and save.  </a:t>
            </a:r>
          </a:p>
          <a:p>
            <a:pPr lvl="1">
              <a:spcBef>
                <a:spcPct val="20000"/>
              </a:spcBef>
              <a:buSzPct val="90000"/>
              <a:buFont typeface="Wingdings" panose="05000000000000000000" pitchFamily="2" charset="2"/>
              <a:buChar char="Ø"/>
            </a:pPr>
            <a:r>
              <a:rPr lang="en-US" altLang="en-US" dirty="0">
                <a:solidFill>
                  <a:srgbClr val="303030"/>
                </a:solidFill>
              </a:rPr>
              <a:t>Self Registration is an overnight process; the new Concur profile will become available the next day.</a:t>
            </a:r>
          </a:p>
          <a:p>
            <a:pPr lvl="1">
              <a:spcBef>
                <a:spcPct val="20000"/>
              </a:spcBef>
              <a:buSzPct val="90000"/>
              <a:buFont typeface="Wingdings" panose="05000000000000000000" pitchFamily="2" charset="2"/>
              <a:buChar char="Ø"/>
            </a:pPr>
            <a:r>
              <a:rPr lang="en-US" altLang="en-US" dirty="0">
                <a:solidFill>
                  <a:srgbClr val="303030"/>
                </a:solidFill>
              </a:rPr>
              <a:t>If any updates are needed later (e.g., default cost center change, change of delegate to approve, adding newly created Vendor ID), complete “Concur Supplemental Form for Employee Access Updates” and submit it to </a:t>
            </a:r>
            <a:r>
              <a:rPr lang="en-US" altLang="en-US" dirty="0">
                <a:solidFill>
                  <a:srgbClr val="303030"/>
                </a:solidFill>
                <a:hlinkClick r:id="rId2"/>
              </a:rPr>
              <a:t>concur@central.uh.edu</a:t>
            </a:r>
            <a:r>
              <a:rPr lang="en-US" altLang="en-US" dirty="0">
                <a:solidFill>
                  <a:srgbClr val="303030"/>
                </a:solidFill>
              </a:rPr>
              <a:t>.   The form can be obtained from the Finance Form website </a:t>
            </a:r>
            <a:r>
              <a:rPr lang="en-US" altLang="en-US" dirty="0">
                <a:solidFill>
                  <a:srgbClr val="303030"/>
                </a:solidFill>
                <a:hlinkClick r:id="rId3"/>
              </a:rPr>
              <a:t>http://www.uh.edu/finance/pages/forms.htm</a:t>
            </a:r>
            <a:r>
              <a:rPr lang="en-US" altLang="en-US" dirty="0">
                <a:solidFill>
                  <a:srgbClr val="303030"/>
                </a:solidFill>
              </a:rPr>
              <a:t> </a:t>
            </a:r>
          </a:p>
          <a:p>
            <a:pPr marL="0" indent="0">
              <a:spcBef>
                <a:spcPct val="20000"/>
              </a:spcBef>
              <a:buClr>
                <a:srgbClr val="AD0101"/>
              </a:buClr>
              <a:buNone/>
            </a:pPr>
            <a:endParaRPr lang="en-US" altLang="en-US" sz="2000" b="1" dirty="0">
              <a:solidFill>
                <a:srgbClr val="303030"/>
              </a:solidFill>
            </a:endParaRPr>
          </a:p>
        </p:txBody>
      </p:sp>
      <p:pic>
        <p:nvPicPr>
          <p:cNvPr id="3" name="Picture 2">
            <a:extLst>
              <a:ext uri="{FF2B5EF4-FFF2-40B4-BE49-F238E27FC236}">
                <a16:creationId xmlns:a16="http://schemas.microsoft.com/office/drawing/2014/main" id="{8CE83B32-66A4-4E4E-99B2-11D9E3FEAD7D}"/>
              </a:ext>
            </a:extLst>
          </p:cNvPr>
          <p:cNvPicPr>
            <a:picLocks noChangeAspect="1"/>
          </p:cNvPicPr>
          <p:nvPr/>
        </p:nvPicPr>
        <p:blipFill>
          <a:blip r:embed="rId4"/>
          <a:stretch>
            <a:fillRect/>
          </a:stretch>
        </p:blipFill>
        <p:spPr>
          <a:xfrm>
            <a:off x="8104682" y="1075108"/>
            <a:ext cx="1881332" cy="1530575"/>
          </a:xfrm>
          <a:prstGeom prst="rect">
            <a:avLst/>
          </a:prstGeom>
        </p:spPr>
      </p:pic>
      <p:pic>
        <p:nvPicPr>
          <p:cNvPr id="4" name="Picture 3">
            <a:extLst>
              <a:ext uri="{FF2B5EF4-FFF2-40B4-BE49-F238E27FC236}">
                <a16:creationId xmlns:a16="http://schemas.microsoft.com/office/drawing/2014/main" id="{64146052-20C6-4D01-A08F-D897CC2CD36E}"/>
              </a:ext>
            </a:extLst>
          </p:cNvPr>
          <p:cNvPicPr>
            <a:picLocks noChangeAspect="1"/>
          </p:cNvPicPr>
          <p:nvPr/>
        </p:nvPicPr>
        <p:blipFill>
          <a:blip r:embed="rId5"/>
          <a:stretch>
            <a:fillRect/>
          </a:stretch>
        </p:blipFill>
        <p:spPr>
          <a:xfrm>
            <a:off x="6718793" y="2864304"/>
            <a:ext cx="2771775" cy="3819525"/>
          </a:xfrm>
          <a:prstGeom prst="rect">
            <a:avLst/>
          </a:prstGeom>
        </p:spPr>
      </p:pic>
      <p:pic>
        <p:nvPicPr>
          <p:cNvPr id="5" name="Picture 4">
            <a:extLst>
              <a:ext uri="{FF2B5EF4-FFF2-40B4-BE49-F238E27FC236}">
                <a16:creationId xmlns:a16="http://schemas.microsoft.com/office/drawing/2014/main" id="{A2B2B044-8A6D-45F7-A50C-8D63DD1909B8}"/>
              </a:ext>
            </a:extLst>
          </p:cNvPr>
          <p:cNvPicPr>
            <a:picLocks noChangeAspect="1"/>
          </p:cNvPicPr>
          <p:nvPr/>
        </p:nvPicPr>
        <p:blipFill>
          <a:blip r:embed="rId6"/>
          <a:stretch>
            <a:fillRect/>
          </a:stretch>
        </p:blipFill>
        <p:spPr>
          <a:xfrm>
            <a:off x="6212223" y="1121228"/>
            <a:ext cx="1397134" cy="1484455"/>
          </a:xfrm>
          <a:prstGeom prst="rect">
            <a:avLst/>
          </a:prstGeom>
        </p:spPr>
      </p:pic>
      <p:cxnSp>
        <p:nvCxnSpPr>
          <p:cNvPr id="7" name="Straight Arrow Connector 6">
            <a:extLst>
              <a:ext uri="{FF2B5EF4-FFF2-40B4-BE49-F238E27FC236}">
                <a16:creationId xmlns:a16="http://schemas.microsoft.com/office/drawing/2014/main" id="{C9C1E232-C8D1-49AD-B9F3-0D449EBBFB94}"/>
              </a:ext>
            </a:extLst>
          </p:cNvPr>
          <p:cNvCxnSpPr/>
          <p:nvPr/>
        </p:nvCxnSpPr>
        <p:spPr>
          <a:xfrm>
            <a:off x="7609357" y="1741714"/>
            <a:ext cx="495324" cy="0"/>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59374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315" y="533400"/>
            <a:ext cx="7554687" cy="762000"/>
          </a:xfrm>
        </p:spPr>
        <p:txBody>
          <a:bodyPr>
            <a:normAutofit/>
          </a:bodyPr>
          <a:lstStyle/>
          <a:p>
            <a:pPr algn="ctr"/>
            <a:r>
              <a:rPr lang="en-US" sz="3600" b="1" dirty="0"/>
              <a:t>Allowable Travel Card Purchases</a:t>
            </a:r>
          </a:p>
        </p:txBody>
      </p:sp>
      <p:sp>
        <p:nvSpPr>
          <p:cNvPr id="2" name="Content Placeholder 1"/>
          <p:cNvSpPr>
            <a:spLocks noGrp="1"/>
          </p:cNvSpPr>
          <p:nvPr>
            <p:ph idx="1"/>
          </p:nvPr>
        </p:nvSpPr>
        <p:spPr>
          <a:xfrm>
            <a:off x="827315" y="1451811"/>
            <a:ext cx="8066314" cy="5253789"/>
          </a:xfrm>
        </p:spPr>
        <p:txBody>
          <a:bodyPr>
            <a:normAutofit fontScale="92500" lnSpcReduction="20000"/>
          </a:bodyPr>
          <a:lstStyle/>
          <a:p>
            <a:pPr marL="593725" indent="-457200">
              <a:buFont typeface="Wingdings" panose="05000000000000000000" pitchFamily="2" charset="2"/>
              <a:buChar char="v"/>
              <a:defRPr/>
            </a:pPr>
            <a:r>
              <a:rPr lang="en-US" sz="2600" b="1" dirty="0">
                <a:solidFill>
                  <a:schemeClr val="accent1"/>
                </a:solidFill>
              </a:rPr>
              <a:t>Local Individual Travel Card</a:t>
            </a:r>
          </a:p>
          <a:p>
            <a:pPr marL="136525" indent="0">
              <a:buNone/>
              <a:defRPr/>
            </a:pPr>
            <a:r>
              <a:rPr lang="en-US" sz="2200" b="1" dirty="0"/>
              <a:t>*Not to be used to make purchases for individuals other than the cardholder.</a:t>
            </a:r>
          </a:p>
          <a:p>
            <a:pPr lvl="1" eaLnBrk="1" hangingPunct="1">
              <a:lnSpc>
                <a:spcPct val="90000"/>
              </a:lnSpc>
              <a:buFont typeface="Wingdings" panose="05000000000000000000" pitchFamily="2" charset="2"/>
              <a:buChar char="Ø"/>
              <a:defRPr/>
            </a:pPr>
            <a:r>
              <a:rPr lang="en-US" sz="2200" dirty="0"/>
              <a:t>Airfare</a:t>
            </a:r>
          </a:p>
          <a:p>
            <a:pPr lvl="1" eaLnBrk="1" hangingPunct="1">
              <a:lnSpc>
                <a:spcPct val="90000"/>
              </a:lnSpc>
              <a:buFont typeface="Wingdings" panose="05000000000000000000" pitchFamily="2" charset="2"/>
              <a:buChar char="Ø"/>
              <a:defRPr/>
            </a:pPr>
            <a:r>
              <a:rPr lang="en-US" sz="2200" dirty="0"/>
              <a:t>Hotel (no State Hotel Occupancy Tax)</a:t>
            </a:r>
          </a:p>
          <a:p>
            <a:pPr lvl="1" eaLnBrk="1" hangingPunct="1">
              <a:lnSpc>
                <a:spcPct val="90000"/>
              </a:lnSpc>
              <a:buFont typeface="Wingdings" panose="05000000000000000000" pitchFamily="2" charset="2"/>
              <a:buChar char="Ø"/>
              <a:defRPr/>
            </a:pPr>
            <a:r>
              <a:rPr lang="en-US" sz="2200" dirty="0"/>
              <a:t>Rental Car</a:t>
            </a:r>
          </a:p>
          <a:p>
            <a:pPr lvl="1" eaLnBrk="1" hangingPunct="1">
              <a:lnSpc>
                <a:spcPct val="90000"/>
              </a:lnSpc>
              <a:buFont typeface="Wingdings" panose="05000000000000000000" pitchFamily="2" charset="2"/>
              <a:buChar char="Ø"/>
              <a:defRPr/>
            </a:pPr>
            <a:r>
              <a:rPr lang="en-US" sz="2200" dirty="0"/>
              <a:t>Registration Fees Related with Travel</a:t>
            </a:r>
          </a:p>
          <a:p>
            <a:pPr lvl="1" eaLnBrk="1" hangingPunct="1">
              <a:lnSpc>
                <a:spcPct val="90000"/>
              </a:lnSpc>
              <a:buFont typeface="Wingdings" panose="05000000000000000000" pitchFamily="2" charset="2"/>
              <a:buChar char="Ø"/>
              <a:defRPr/>
            </a:pPr>
            <a:r>
              <a:rPr lang="en-US" sz="2200" dirty="0"/>
              <a:t>Travel Meals, for overnight trips </a:t>
            </a:r>
          </a:p>
          <a:p>
            <a:pPr lvl="1" eaLnBrk="1" hangingPunct="1">
              <a:lnSpc>
                <a:spcPct val="90000"/>
              </a:lnSpc>
              <a:buFont typeface="Wingdings" panose="05000000000000000000" pitchFamily="2" charset="2"/>
              <a:buChar char="Ø"/>
              <a:defRPr/>
            </a:pPr>
            <a:r>
              <a:rPr lang="en-US" sz="2200" dirty="0"/>
              <a:t>Travel Incidentals</a:t>
            </a:r>
          </a:p>
          <a:p>
            <a:pPr lvl="1" eaLnBrk="1" hangingPunct="1">
              <a:lnSpc>
                <a:spcPct val="90000"/>
              </a:lnSpc>
              <a:buFont typeface="Wingdings" panose="05000000000000000000" pitchFamily="2" charset="2"/>
              <a:buChar char="Ø"/>
              <a:defRPr/>
            </a:pPr>
            <a:r>
              <a:rPr lang="en-US" sz="2200" dirty="0"/>
              <a:t>Business Meals during business trip (no sales tax for Texas vendors)</a:t>
            </a:r>
          </a:p>
          <a:p>
            <a:pPr>
              <a:buFont typeface="Wingdings" panose="05000000000000000000" pitchFamily="2" charset="2"/>
              <a:buChar char="v"/>
            </a:pPr>
            <a:r>
              <a:rPr lang="en-US" sz="2200" dirty="0"/>
              <a:t>When purchasing business meals from Texas vendors, the cardholder must claim exemption from State of Texas sales tax using the university’s Tax Exemption Certificate. Same applies for employees lodging in Texas. </a:t>
            </a:r>
          </a:p>
          <a:p>
            <a:pPr lvl="1" eaLnBrk="1" hangingPunct="1">
              <a:lnSpc>
                <a:spcPct val="90000"/>
              </a:lnSpc>
              <a:buFont typeface="Wingdings" panose="05000000000000000000" pitchFamily="2" charset="2"/>
              <a:buChar char="v"/>
              <a:defRPr/>
            </a:pPr>
            <a:endParaRPr lang="en-US" sz="1000" dirty="0"/>
          </a:p>
          <a:p>
            <a:pPr>
              <a:buFont typeface="Wingdings" panose="05000000000000000000" pitchFamily="2" charset="2"/>
              <a:buChar char="v"/>
            </a:pPr>
            <a:r>
              <a:rPr lang="en-US" sz="2200" b="1" dirty="0"/>
              <a:t>Note: Meals for a group of employee travelers are not considered business meals, each traveler should pay their own bill.</a:t>
            </a:r>
          </a:p>
        </p:txBody>
      </p:sp>
    </p:spTree>
    <p:extLst>
      <p:ext uri="{BB962C8B-B14F-4D97-AF65-F5344CB8AC3E}">
        <p14:creationId xmlns:p14="http://schemas.microsoft.com/office/powerpoint/2010/main" val="365738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2505"/>
            <a:ext cx="8282182" cy="705853"/>
          </a:xfrm>
        </p:spPr>
        <p:txBody>
          <a:bodyPr/>
          <a:lstStyle/>
          <a:p>
            <a:pPr algn="ctr"/>
            <a:r>
              <a:rPr lang="en-US" b="1" dirty="0"/>
              <a:t>Unauthorized Travel Card Charges</a:t>
            </a:r>
          </a:p>
        </p:txBody>
      </p:sp>
      <p:sp>
        <p:nvSpPr>
          <p:cNvPr id="3" name="Content Placeholder 2"/>
          <p:cNvSpPr>
            <a:spLocks noGrp="1"/>
          </p:cNvSpPr>
          <p:nvPr>
            <p:ph idx="1"/>
          </p:nvPr>
        </p:nvSpPr>
        <p:spPr>
          <a:xfrm>
            <a:off x="677334" y="1074821"/>
            <a:ext cx="8596668" cy="5197642"/>
          </a:xfrm>
        </p:spPr>
        <p:txBody>
          <a:bodyPr>
            <a:normAutofit fontScale="92500" lnSpcReduction="20000"/>
          </a:bodyPr>
          <a:lstStyle/>
          <a:p>
            <a:pPr>
              <a:buFont typeface="Wingdings" panose="05000000000000000000" pitchFamily="2" charset="2"/>
              <a:buChar char="v"/>
            </a:pPr>
            <a:r>
              <a:rPr lang="en-US" sz="2000" dirty="0"/>
              <a:t>When authorized Travel Card users allow someone else to use their Travel Card </a:t>
            </a:r>
          </a:p>
          <a:p>
            <a:pPr>
              <a:buFont typeface="Wingdings" panose="05000000000000000000" pitchFamily="2" charset="2"/>
              <a:buChar char="v"/>
            </a:pPr>
            <a:r>
              <a:rPr lang="en-US" sz="2000" dirty="0"/>
              <a:t>State fund travel/Moving expense</a:t>
            </a:r>
          </a:p>
          <a:p>
            <a:pPr>
              <a:buFont typeface="Wingdings" panose="05000000000000000000" pitchFamily="2" charset="2"/>
              <a:buChar char="v"/>
            </a:pPr>
            <a:r>
              <a:rPr lang="en-US" sz="2000" dirty="0"/>
              <a:t>Non-travel charges, except for business meals and needed materials during travel status </a:t>
            </a:r>
          </a:p>
          <a:p>
            <a:pPr>
              <a:buFont typeface="Wingdings" panose="05000000000000000000" pitchFamily="2" charset="2"/>
              <a:buChar char="v"/>
            </a:pPr>
            <a:r>
              <a:rPr lang="en-US" sz="2000" dirty="0"/>
              <a:t>Gratuity exceeding 20% and error amount over $10 whole expense report on Travel Cards charged to local funds</a:t>
            </a:r>
          </a:p>
          <a:p>
            <a:pPr lvl="1">
              <a:buFont typeface="Wingdings" panose="05000000000000000000" pitchFamily="2" charset="2"/>
              <a:buChar char="v"/>
            </a:pPr>
            <a:r>
              <a:rPr lang="en-US" dirty="0"/>
              <a:t>Anything in excess of the 20% and $10 allowance will need to be coded as, “Unallowable Charge on UH Credit Card” in Concur</a:t>
            </a:r>
          </a:p>
          <a:p>
            <a:pPr>
              <a:buFont typeface="Wingdings" panose="05000000000000000000" pitchFamily="2" charset="2"/>
              <a:buChar char="v"/>
            </a:pPr>
            <a:r>
              <a:rPr lang="en-US" sz="2000" dirty="0"/>
              <a:t>Personal purchases by error </a:t>
            </a:r>
          </a:p>
          <a:p>
            <a:pPr>
              <a:buFont typeface="Wingdings" panose="05000000000000000000" pitchFamily="2" charset="2"/>
              <a:buChar char="v"/>
            </a:pPr>
            <a:r>
              <a:rPr lang="en-US" sz="2000" dirty="0"/>
              <a:t>Airfare that includes any non-business destination(s) </a:t>
            </a:r>
          </a:p>
          <a:p>
            <a:pPr>
              <a:buFont typeface="Wingdings" panose="05000000000000000000" pitchFamily="2" charset="2"/>
              <a:buChar char="v"/>
            </a:pPr>
            <a:r>
              <a:rPr lang="en-US" sz="2000" dirty="0"/>
              <a:t>First class and business airfare </a:t>
            </a:r>
          </a:p>
          <a:p>
            <a:pPr>
              <a:buFont typeface="Wingdings" panose="05000000000000000000" pitchFamily="2" charset="2"/>
              <a:buChar char="v"/>
            </a:pPr>
            <a:r>
              <a:rPr lang="en-US" sz="2000" dirty="0"/>
              <a:t>Meal and lodging exceeding the published amount on the UH Travel website</a:t>
            </a:r>
          </a:p>
          <a:p>
            <a:pPr>
              <a:buFont typeface="Wingdings" panose="05000000000000000000" pitchFamily="2" charset="2"/>
              <a:buChar char="v"/>
            </a:pPr>
            <a:r>
              <a:rPr lang="en-US" sz="2000" dirty="0"/>
              <a:t>Texas state occupancy tax</a:t>
            </a:r>
          </a:p>
          <a:p>
            <a:pPr>
              <a:buFont typeface="Wingdings" panose="05000000000000000000" pitchFamily="2" charset="2"/>
              <a:buChar char="v"/>
            </a:pPr>
            <a:r>
              <a:rPr lang="en-US" sz="2000" dirty="0"/>
              <a:t>Texas sales tax when purchasing business meal</a:t>
            </a:r>
          </a:p>
          <a:p>
            <a:pPr>
              <a:buFont typeface="Wingdings" panose="05000000000000000000" pitchFamily="2" charset="2"/>
              <a:buChar char="v"/>
            </a:pPr>
            <a:r>
              <a:rPr lang="en-US" sz="2000" dirty="0"/>
              <a:t>Other inappropriate use </a:t>
            </a:r>
          </a:p>
          <a:p>
            <a:endParaRPr lang="en-US" dirty="0"/>
          </a:p>
          <a:p>
            <a:endParaRPr lang="en-US" dirty="0"/>
          </a:p>
        </p:txBody>
      </p:sp>
    </p:spTree>
    <p:extLst>
      <p:ext uri="{BB962C8B-B14F-4D97-AF65-F5344CB8AC3E}">
        <p14:creationId xmlns:p14="http://schemas.microsoft.com/office/powerpoint/2010/main" val="432171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9857"/>
            <a:ext cx="8282182" cy="881743"/>
          </a:xfrm>
        </p:spPr>
        <p:txBody>
          <a:bodyPr/>
          <a:lstStyle/>
          <a:p>
            <a:pPr algn="ctr"/>
            <a:r>
              <a:rPr lang="en-US" b="1" dirty="0"/>
              <a:t>Reason Why Travel Card is declined</a:t>
            </a:r>
          </a:p>
        </p:txBody>
      </p:sp>
      <p:sp>
        <p:nvSpPr>
          <p:cNvPr id="3" name="Content Placeholder 2"/>
          <p:cNvSpPr>
            <a:spLocks noGrp="1"/>
          </p:cNvSpPr>
          <p:nvPr>
            <p:ph idx="1"/>
          </p:nvPr>
        </p:nvSpPr>
        <p:spPr>
          <a:xfrm>
            <a:off x="677334" y="1676399"/>
            <a:ext cx="8596668" cy="4147457"/>
          </a:xfrm>
        </p:spPr>
        <p:txBody>
          <a:bodyPr/>
          <a:lstStyle/>
          <a:p>
            <a:pPr>
              <a:buFont typeface="Wingdings" panose="05000000000000000000" pitchFamily="2" charset="2"/>
              <a:buChar char="v"/>
            </a:pPr>
            <a:r>
              <a:rPr lang="en-US" sz="2000" dirty="0"/>
              <a:t>No efficient credit available</a:t>
            </a:r>
          </a:p>
          <a:p>
            <a:pPr>
              <a:buFont typeface="Wingdings" panose="05000000000000000000" pitchFamily="2" charset="2"/>
              <a:buChar char="v"/>
            </a:pPr>
            <a:r>
              <a:rPr lang="en-US" sz="2000" dirty="0"/>
              <a:t>MCC Code</a:t>
            </a:r>
          </a:p>
          <a:p>
            <a:pPr>
              <a:buFont typeface="Wingdings" panose="05000000000000000000" pitchFamily="2" charset="2"/>
              <a:buChar char="v"/>
            </a:pPr>
            <a:r>
              <a:rPr lang="en-US" sz="2000" dirty="0"/>
              <a:t>Multiple incorrect PIN attempts– multi-user card and individual card</a:t>
            </a:r>
          </a:p>
          <a:p>
            <a:pPr>
              <a:buFont typeface="Wingdings" panose="05000000000000000000" pitchFamily="2" charset="2"/>
              <a:buChar char="v"/>
            </a:pPr>
            <a:r>
              <a:rPr lang="en-US" sz="2000" dirty="0"/>
              <a:t>Card not activated yet</a:t>
            </a:r>
          </a:p>
          <a:p>
            <a:endParaRPr lang="en-US" dirty="0"/>
          </a:p>
          <a:p>
            <a:endParaRPr lang="en-US" dirty="0"/>
          </a:p>
        </p:txBody>
      </p:sp>
    </p:spTree>
    <p:extLst>
      <p:ext uri="{BB962C8B-B14F-4D97-AF65-F5344CB8AC3E}">
        <p14:creationId xmlns:p14="http://schemas.microsoft.com/office/powerpoint/2010/main" val="202939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9857"/>
            <a:ext cx="8282182" cy="881743"/>
          </a:xfrm>
        </p:spPr>
        <p:txBody>
          <a:bodyPr>
            <a:normAutofit fontScale="90000"/>
          </a:bodyPr>
          <a:lstStyle/>
          <a:p>
            <a:pPr algn="ctr"/>
            <a:r>
              <a:rPr lang="en-US" b="1" dirty="0"/>
              <a:t>Reason Why Travel Card is declined (</a:t>
            </a:r>
            <a:r>
              <a:rPr lang="en-US" sz="2700" b="1" dirty="0"/>
              <a:t>continued</a:t>
            </a:r>
            <a:r>
              <a:rPr lang="en-US" b="1" dirty="0"/>
              <a:t>)</a:t>
            </a:r>
          </a:p>
        </p:txBody>
      </p:sp>
      <p:sp>
        <p:nvSpPr>
          <p:cNvPr id="3" name="Content Placeholder 2"/>
          <p:cNvSpPr>
            <a:spLocks noGrp="1"/>
          </p:cNvSpPr>
          <p:nvPr>
            <p:ph idx="1"/>
          </p:nvPr>
        </p:nvSpPr>
        <p:spPr>
          <a:xfrm>
            <a:off x="677334" y="1676399"/>
            <a:ext cx="8596668" cy="4147457"/>
          </a:xfrm>
        </p:spPr>
        <p:txBody>
          <a:bodyPr>
            <a:normAutofit fontScale="92500" lnSpcReduction="10000"/>
          </a:bodyPr>
          <a:lstStyle/>
          <a:p>
            <a:pPr marL="0" indent="0">
              <a:buNone/>
            </a:pPr>
            <a:r>
              <a:rPr lang="en-US" sz="2000" dirty="0"/>
              <a:t>In order to override credit limit or MCC code, please send AP Travel the following information</a:t>
            </a:r>
          </a:p>
          <a:p>
            <a:pPr>
              <a:buFont typeface="Wingdings" panose="05000000000000000000" pitchFamily="2" charset="2"/>
              <a:buChar char="v"/>
            </a:pPr>
            <a:r>
              <a:rPr lang="en-US" sz="2000" dirty="0"/>
              <a:t>CDA’s approval email</a:t>
            </a:r>
          </a:p>
          <a:p>
            <a:pPr>
              <a:buFont typeface="Wingdings" panose="05000000000000000000" pitchFamily="2" charset="2"/>
              <a:buChar char="v"/>
            </a:pPr>
            <a:r>
              <a:rPr lang="en-US" sz="2000" dirty="0"/>
              <a:t>Vendor Name</a:t>
            </a:r>
          </a:p>
          <a:p>
            <a:pPr>
              <a:buFont typeface="Wingdings" panose="05000000000000000000" pitchFamily="2" charset="2"/>
              <a:buChar char="v"/>
            </a:pPr>
            <a:r>
              <a:rPr lang="en-US" sz="2000" dirty="0"/>
              <a:t>Cardholder Name</a:t>
            </a:r>
          </a:p>
          <a:p>
            <a:pPr>
              <a:buFont typeface="Wingdings" panose="05000000000000000000" pitchFamily="2" charset="2"/>
              <a:buChar char="v"/>
            </a:pPr>
            <a:r>
              <a:rPr lang="en-US" sz="2000" dirty="0"/>
              <a:t>Last 4 digits of travel card</a:t>
            </a:r>
          </a:p>
          <a:p>
            <a:pPr>
              <a:buFont typeface="Wingdings" panose="05000000000000000000" pitchFamily="2" charset="2"/>
              <a:buChar char="v"/>
            </a:pPr>
            <a:r>
              <a:rPr lang="en-US" sz="2000" dirty="0"/>
              <a:t>Amount</a:t>
            </a:r>
          </a:p>
          <a:p>
            <a:pPr>
              <a:buFont typeface="Wingdings" panose="05000000000000000000" pitchFamily="2" charset="2"/>
              <a:buChar char="v"/>
            </a:pPr>
            <a:r>
              <a:rPr lang="en-US" sz="2000" dirty="0"/>
              <a:t>Purpose</a:t>
            </a:r>
          </a:p>
          <a:p>
            <a:pPr>
              <a:buFont typeface="Wingdings" panose="05000000000000000000" pitchFamily="2" charset="2"/>
              <a:buChar char="v"/>
            </a:pPr>
            <a:r>
              <a:rPr lang="en-US" sz="2000" dirty="0"/>
              <a:t>Benefit</a:t>
            </a:r>
          </a:p>
          <a:p>
            <a:pPr>
              <a:buFont typeface="Wingdings" panose="05000000000000000000" pitchFamily="2" charset="2"/>
              <a:buChar char="v"/>
            </a:pPr>
            <a:r>
              <a:rPr lang="en-US" sz="2000" dirty="0"/>
              <a:t>Override starts date</a:t>
            </a:r>
          </a:p>
          <a:p>
            <a:pPr>
              <a:buFont typeface="Wingdings" panose="05000000000000000000" pitchFamily="2" charset="2"/>
              <a:buChar char="v"/>
            </a:pPr>
            <a:r>
              <a:rPr lang="en-US" sz="2000" dirty="0"/>
              <a:t>Override ends date</a:t>
            </a:r>
          </a:p>
          <a:p>
            <a:endParaRPr lang="en-US" dirty="0"/>
          </a:p>
          <a:p>
            <a:endParaRPr lang="en-US" dirty="0"/>
          </a:p>
        </p:txBody>
      </p:sp>
    </p:spTree>
    <p:extLst>
      <p:ext uri="{BB962C8B-B14F-4D97-AF65-F5344CB8AC3E}">
        <p14:creationId xmlns:p14="http://schemas.microsoft.com/office/powerpoint/2010/main" val="155243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9857"/>
            <a:ext cx="8282182" cy="881743"/>
          </a:xfrm>
        </p:spPr>
        <p:txBody>
          <a:bodyPr>
            <a:normAutofit/>
          </a:bodyPr>
          <a:lstStyle/>
          <a:p>
            <a:pPr algn="ctr"/>
            <a:r>
              <a:rPr lang="en-US" b="1" dirty="0"/>
              <a:t>Transfer Custodianship</a:t>
            </a:r>
          </a:p>
        </p:txBody>
      </p:sp>
      <p:sp>
        <p:nvSpPr>
          <p:cNvPr id="3" name="Content Placeholder 2"/>
          <p:cNvSpPr>
            <a:spLocks noGrp="1"/>
          </p:cNvSpPr>
          <p:nvPr>
            <p:ph idx="1"/>
          </p:nvPr>
        </p:nvSpPr>
        <p:spPr>
          <a:xfrm>
            <a:off x="677334" y="1676399"/>
            <a:ext cx="8596668" cy="4147457"/>
          </a:xfrm>
        </p:spPr>
        <p:txBody>
          <a:bodyPr>
            <a:normAutofit lnSpcReduction="10000"/>
          </a:bodyPr>
          <a:lstStyle/>
          <a:p>
            <a:pPr marL="0" indent="0">
              <a:buNone/>
            </a:pPr>
            <a:r>
              <a:rPr lang="en-US" sz="2000" dirty="0"/>
              <a:t>In order to transfer the primary custodianship, please send AP Travel the following information --- Concur allows only one primary custodian</a:t>
            </a:r>
          </a:p>
          <a:p>
            <a:pPr>
              <a:buFont typeface="Wingdings" panose="05000000000000000000" pitchFamily="2" charset="2"/>
              <a:buChar char="Ø"/>
            </a:pPr>
            <a:r>
              <a:rPr lang="en-US" sz="2000" dirty="0"/>
              <a:t>CDA’s approval email</a:t>
            </a:r>
          </a:p>
          <a:p>
            <a:pPr>
              <a:buFont typeface="Wingdings" panose="05000000000000000000" pitchFamily="2" charset="2"/>
              <a:buChar char="Ø"/>
            </a:pPr>
            <a:r>
              <a:rPr lang="en-US" sz="2000" dirty="0"/>
              <a:t>Last 4 digits and/or name of the travel card</a:t>
            </a:r>
          </a:p>
          <a:p>
            <a:pPr>
              <a:buFont typeface="Wingdings" panose="05000000000000000000" pitchFamily="2" charset="2"/>
              <a:buChar char="Ø"/>
            </a:pPr>
            <a:r>
              <a:rPr lang="en-US" sz="2000" dirty="0"/>
              <a:t>New custodian’s CHRI for P/T card clearance (valid for up to 6 months)</a:t>
            </a:r>
          </a:p>
          <a:p>
            <a:pPr>
              <a:buFont typeface="Wingdings" panose="05000000000000000000" pitchFamily="2" charset="2"/>
              <a:buChar char="Ø"/>
            </a:pPr>
            <a:r>
              <a:rPr lang="en-US" sz="2000" dirty="0"/>
              <a:t>Verify that the new custodian has completed the Travel Card Custodian Training in T.A.P.(SF2404) --- This is mandatory training and valid for up to 12 months</a:t>
            </a:r>
          </a:p>
          <a:p>
            <a:pPr>
              <a:buFont typeface="Wingdings" panose="05000000000000000000" pitchFamily="2" charset="2"/>
              <a:buChar char="Ø"/>
            </a:pPr>
            <a:r>
              <a:rPr lang="en-US" sz="2000" dirty="0"/>
              <a:t>If the new custodian hasn’t completed the training, they can do so by requesting this training through P.A.S.S., the training will then appear in T.A.P the following day</a:t>
            </a:r>
          </a:p>
          <a:p>
            <a:pPr>
              <a:buFont typeface="Wingdings" panose="05000000000000000000" pitchFamily="2" charset="2"/>
              <a:buChar char="Ø"/>
            </a:pPr>
            <a:r>
              <a:rPr lang="en-US" sz="2000" dirty="0"/>
              <a:t>Verify that the new custodian has an active Concur profile</a:t>
            </a:r>
          </a:p>
          <a:p>
            <a:pPr>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15119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857" y="152400"/>
            <a:ext cx="7560801" cy="1198562"/>
          </a:xfrm>
        </p:spPr>
        <p:txBody>
          <a:bodyPr>
            <a:noAutofit/>
          </a:bodyPr>
          <a:lstStyle/>
          <a:p>
            <a:pPr algn="ctr"/>
            <a:r>
              <a:rPr lang="en-US" sz="3600" b="1" dirty="0"/>
              <a:t>Deadline for Submittal of </a:t>
            </a:r>
            <a:br>
              <a:rPr lang="en-US" sz="3600" b="1" dirty="0"/>
            </a:br>
            <a:r>
              <a:rPr lang="en-US" sz="3600" b="1" dirty="0"/>
              <a:t>Travel Card Expense Reports</a:t>
            </a:r>
          </a:p>
        </p:txBody>
      </p:sp>
      <p:sp>
        <p:nvSpPr>
          <p:cNvPr id="2" name="Content Placeholder 1"/>
          <p:cNvSpPr>
            <a:spLocks noGrp="1"/>
          </p:cNvSpPr>
          <p:nvPr>
            <p:ph idx="1"/>
          </p:nvPr>
        </p:nvSpPr>
        <p:spPr>
          <a:xfrm>
            <a:off x="870857" y="1524000"/>
            <a:ext cx="7739743" cy="5007429"/>
          </a:xfrm>
        </p:spPr>
        <p:txBody>
          <a:bodyPr>
            <a:normAutofit/>
          </a:bodyPr>
          <a:lstStyle/>
          <a:p>
            <a:pPr>
              <a:buFont typeface="Wingdings" panose="05000000000000000000" pitchFamily="2" charset="2"/>
              <a:buChar char="v"/>
            </a:pPr>
            <a:r>
              <a:rPr lang="en-US" sz="2400" dirty="0"/>
              <a:t>Cardholders and custodians are responsible for submitting Expense Reports in Concur through the certifying signatory to Accounts Payable no later than the 25</a:t>
            </a:r>
            <a:r>
              <a:rPr lang="en-US" sz="2400" baseline="30000" dirty="0"/>
              <a:t>th</a:t>
            </a:r>
            <a:r>
              <a:rPr lang="en-US" sz="2400" dirty="0"/>
              <a:t> of the month following the month in which those transactions occurred, otherwise violation will be recorded</a:t>
            </a:r>
          </a:p>
          <a:p>
            <a:pPr lvl="1">
              <a:buFont typeface="Wingdings" panose="05000000000000000000" pitchFamily="2" charset="2"/>
              <a:buChar char="Ø"/>
            </a:pPr>
            <a:r>
              <a:rPr lang="en-US" sz="1800" dirty="0"/>
              <a:t>For example:</a:t>
            </a:r>
          </a:p>
          <a:p>
            <a:pPr lvl="1">
              <a:buFont typeface="Wingdings" panose="05000000000000000000" pitchFamily="2" charset="2"/>
              <a:buChar char="Ø"/>
            </a:pPr>
            <a:r>
              <a:rPr lang="en-US" sz="1800" dirty="0"/>
              <a:t>Charges with a transaction date in September (September 1 – September 30) must be submitted to Accounts Payable on an Expense Report by October 25 in Concur.  If the 25</a:t>
            </a:r>
            <a:r>
              <a:rPr lang="en-US" sz="1800" baseline="30000" dirty="0"/>
              <a:t>th</a:t>
            </a:r>
            <a:r>
              <a:rPr lang="en-US" sz="1800" dirty="0"/>
              <a:t> falls on a weekend or holiday, the due date will be the following business day unless otherwise announced by AP. </a:t>
            </a:r>
          </a:p>
        </p:txBody>
      </p:sp>
    </p:spTree>
    <p:extLst>
      <p:ext uri="{BB962C8B-B14F-4D97-AF65-F5344CB8AC3E}">
        <p14:creationId xmlns:p14="http://schemas.microsoft.com/office/powerpoint/2010/main" val="3697523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631371" y="288471"/>
            <a:ext cx="7886987" cy="685800"/>
          </a:xfrm>
        </p:spPr>
        <p:txBody>
          <a:bodyPr/>
          <a:lstStyle/>
          <a:p>
            <a:pPr algn="ctr">
              <a:defRPr/>
            </a:pPr>
            <a:r>
              <a:rPr lang="en-US" sz="3600" b="1" dirty="0"/>
              <a:t>Foreign Travel</a:t>
            </a:r>
            <a:endParaRPr lang="en-US" b="1" dirty="0"/>
          </a:p>
        </p:txBody>
      </p:sp>
      <p:sp>
        <p:nvSpPr>
          <p:cNvPr id="13314" name="Rectangle 3"/>
          <p:cNvSpPr>
            <a:spLocks noGrp="1" noRot="1" noChangeArrowheads="1"/>
          </p:cNvSpPr>
          <p:nvPr>
            <p:ph idx="1"/>
          </p:nvPr>
        </p:nvSpPr>
        <p:spPr>
          <a:xfrm>
            <a:off x="631371" y="1371600"/>
            <a:ext cx="8169728" cy="4855029"/>
          </a:xfrm>
        </p:spPr>
        <p:txBody>
          <a:bodyPr>
            <a:normAutofit/>
          </a:bodyPr>
          <a:lstStyle/>
          <a:p>
            <a:pPr eaLnBrk="1" hangingPunct="1">
              <a:lnSpc>
                <a:spcPct val="90000"/>
              </a:lnSpc>
              <a:buFont typeface="Wingdings" panose="05000000000000000000" pitchFamily="2" charset="2"/>
              <a:buChar char="v"/>
            </a:pPr>
            <a:r>
              <a:rPr lang="en-US" altLang="en-US" sz="2400" dirty="0"/>
              <a:t>Travel Request</a:t>
            </a:r>
          </a:p>
          <a:p>
            <a:pPr eaLnBrk="1" hangingPunct="1">
              <a:lnSpc>
                <a:spcPct val="90000"/>
              </a:lnSpc>
              <a:buFont typeface="Wingdings" panose="05000000000000000000" pitchFamily="2" charset="2"/>
              <a:buChar char="Ø"/>
            </a:pPr>
            <a:r>
              <a:rPr lang="en-US" altLang="en-US" sz="2000" dirty="0"/>
              <a:t>VP Approval (Concur automatically routes TR through VP)</a:t>
            </a:r>
          </a:p>
          <a:p>
            <a:pPr eaLnBrk="1" hangingPunct="1">
              <a:lnSpc>
                <a:spcPct val="90000"/>
              </a:lnSpc>
              <a:buFont typeface="Wingdings" panose="05000000000000000000" pitchFamily="2" charset="2"/>
              <a:buChar char="Ø"/>
            </a:pPr>
            <a:r>
              <a:rPr lang="en-US" altLang="en-US" sz="2000" u="sng" dirty="0"/>
              <a:t>International Travel Export Control Form </a:t>
            </a:r>
            <a:r>
              <a:rPr lang="en-US" altLang="en-US" sz="2000" dirty="0"/>
              <a:t>--- all travelers to destination outside the United States and the U.S territories and possessions, this form should be processed through DocuSign</a:t>
            </a:r>
          </a:p>
          <a:p>
            <a:pPr eaLnBrk="1" hangingPunct="1">
              <a:lnSpc>
                <a:spcPct val="90000"/>
              </a:lnSpc>
              <a:buFont typeface="Wingdings" panose="05000000000000000000" pitchFamily="2" charset="2"/>
              <a:buChar char="Ø"/>
            </a:pPr>
            <a:r>
              <a:rPr lang="en-US" altLang="en-US" sz="2000" dirty="0"/>
              <a:t>Agenda</a:t>
            </a:r>
          </a:p>
          <a:p>
            <a:pPr eaLnBrk="1" hangingPunct="1">
              <a:lnSpc>
                <a:spcPct val="90000"/>
              </a:lnSpc>
              <a:buFont typeface="Wingdings" panose="05000000000000000000" pitchFamily="2" charset="2"/>
              <a:buChar char="Ø"/>
            </a:pPr>
            <a:r>
              <a:rPr lang="en-US" altLang="en-US" sz="2000" dirty="0"/>
              <a:t>Fly America Act Waiver Checklist (if applicable)</a:t>
            </a:r>
          </a:p>
          <a:p>
            <a:pPr lvl="1" eaLnBrk="1" hangingPunct="1">
              <a:lnSpc>
                <a:spcPct val="90000"/>
              </a:lnSpc>
              <a:buFont typeface="Courier New" panose="02070309020205020404" pitchFamily="49" charset="0"/>
              <a:buChar char="o"/>
            </a:pPr>
            <a:r>
              <a:rPr lang="en-US" altLang="en-US" sz="1800" dirty="0"/>
              <a:t>Foreign air carrier</a:t>
            </a:r>
          </a:p>
          <a:p>
            <a:pPr lvl="1" eaLnBrk="1" hangingPunct="1">
              <a:lnSpc>
                <a:spcPct val="90000"/>
              </a:lnSpc>
              <a:buFont typeface="Courier New" panose="02070309020205020404" pitchFamily="49" charset="0"/>
              <a:buChar char="o"/>
            </a:pPr>
            <a:r>
              <a:rPr lang="en-US" altLang="en-US" sz="1800" dirty="0"/>
              <a:t>Fund: State fund, 5013, 5014, 5015, 5033, 5034 and 5035.</a:t>
            </a:r>
          </a:p>
          <a:p>
            <a:pPr>
              <a:lnSpc>
                <a:spcPct val="90000"/>
              </a:lnSpc>
              <a:buFont typeface="Wingdings" panose="05000000000000000000" pitchFamily="2" charset="2"/>
              <a:buChar char="v"/>
            </a:pPr>
            <a:r>
              <a:rPr lang="en-US" altLang="en-US" sz="2400" b="1" dirty="0"/>
              <a:t>Documents available in Concur (Travel tab)</a:t>
            </a:r>
          </a:p>
          <a:p>
            <a:pPr>
              <a:lnSpc>
                <a:spcPct val="90000"/>
              </a:lnSpc>
              <a:buFont typeface="Wingdings" panose="05000000000000000000" pitchFamily="2" charset="2"/>
              <a:buChar char="v"/>
            </a:pPr>
            <a:r>
              <a:rPr lang="en-US" altLang="en-US" sz="2400" dirty="0"/>
              <a:t>Link: </a:t>
            </a:r>
            <a:r>
              <a:rPr lang="en-US" altLang="en-US" sz="2400" dirty="0">
                <a:hlinkClick r:id="rId3"/>
              </a:rPr>
              <a:t>http://www.uh.edu/research/sponsored-projects/proc-pol-guide/travel/</a:t>
            </a:r>
            <a:r>
              <a:rPr lang="en-US" altLang="en-US" sz="2400" dirty="0"/>
              <a:t> </a:t>
            </a:r>
          </a:p>
          <a:p>
            <a:pPr>
              <a:lnSpc>
                <a:spcPct val="90000"/>
              </a:lnSpc>
            </a:pPr>
            <a:endParaRPr lang="en-US" altLang="en-US" sz="2000" b="1" dirty="0"/>
          </a:p>
          <a:p>
            <a:pPr>
              <a:lnSpc>
                <a:spcPct val="90000"/>
              </a:lnSpc>
            </a:pPr>
            <a:endParaRPr lang="en-US" altLang="en-US" sz="2000" dirty="0"/>
          </a:p>
          <a:p>
            <a:pPr eaLnBrk="1" hangingPunct="1">
              <a:lnSpc>
                <a:spcPct val="90000"/>
              </a:lnSpc>
            </a:pPr>
            <a:endParaRPr lang="en-US" altLang="en-US" sz="2400" dirty="0"/>
          </a:p>
        </p:txBody>
      </p:sp>
    </p:spTree>
    <p:extLst>
      <p:ext uri="{BB962C8B-B14F-4D97-AF65-F5344CB8AC3E}">
        <p14:creationId xmlns:p14="http://schemas.microsoft.com/office/powerpoint/2010/main" val="389492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170" y="522514"/>
            <a:ext cx="8043398" cy="914400"/>
          </a:xfrm>
        </p:spPr>
        <p:txBody>
          <a:bodyPr>
            <a:normAutofit/>
          </a:bodyPr>
          <a:lstStyle/>
          <a:p>
            <a:pPr algn="ctr"/>
            <a:r>
              <a:rPr lang="en-US" sz="3600" b="1" dirty="0"/>
              <a:t>Post Trip Report</a:t>
            </a:r>
          </a:p>
        </p:txBody>
      </p:sp>
      <p:sp>
        <p:nvSpPr>
          <p:cNvPr id="2" name="Content Placeholder 1"/>
          <p:cNvSpPr>
            <a:spLocks noGrp="1"/>
          </p:cNvSpPr>
          <p:nvPr>
            <p:ph idx="1"/>
          </p:nvPr>
        </p:nvSpPr>
        <p:spPr>
          <a:xfrm>
            <a:off x="555170" y="1600201"/>
            <a:ext cx="8294915" cy="4441370"/>
          </a:xfrm>
        </p:spPr>
        <p:txBody>
          <a:bodyPr>
            <a:normAutofit/>
          </a:bodyPr>
          <a:lstStyle/>
          <a:p>
            <a:pPr>
              <a:buFont typeface="Wingdings" panose="05000000000000000000" pitchFamily="2" charset="2"/>
              <a:buChar char="v"/>
            </a:pPr>
            <a:r>
              <a:rPr lang="en-US" sz="2400" dirty="0"/>
              <a:t>Must be uploaded to the Expense Report</a:t>
            </a:r>
          </a:p>
          <a:p>
            <a:pPr>
              <a:buFont typeface="Wingdings" panose="05000000000000000000" pitchFamily="2" charset="2"/>
              <a:buChar char="v"/>
            </a:pPr>
            <a:r>
              <a:rPr lang="en-US" sz="2400" dirty="0"/>
              <a:t>A </a:t>
            </a:r>
            <a:r>
              <a:rPr lang="en-US" sz="2400" u="sng" dirty="0"/>
              <a:t>brief</a:t>
            </a:r>
            <a:r>
              <a:rPr lang="en-US" sz="2400" dirty="0"/>
              <a:t> explanation of the activities that occurred </a:t>
            </a:r>
            <a:r>
              <a:rPr lang="en-US" sz="2400" u="sng" dirty="0"/>
              <a:t>each day</a:t>
            </a:r>
            <a:r>
              <a:rPr lang="en-US" sz="2400" dirty="0"/>
              <a:t> on the trip is all that is required.  </a:t>
            </a:r>
          </a:p>
          <a:p>
            <a:pPr>
              <a:buFont typeface="Wingdings" panose="05000000000000000000" pitchFamily="2" charset="2"/>
              <a:buChar char="v"/>
            </a:pPr>
            <a:r>
              <a:rPr lang="en-US" sz="2400" dirty="0"/>
              <a:t>A statement explaining the purpose for the travel and how it benefits the university.</a:t>
            </a:r>
          </a:p>
          <a:p>
            <a:pPr>
              <a:buFont typeface="Wingdings" panose="05000000000000000000" pitchFamily="2" charset="2"/>
              <a:buChar char="v"/>
            </a:pPr>
            <a:r>
              <a:rPr lang="en-US" sz="2400" dirty="0"/>
              <a:t>Traveler’s signature</a:t>
            </a:r>
          </a:p>
          <a:p>
            <a:pPr>
              <a:buFont typeface="Wingdings" panose="05000000000000000000" pitchFamily="2" charset="2"/>
              <a:buChar char="v"/>
            </a:pPr>
            <a:r>
              <a:rPr lang="en-US" sz="2400" dirty="0"/>
              <a:t>Date</a:t>
            </a:r>
          </a:p>
        </p:txBody>
      </p:sp>
    </p:spTree>
    <p:extLst>
      <p:ext uri="{BB962C8B-B14F-4D97-AF65-F5344CB8AC3E}">
        <p14:creationId xmlns:p14="http://schemas.microsoft.com/office/powerpoint/2010/main" val="270505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838200"/>
          </a:xfrm>
        </p:spPr>
        <p:txBody>
          <a:bodyPr/>
          <a:lstStyle/>
          <a:p>
            <a:pPr algn="ctr">
              <a:defRPr/>
            </a:pPr>
            <a:r>
              <a:rPr lang="en-US" sz="3600" b="1" dirty="0"/>
              <a:t>Travel to Canada/Mexico</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Treated as domestic travel</a:t>
            </a:r>
          </a:p>
          <a:p>
            <a:pPr lvl="1" eaLnBrk="1" hangingPunct="1">
              <a:buFont typeface="Wingdings" panose="05000000000000000000" pitchFamily="2" charset="2"/>
              <a:buChar char="Ø"/>
            </a:pPr>
            <a:r>
              <a:rPr lang="en-US" altLang="en-US" sz="2000" dirty="0"/>
              <a:t>Does not require VP approval</a:t>
            </a:r>
          </a:p>
          <a:p>
            <a:pPr lvl="1" eaLnBrk="1" hangingPunct="1">
              <a:buFont typeface="Wingdings" panose="05000000000000000000" pitchFamily="2" charset="2"/>
              <a:buChar char="Ø"/>
            </a:pPr>
            <a:r>
              <a:rPr lang="en-US" altLang="en-US" sz="2000" dirty="0"/>
              <a:t>Post-Trip report not required</a:t>
            </a:r>
          </a:p>
          <a:p>
            <a:pPr lvl="1" eaLnBrk="1" hangingPunct="1">
              <a:buFont typeface="Wingdings" panose="05000000000000000000" pitchFamily="2" charset="2"/>
              <a:buChar char="Ø"/>
            </a:pPr>
            <a:r>
              <a:rPr lang="en-US" altLang="en-US" sz="2000" dirty="0"/>
              <a:t>Charge to domestic account codes.</a:t>
            </a:r>
          </a:p>
          <a:p>
            <a:pPr lvl="2" eaLnBrk="1" hangingPunct="1">
              <a:buFont typeface="Courier New" panose="02070309020205020404" pitchFamily="49" charset="0"/>
              <a:buChar char="o"/>
            </a:pPr>
            <a:r>
              <a:rPr lang="en-US" altLang="en-US" sz="1800" dirty="0"/>
              <a:t>See Employee-Out-of-State: Alaska, Hawaii, Canada, Mexico, Puerto Rico, and US Possessions/Territories</a:t>
            </a:r>
          </a:p>
          <a:p>
            <a:pPr marL="914400" lvl="2" indent="0">
              <a:buNone/>
            </a:pPr>
            <a:endParaRPr lang="en-US" altLang="en-US" dirty="0"/>
          </a:p>
          <a:p>
            <a:pPr eaLnBrk="1" hangingPunct="1">
              <a:buFont typeface="Wingdings" panose="05000000000000000000" pitchFamily="2" charset="2"/>
              <a:buChar char="v"/>
            </a:pPr>
            <a:r>
              <a:rPr lang="en-US" altLang="en-US" sz="2400" dirty="0"/>
              <a:t>Treated as foreign travel</a:t>
            </a:r>
          </a:p>
          <a:p>
            <a:pPr lvl="1">
              <a:buFont typeface="Wingdings" panose="05000000000000000000" pitchFamily="2" charset="2"/>
              <a:buChar char="Ø"/>
            </a:pPr>
            <a:r>
              <a:rPr lang="en-US" altLang="en-US" dirty="0"/>
              <a:t>Daily Meal and Lodging Cap of $460.</a:t>
            </a:r>
          </a:p>
          <a:p>
            <a:pPr lvl="1">
              <a:buFont typeface="Wingdings" panose="05000000000000000000" pitchFamily="2" charset="2"/>
              <a:buChar char="Ø"/>
            </a:pPr>
            <a:r>
              <a:rPr lang="en-US" altLang="en-US" dirty="0"/>
              <a:t>International Travel Export Control Form is required.</a:t>
            </a:r>
          </a:p>
          <a:p>
            <a:pPr lvl="1">
              <a:buFont typeface="Wingdings" panose="05000000000000000000" pitchFamily="2" charset="2"/>
              <a:buChar char="Ø"/>
            </a:pPr>
            <a:r>
              <a:rPr lang="en-US" altLang="en-US" dirty="0"/>
              <a:t>Fly America Act (if applicable)</a:t>
            </a:r>
          </a:p>
          <a:p>
            <a:pPr eaLnBrk="1" hangingPunct="1"/>
            <a:endParaRPr lang="en-US" altLang="en-US" dirty="0"/>
          </a:p>
        </p:txBody>
      </p:sp>
    </p:spTree>
    <p:extLst>
      <p:ext uri="{BB962C8B-B14F-4D97-AF65-F5344CB8AC3E}">
        <p14:creationId xmlns:p14="http://schemas.microsoft.com/office/powerpoint/2010/main" val="3116255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1130968" y="381000"/>
            <a:ext cx="7197946" cy="838200"/>
          </a:xfrm>
        </p:spPr>
        <p:txBody>
          <a:bodyPr/>
          <a:lstStyle/>
          <a:p>
            <a:pPr algn="ctr">
              <a:defRPr/>
            </a:pPr>
            <a:r>
              <a:rPr lang="en-US" sz="3600" b="1" dirty="0"/>
              <a:t>Travel Advances</a:t>
            </a:r>
          </a:p>
        </p:txBody>
      </p:sp>
      <p:sp>
        <p:nvSpPr>
          <p:cNvPr id="17410" name="Rectangle 3"/>
          <p:cNvSpPr>
            <a:spLocks noGrp="1" noRot="1" noChangeArrowheads="1"/>
          </p:cNvSpPr>
          <p:nvPr>
            <p:ph idx="1"/>
          </p:nvPr>
        </p:nvSpPr>
        <p:spPr>
          <a:xfrm>
            <a:off x="1130968" y="1507958"/>
            <a:ext cx="7197946" cy="4283242"/>
          </a:xfrm>
        </p:spPr>
        <p:txBody>
          <a:bodyPr>
            <a:normAutofit/>
          </a:bodyPr>
          <a:lstStyle/>
          <a:p>
            <a:pPr eaLnBrk="1" hangingPunct="1">
              <a:lnSpc>
                <a:spcPct val="90000"/>
              </a:lnSpc>
              <a:buFont typeface="Wingdings" panose="05000000000000000000" pitchFamily="2" charset="2"/>
              <a:buChar char="v"/>
            </a:pPr>
            <a:r>
              <a:rPr lang="en-US" altLang="en-US" sz="2400" dirty="0"/>
              <a:t>Used to receive money before travel</a:t>
            </a:r>
          </a:p>
          <a:p>
            <a:pPr eaLnBrk="1" hangingPunct="1">
              <a:lnSpc>
                <a:spcPct val="90000"/>
              </a:lnSpc>
              <a:buFont typeface="Wingdings" panose="05000000000000000000" pitchFamily="2" charset="2"/>
              <a:buChar char="v"/>
            </a:pPr>
            <a:r>
              <a:rPr lang="en-US" altLang="en-US" sz="2400" dirty="0"/>
              <a:t>Criteria: </a:t>
            </a:r>
          </a:p>
          <a:p>
            <a:pPr lvl="1" eaLnBrk="1" hangingPunct="1">
              <a:lnSpc>
                <a:spcPct val="90000"/>
              </a:lnSpc>
              <a:buFont typeface="Wingdings" panose="05000000000000000000" pitchFamily="2" charset="2"/>
              <a:buChar char="Ø"/>
            </a:pPr>
            <a:r>
              <a:rPr lang="en-US" altLang="en-US" sz="2000" dirty="0"/>
              <a:t>1. Local Cost Centers Only</a:t>
            </a:r>
          </a:p>
          <a:p>
            <a:pPr lvl="1">
              <a:lnSpc>
                <a:spcPct val="90000"/>
              </a:lnSpc>
              <a:buFont typeface="Wingdings" panose="05000000000000000000" pitchFamily="2" charset="2"/>
              <a:buChar char="Ø"/>
            </a:pPr>
            <a:r>
              <a:rPr lang="en-US" altLang="en-US" sz="2000" dirty="0"/>
              <a:t>2. Employee Foreign Travel or Group Travel</a:t>
            </a:r>
          </a:p>
          <a:p>
            <a:pPr eaLnBrk="1" hangingPunct="1">
              <a:lnSpc>
                <a:spcPct val="90000"/>
              </a:lnSpc>
              <a:buFont typeface="Wingdings" panose="05000000000000000000" pitchFamily="2" charset="2"/>
              <a:buChar char="v"/>
            </a:pPr>
            <a:r>
              <a:rPr lang="en-US" altLang="en-US" sz="2400" dirty="0"/>
              <a:t>Requirements</a:t>
            </a:r>
          </a:p>
          <a:p>
            <a:pPr lvl="1" eaLnBrk="1" hangingPunct="1">
              <a:lnSpc>
                <a:spcPct val="90000"/>
              </a:lnSpc>
              <a:buFont typeface="Wingdings" panose="05000000000000000000" pitchFamily="2" charset="2"/>
              <a:buChar char="Ø"/>
            </a:pPr>
            <a:r>
              <a:rPr lang="en-US" altLang="en-US" sz="2000" dirty="0"/>
              <a:t>1. Employee </a:t>
            </a:r>
            <a:r>
              <a:rPr lang="en-US" altLang="en-US" sz="2000" b="1" dirty="0"/>
              <a:t>Foreign Travel</a:t>
            </a:r>
            <a:r>
              <a:rPr lang="en-US" altLang="en-US" sz="2000" dirty="0"/>
              <a:t>: VP approval, Export Controls, Agenda, and Breakdown of expenses</a:t>
            </a:r>
          </a:p>
          <a:p>
            <a:pPr lvl="1" eaLnBrk="1" hangingPunct="1">
              <a:lnSpc>
                <a:spcPct val="90000"/>
              </a:lnSpc>
              <a:buFont typeface="Wingdings" panose="05000000000000000000" pitchFamily="2" charset="2"/>
              <a:buChar char="Ø"/>
            </a:pPr>
            <a:r>
              <a:rPr lang="en-US" altLang="en-US" sz="2000" dirty="0"/>
              <a:t>2. </a:t>
            </a:r>
            <a:r>
              <a:rPr lang="en-US" altLang="en-US" sz="2000" b="1" dirty="0"/>
              <a:t>Group Travel</a:t>
            </a:r>
            <a:r>
              <a:rPr lang="en-US" altLang="en-US" sz="2000" dirty="0"/>
              <a:t>: Roster, Agenda, Breakdown of expenses</a:t>
            </a:r>
          </a:p>
          <a:p>
            <a:pPr>
              <a:lnSpc>
                <a:spcPct val="90000"/>
              </a:lnSpc>
              <a:buFont typeface="Wingdings" panose="05000000000000000000" pitchFamily="2" charset="2"/>
              <a:buChar char="v"/>
            </a:pPr>
            <a:r>
              <a:rPr lang="en-US" altLang="en-US" sz="2200" dirty="0"/>
              <a:t>Travel Advance requests must be submitted to Accounts Payable no later than 10 working days prior to the travel</a:t>
            </a:r>
          </a:p>
          <a:p>
            <a:pPr lvl="1" eaLnBrk="1" hangingPunct="1">
              <a:lnSpc>
                <a:spcPct val="90000"/>
              </a:lnSpc>
            </a:pPr>
            <a:endParaRPr lang="en-US" altLang="en-US" dirty="0"/>
          </a:p>
          <a:p>
            <a:pPr marL="392113" lvl="1" indent="0">
              <a:buNone/>
            </a:pPr>
            <a:endParaRPr lang="en-US" altLang="en-US" dirty="0"/>
          </a:p>
          <a:p>
            <a:pPr lvl="1" eaLnBrk="1" hangingPunct="1">
              <a:lnSpc>
                <a:spcPct val="90000"/>
              </a:lnSpc>
              <a:buFontTx/>
              <a:buNone/>
            </a:pPr>
            <a:endParaRPr lang="en-US" altLang="en-US" dirty="0"/>
          </a:p>
        </p:txBody>
      </p:sp>
    </p:spTree>
    <p:extLst>
      <p:ext uri="{BB962C8B-B14F-4D97-AF65-F5344CB8AC3E}">
        <p14:creationId xmlns:p14="http://schemas.microsoft.com/office/powerpoint/2010/main" val="353037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Concur Self-Service</a:t>
            </a:r>
            <a:endParaRPr lang="en-US" dirty="0"/>
          </a:p>
        </p:txBody>
      </p:sp>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42435"/>
            <a:ext cx="7262288" cy="4899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611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8042"/>
          </a:xfrm>
        </p:spPr>
        <p:txBody>
          <a:bodyPr/>
          <a:lstStyle/>
          <a:p>
            <a:pPr algn="ctr"/>
            <a:r>
              <a:rPr lang="en-US" b="1" dirty="0"/>
              <a:t>Travel Advances --- </a:t>
            </a:r>
            <a:r>
              <a:rPr lang="en-US" sz="2400" b="1" dirty="0"/>
              <a:t>continued</a:t>
            </a:r>
          </a:p>
        </p:txBody>
      </p:sp>
      <p:sp>
        <p:nvSpPr>
          <p:cNvPr id="3" name="Content Placeholder 2"/>
          <p:cNvSpPr>
            <a:spLocks noGrp="1"/>
          </p:cNvSpPr>
          <p:nvPr>
            <p:ph idx="1"/>
          </p:nvPr>
        </p:nvSpPr>
        <p:spPr>
          <a:xfrm>
            <a:off x="677334" y="1572127"/>
            <a:ext cx="8596668" cy="4469236"/>
          </a:xfrm>
        </p:spPr>
        <p:txBody>
          <a:bodyPr>
            <a:normAutofit/>
          </a:bodyPr>
          <a:lstStyle/>
          <a:p>
            <a:pPr>
              <a:buFont typeface="Wingdings" panose="05000000000000000000" pitchFamily="2" charset="2"/>
              <a:buChar char="v"/>
            </a:pPr>
            <a:r>
              <a:rPr lang="en-US" sz="2000" dirty="0"/>
              <a:t>A Concur Expense Report must be created and submitted to properly process the Travel Advance.</a:t>
            </a:r>
          </a:p>
          <a:p>
            <a:pPr lvl="1">
              <a:buFont typeface="Wingdings" panose="05000000000000000000" pitchFamily="2" charset="2"/>
              <a:buChar char="Ø"/>
            </a:pPr>
            <a:r>
              <a:rPr lang="en-US" sz="1800" dirty="0"/>
              <a:t>The appropriate Travel Request must be linked to the Expense Report.</a:t>
            </a:r>
          </a:p>
          <a:p>
            <a:pPr>
              <a:buFont typeface="Wingdings" panose="05000000000000000000" pitchFamily="2" charset="2"/>
              <a:buChar char="v"/>
            </a:pPr>
            <a:r>
              <a:rPr lang="en-US" sz="2000" dirty="0"/>
              <a:t>If the expenses were less than the amount issued, the Traveler will need to pay back the University of Houston for the excess amount.</a:t>
            </a:r>
          </a:p>
          <a:p>
            <a:pPr lvl="1">
              <a:buFont typeface="Wingdings" panose="05000000000000000000" pitchFamily="2" charset="2"/>
              <a:buChar char="Ø"/>
            </a:pPr>
            <a:r>
              <a:rPr lang="en-US" sz="1800" dirty="0"/>
              <a:t>In Concur, the returned amount must be coded as, “Cash Advance Return.”</a:t>
            </a:r>
          </a:p>
          <a:p>
            <a:pPr>
              <a:buFont typeface="Wingdings" panose="05000000000000000000" pitchFamily="2" charset="2"/>
              <a:buChar char="v"/>
            </a:pPr>
            <a:r>
              <a:rPr lang="en-US" sz="2000" dirty="0"/>
              <a:t>If the expenses were greater than the amount issued, the travel expenses must be entered in the Concur Expense Report. Concur will automatically subtract the travel advance amount from the travel expense amounts entered in the expense report. Concur will then generate a voucher to issue a reimbursement for the excess amount.</a:t>
            </a:r>
          </a:p>
        </p:txBody>
      </p:sp>
    </p:spTree>
    <p:extLst>
      <p:ext uri="{BB962C8B-B14F-4D97-AF65-F5344CB8AC3E}">
        <p14:creationId xmlns:p14="http://schemas.microsoft.com/office/powerpoint/2010/main" val="418867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721895"/>
          </a:xfrm>
        </p:spPr>
        <p:txBody>
          <a:bodyPr>
            <a:normAutofit fontScale="90000"/>
          </a:bodyPr>
          <a:lstStyle/>
          <a:p>
            <a:pPr algn="ctr"/>
            <a:r>
              <a:rPr lang="en-US" b="1" dirty="0"/>
              <a:t>State Contracted Vendors for Car Rental</a:t>
            </a:r>
            <a:br>
              <a:rPr lang="en-US" b="1" dirty="0"/>
            </a:br>
            <a:r>
              <a:rPr lang="en-US" sz="2200" b="1" dirty="0"/>
              <a:t>(12/21/2022-05/21/2025)</a:t>
            </a:r>
          </a:p>
        </p:txBody>
      </p:sp>
      <p:sp>
        <p:nvSpPr>
          <p:cNvPr id="3" name="Content Placeholder 2"/>
          <p:cNvSpPr>
            <a:spLocks noGrp="1"/>
          </p:cNvSpPr>
          <p:nvPr>
            <p:ph idx="1"/>
          </p:nvPr>
        </p:nvSpPr>
        <p:spPr>
          <a:xfrm>
            <a:off x="677334" y="1700463"/>
            <a:ext cx="8596668" cy="4780549"/>
          </a:xfrm>
        </p:spPr>
        <p:txBody>
          <a:bodyPr>
            <a:normAutofit/>
          </a:bodyPr>
          <a:lstStyle/>
          <a:p>
            <a:pPr marL="0" indent="0">
              <a:buNone/>
            </a:pPr>
            <a:r>
              <a:rPr lang="en-US" sz="2400" dirty="0"/>
              <a:t>Travelers are strongly encouraged to book rental car from state contracted vendors because the rate is fixed and LDW ( liability and loss/damage waiver) insurance is included in the base rate. Instructions on how to book a State contracted rental car ban be found at:</a:t>
            </a:r>
          </a:p>
          <a:p>
            <a:pPr marL="0" indent="0">
              <a:buNone/>
            </a:pPr>
            <a:r>
              <a:rPr lang="en-US" sz="2400" dirty="0"/>
              <a:t> </a:t>
            </a:r>
            <a:r>
              <a:rPr lang="en-US" sz="2400" dirty="0">
                <a:hlinkClick r:id="rId2"/>
              </a:rPr>
              <a:t>https://www.uh.edu/office-of-finance/ap-travel/uh-travel/transportation/rental-rates/</a:t>
            </a:r>
            <a:endParaRPr lang="en-US" sz="2400" dirty="0"/>
          </a:p>
          <a:p>
            <a:pPr marL="0" indent="0">
              <a:buNone/>
            </a:pPr>
            <a:endParaRPr lang="en-US" sz="2400" dirty="0"/>
          </a:p>
          <a:p>
            <a:pPr>
              <a:buFont typeface="Wingdings" panose="05000000000000000000" pitchFamily="2" charset="2"/>
              <a:buChar char="v"/>
            </a:pPr>
            <a:r>
              <a:rPr lang="en-US" sz="2400" dirty="0"/>
              <a:t>Enterprise Rent-A-Car/National Car Rental</a:t>
            </a:r>
            <a:endParaRPr lang="en-US" sz="2000" dirty="0"/>
          </a:p>
          <a:p>
            <a:pPr>
              <a:buFont typeface="Wingdings" panose="05000000000000000000" pitchFamily="2" charset="2"/>
              <a:buChar char="v"/>
            </a:pPr>
            <a:r>
              <a:rPr lang="en-US" sz="2400" dirty="0"/>
              <a:t>Hertz</a:t>
            </a:r>
          </a:p>
          <a:p>
            <a:pPr>
              <a:buFont typeface="Wingdings" panose="05000000000000000000" pitchFamily="2" charset="2"/>
              <a:buChar char="v"/>
            </a:pPr>
            <a:r>
              <a:rPr lang="en-US" sz="2400" dirty="0"/>
              <a:t>Please contact AP Travel for contract verification code</a:t>
            </a:r>
            <a:endParaRPr lang="en-US" sz="2000" dirty="0"/>
          </a:p>
        </p:txBody>
      </p:sp>
    </p:spTree>
    <p:extLst>
      <p:ext uri="{BB962C8B-B14F-4D97-AF65-F5344CB8AC3E}">
        <p14:creationId xmlns:p14="http://schemas.microsoft.com/office/powerpoint/2010/main" val="3774409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129782" cy="850232"/>
          </a:xfrm>
        </p:spPr>
        <p:txBody>
          <a:bodyPr>
            <a:normAutofit fontScale="90000"/>
          </a:bodyPr>
          <a:lstStyle/>
          <a:p>
            <a:pPr algn="ctr"/>
            <a:r>
              <a:rPr lang="en-US" b="1" dirty="0"/>
              <a:t>State Contracted Airline Contract</a:t>
            </a:r>
            <a:br>
              <a:rPr lang="en-US" b="1" dirty="0"/>
            </a:br>
            <a:r>
              <a:rPr lang="en-US" sz="2200" b="1" dirty="0"/>
              <a:t>(09/01/2023-08/31/2024)</a:t>
            </a:r>
          </a:p>
        </p:txBody>
      </p:sp>
      <p:sp>
        <p:nvSpPr>
          <p:cNvPr id="3" name="Content Placeholder 2"/>
          <p:cNvSpPr>
            <a:spLocks noGrp="1"/>
          </p:cNvSpPr>
          <p:nvPr>
            <p:ph idx="1"/>
          </p:nvPr>
        </p:nvSpPr>
        <p:spPr>
          <a:xfrm>
            <a:off x="677334" y="1700463"/>
            <a:ext cx="8596668" cy="3938337"/>
          </a:xfrm>
        </p:spPr>
        <p:txBody>
          <a:bodyPr>
            <a:normAutofit/>
          </a:bodyPr>
          <a:lstStyle/>
          <a:p>
            <a:pPr marL="0" indent="0">
              <a:buNone/>
            </a:pPr>
            <a:endParaRPr lang="en-US" sz="2400" b="1" dirty="0"/>
          </a:p>
          <a:p>
            <a:pPr>
              <a:buFont typeface="Wingdings" panose="05000000000000000000" pitchFamily="2" charset="2"/>
              <a:buChar char="v"/>
            </a:pPr>
            <a:r>
              <a:rPr lang="en-US" sz="2400" dirty="0"/>
              <a:t>American Airlines</a:t>
            </a:r>
            <a:endParaRPr lang="en-US" sz="2000" dirty="0"/>
          </a:p>
          <a:p>
            <a:pPr>
              <a:buFont typeface="Wingdings" panose="05000000000000000000" pitchFamily="2" charset="2"/>
              <a:buChar char="v"/>
            </a:pPr>
            <a:r>
              <a:rPr lang="en-US" sz="2400" dirty="0"/>
              <a:t>Delta Airlines</a:t>
            </a:r>
          </a:p>
          <a:p>
            <a:pPr>
              <a:buFont typeface="Wingdings" panose="05000000000000000000" pitchFamily="2" charset="2"/>
              <a:buChar char="v"/>
            </a:pPr>
            <a:r>
              <a:rPr lang="en-US" sz="2400" dirty="0"/>
              <a:t>Southwest Airlines </a:t>
            </a:r>
          </a:p>
          <a:p>
            <a:pPr lvl="1">
              <a:buFont typeface="Wingdings" panose="05000000000000000000" pitchFamily="2" charset="2"/>
              <a:buChar char="§"/>
            </a:pPr>
            <a:r>
              <a:rPr lang="en-US" sz="2200" dirty="0"/>
              <a:t>       </a:t>
            </a:r>
            <a:r>
              <a:rPr lang="en-US" sz="2200" dirty="0">
                <a:hlinkClick r:id="rId2"/>
              </a:rPr>
              <a:t>www.swabiz.com</a:t>
            </a:r>
            <a:endParaRPr lang="en-US" sz="2200" dirty="0"/>
          </a:p>
          <a:p>
            <a:pPr lvl="1">
              <a:buFont typeface="Wingdings" panose="05000000000000000000" pitchFamily="2" charset="2"/>
              <a:buChar char="§"/>
            </a:pPr>
            <a:r>
              <a:rPr lang="en-US" sz="1800" dirty="0"/>
              <a:t>Reach out AP Travel for Company ID</a:t>
            </a:r>
          </a:p>
          <a:p>
            <a:pPr lvl="1">
              <a:buFont typeface="Wingdings" panose="05000000000000000000" pitchFamily="2" charset="2"/>
              <a:buChar char="§"/>
            </a:pPr>
            <a:r>
              <a:rPr lang="en-US" sz="1800" dirty="0"/>
              <a:t>Two baggage's free, no change or cancel fees as long as you cancel the flight 10 minutes prior scheduled departure time</a:t>
            </a:r>
          </a:p>
          <a:p>
            <a:pPr lvl="1">
              <a:buFont typeface="Wingdings" panose="05000000000000000000" pitchFamily="2" charset="2"/>
              <a:buChar char="§"/>
            </a:pPr>
            <a:r>
              <a:rPr lang="en-US" sz="1800" dirty="0"/>
              <a:t>Points/Credits never expire</a:t>
            </a:r>
          </a:p>
        </p:txBody>
      </p:sp>
      <p:sp>
        <p:nvSpPr>
          <p:cNvPr id="4" name="TextBox 3">
            <a:extLst>
              <a:ext uri="{FF2B5EF4-FFF2-40B4-BE49-F238E27FC236}">
                <a16:creationId xmlns:a16="http://schemas.microsoft.com/office/drawing/2014/main" id="{277DD173-F0B6-4FC2-A86D-66F40C93905C}"/>
              </a:ext>
            </a:extLst>
          </p:cNvPr>
          <p:cNvSpPr txBox="1"/>
          <p:nvPr/>
        </p:nvSpPr>
        <p:spPr>
          <a:xfrm>
            <a:off x="807962" y="6096000"/>
            <a:ext cx="2991151" cy="738664"/>
          </a:xfrm>
          <a:prstGeom prst="rect">
            <a:avLst/>
          </a:prstGeom>
          <a:noFill/>
        </p:spPr>
        <p:txBody>
          <a:bodyPr wrap="square" rtlCol="0">
            <a:spAutoFit/>
          </a:bodyPr>
          <a:lstStyle/>
          <a:p>
            <a:r>
              <a:rPr lang="en-US" sz="2400" b="1" dirty="0"/>
              <a:t>Verification Codes:</a:t>
            </a:r>
          </a:p>
          <a:p>
            <a:endParaRPr lang="en-US" dirty="0"/>
          </a:p>
        </p:txBody>
      </p:sp>
    </p:spTree>
    <p:extLst>
      <p:ext uri="{BB962C8B-B14F-4D97-AF65-F5344CB8AC3E}">
        <p14:creationId xmlns:p14="http://schemas.microsoft.com/office/powerpoint/2010/main" val="2400747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8656" y="381000"/>
            <a:ext cx="7826060" cy="762000"/>
          </a:xfrm>
        </p:spPr>
        <p:txBody>
          <a:bodyPr>
            <a:normAutofit/>
          </a:bodyPr>
          <a:lstStyle/>
          <a:p>
            <a:pPr algn="ctr"/>
            <a:r>
              <a:rPr lang="en-US" sz="3600" b="1" dirty="0"/>
              <a:t>Moving &amp; House Hunting Expenses</a:t>
            </a:r>
          </a:p>
        </p:txBody>
      </p:sp>
      <p:sp>
        <p:nvSpPr>
          <p:cNvPr id="2" name="Content Placeholder 1"/>
          <p:cNvSpPr>
            <a:spLocks noGrp="1"/>
          </p:cNvSpPr>
          <p:nvPr>
            <p:ph idx="1"/>
          </p:nvPr>
        </p:nvSpPr>
        <p:spPr>
          <a:xfrm>
            <a:off x="828656" y="1306286"/>
            <a:ext cx="7977887" cy="5148943"/>
          </a:xfrm>
        </p:spPr>
        <p:txBody>
          <a:bodyPr>
            <a:normAutofit lnSpcReduction="10000"/>
          </a:bodyPr>
          <a:lstStyle/>
          <a:p>
            <a:pPr>
              <a:buFont typeface="Wingdings" panose="05000000000000000000" pitchFamily="2" charset="2"/>
              <a:buChar char="v"/>
            </a:pPr>
            <a:r>
              <a:rPr lang="en-US" sz="2400" b="1" dirty="0"/>
              <a:t>Not allowed on a travel card</a:t>
            </a:r>
          </a:p>
          <a:p>
            <a:pPr>
              <a:buFont typeface="Wingdings" panose="05000000000000000000" pitchFamily="2" charset="2"/>
              <a:buChar char="v"/>
            </a:pPr>
            <a:r>
              <a:rPr lang="en-US" sz="2400" b="1" dirty="0"/>
              <a:t>Not allowed with 1XXX fund (state cost centers)</a:t>
            </a:r>
          </a:p>
          <a:p>
            <a:pPr>
              <a:buFont typeface="Wingdings" panose="05000000000000000000" pitchFamily="2" charset="2"/>
              <a:buChar char="v"/>
            </a:pPr>
            <a:r>
              <a:rPr lang="en-US" sz="2400" b="1" dirty="0"/>
              <a:t>Only one house hunting trip allowed up to one week</a:t>
            </a:r>
          </a:p>
          <a:p>
            <a:pPr>
              <a:buFont typeface="Wingdings" panose="05000000000000000000" pitchFamily="2" charset="2"/>
              <a:buChar char="v"/>
            </a:pPr>
            <a:r>
              <a:rPr lang="en-US" sz="2400" b="1" dirty="0">
                <a:solidFill>
                  <a:schemeClr val="accent1"/>
                </a:solidFill>
              </a:rPr>
              <a:t>Required documents:</a:t>
            </a:r>
          </a:p>
          <a:p>
            <a:pPr lvl="1">
              <a:buFont typeface="Wingdings" panose="05000000000000000000" pitchFamily="2" charset="2"/>
              <a:buChar char="Ø"/>
            </a:pPr>
            <a:r>
              <a:rPr lang="en-US" sz="1800" b="1" dirty="0"/>
              <a:t>Travel Request </a:t>
            </a:r>
          </a:p>
          <a:p>
            <a:pPr marL="400050" lvl="1" indent="0">
              <a:buNone/>
            </a:pPr>
            <a:r>
              <a:rPr lang="en-US" b="1" dirty="0"/>
              <a:t>Note: Create a Travel Request for House hunting expenses and another one for the actual Relocation expenses.</a:t>
            </a:r>
          </a:p>
          <a:p>
            <a:pPr lvl="1">
              <a:buFont typeface="Wingdings" panose="05000000000000000000" pitchFamily="2" charset="2"/>
              <a:buChar char="Ø"/>
            </a:pPr>
            <a:r>
              <a:rPr lang="en-US" sz="1800" b="1" dirty="0"/>
              <a:t>Addendum A</a:t>
            </a:r>
          </a:p>
          <a:p>
            <a:pPr lvl="1">
              <a:buFont typeface="Wingdings" panose="05000000000000000000" pitchFamily="2" charset="2"/>
              <a:buChar char="Ø"/>
            </a:pPr>
            <a:r>
              <a:rPr lang="en-US" sz="1800" b="1" dirty="0"/>
              <a:t>Offer Letter</a:t>
            </a:r>
          </a:p>
          <a:p>
            <a:pPr lvl="1">
              <a:buFont typeface="Wingdings" panose="05000000000000000000" pitchFamily="2" charset="2"/>
              <a:buChar char="Ø"/>
            </a:pPr>
            <a:r>
              <a:rPr lang="en-US" sz="1800" b="1" dirty="0"/>
              <a:t>Exhibit B</a:t>
            </a:r>
          </a:p>
          <a:p>
            <a:pPr lvl="1">
              <a:buFont typeface="Wingdings" panose="05000000000000000000" pitchFamily="2" charset="2"/>
              <a:buChar char="Ø"/>
            </a:pPr>
            <a:r>
              <a:rPr lang="en-US" sz="1800" b="1" dirty="0"/>
              <a:t>Itemized receipts for all expenses(including meals while moving)</a:t>
            </a:r>
          </a:p>
          <a:p>
            <a:pPr>
              <a:buFont typeface="Wingdings" panose="05000000000000000000" pitchFamily="2" charset="2"/>
              <a:buChar char="v"/>
            </a:pPr>
            <a:r>
              <a:rPr lang="en-US" sz="2000" dirty="0"/>
              <a:t>Link: </a:t>
            </a:r>
            <a:r>
              <a:rPr lang="en-US" sz="2000" dirty="0">
                <a:hlinkClick r:id="rId2"/>
              </a:rPr>
              <a:t>http://www.uh.edu/administration-finance/tax-information/moving-and-relocation/</a:t>
            </a:r>
            <a:r>
              <a:rPr lang="en-US" sz="2000" dirty="0"/>
              <a:t> </a:t>
            </a:r>
          </a:p>
          <a:p>
            <a:endParaRPr lang="en-US" sz="2000" b="1" dirty="0"/>
          </a:p>
        </p:txBody>
      </p:sp>
    </p:spTree>
    <p:extLst>
      <p:ext uri="{BB962C8B-B14F-4D97-AF65-F5344CB8AC3E}">
        <p14:creationId xmlns:p14="http://schemas.microsoft.com/office/powerpoint/2010/main" val="391374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954505" y="381000"/>
            <a:ext cx="7526808" cy="1397000"/>
          </a:xfrm>
        </p:spPr>
        <p:txBody>
          <a:bodyPr/>
          <a:lstStyle/>
          <a:p>
            <a:pPr algn="ctr">
              <a:defRPr/>
            </a:pPr>
            <a:r>
              <a:rPr lang="en-US" sz="3400" b="1" dirty="0"/>
              <a:t>Texas Hotel Occupancy Tax Exemption Certificate</a:t>
            </a:r>
          </a:p>
        </p:txBody>
      </p:sp>
      <p:sp>
        <p:nvSpPr>
          <p:cNvPr id="19458" name="Rectangle 3"/>
          <p:cNvSpPr>
            <a:spLocks noGrp="1" noRot="1" noChangeArrowheads="1"/>
          </p:cNvSpPr>
          <p:nvPr>
            <p:ph idx="1"/>
          </p:nvPr>
        </p:nvSpPr>
        <p:spPr>
          <a:xfrm>
            <a:off x="954505" y="2057401"/>
            <a:ext cx="7526808" cy="3983963"/>
          </a:xfrm>
        </p:spPr>
        <p:txBody>
          <a:bodyPr>
            <a:normAutofit fontScale="92500" lnSpcReduction="10000"/>
          </a:bodyPr>
          <a:lstStyle/>
          <a:p>
            <a:pPr eaLnBrk="1" hangingPunct="1">
              <a:buFont typeface="Wingdings" panose="05000000000000000000" pitchFamily="2" charset="2"/>
              <a:buChar char="v"/>
            </a:pPr>
            <a:r>
              <a:rPr lang="en-US" altLang="en-US" sz="2400" dirty="0"/>
              <a:t>State portion of tax exempt in Texas for employees (6 percent tax), but not prospective employees</a:t>
            </a:r>
          </a:p>
          <a:p>
            <a:pPr eaLnBrk="1" hangingPunct="1">
              <a:buFont typeface="Wingdings" panose="05000000000000000000" pitchFamily="2" charset="2"/>
              <a:buChar char="v"/>
            </a:pPr>
            <a:r>
              <a:rPr lang="en-US" altLang="en-US" sz="2400" dirty="0"/>
              <a:t>Traveler needs to present Certificate when check-in</a:t>
            </a:r>
          </a:p>
          <a:p>
            <a:pPr>
              <a:buFont typeface="Wingdings" panose="05000000000000000000" pitchFamily="2" charset="2"/>
              <a:buChar char="v"/>
            </a:pPr>
            <a:r>
              <a:rPr lang="en-US" sz="2000" dirty="0">
                <a:hlinkClick r:id="rId2"/>
              </a:rPr>
              <a:t>https://uh.edu/office-of-finance/tax-information/official-tax-documents/</a:t>
            </a:r>
            <a:endParaRPr lang="en-US" sz="2000" dirty="0"/>
          </a:p>
          <a:p>
            <a:pPr>
              <a:buFont typeface="Wingdings" panose="05000000000000000000" pitchFamily="2" charset="2"/>
              <a:buChar char="v"/>
            </a:pPr>
            <a:r>
              <a:rPr lang="en-US" sz="2000" dirty="0"/>
              <a:t>Employee can be reimbursed with explanation if failed to provide the Certificate when check in. But if travel card is used, it is traveler/custodian’s responsibility to get refund</a:t>
            </a:r>
          </a:p>
          <a:p>
            <a:pPr eaLnBrk="1" hangingPunct="1">
              <a:buFont typeface="Wingdings" panose="05000000000000000000" pitchFamily="2" charset="2"/>
              <a:buChar char="v"/>
            </a:pPr>
            <a:endParaRPr lang="en-US" altLang="en-US" sz="2400" dirty="0"/>
          </a:p>
          <a:p>
            <a:pPr eaLnBrk="1" hangingPunct="1">
              <a:buFont typeface="Wingdings" panose="05000000000000000000" pitchFamily="2" charset="2"/>
              <a:buChar char="v"/>
            </a:pPr>
            <a:r>
              <a:rPr lang="en-US" altLang="en-US" sz="2000" b="1" dirty="0"/>
              <a:t>Note: Federal grants or contracts may not permit reimbursement of the state hotel occupancy tax</a:t>
            </a:r>
          </a:p>
          <a:p>
            <a:pPr eaLnBrk="1" hangingPunct="1">
              <a:buFont typeface="Wingdings" pitchFamily="2" charset="2"/>
              <a:buNone/>
            </a:pPr>
            <a:endParaRPr lang="en-US" altLang="en-US" dirty="0"/>
          </a:p>
        </p:txBody>
      </p:sp>
    </p:spTree>
    <p:extLst>
      <p:ext uri="{BB962C8B-B14F-4D97-AF65-F5344CB8AC3E}">
        <p14:creationId xmlns:p14="http://schemas.microsoft.com/office/powerpoint/2010/main" val="4114726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858253" y="64168"/>
            <a:ext cx="7679957" cy="826169"/>
          </a:xfrm>
        </p:spPr>
        <p:txBody>
          <a:bodyPr>
            <a:normAutofit/>
          </a:bodyPr>
          <a:lstStyle/>
          <a:p>
            <a:pPr algn="ctr">
              <a:defRPr/>
            </a:pPr>
            <a:r>
              <a:rPr lang="en-US" sz="3600" b="1" dirty="0"/>
              <a:t>Meals &amp; Lodging in Continental US </a:t>
            </a:r>
          </a:p>
        </p:txBody>
      </p:sp>
      <p:sp>
        <p:nvSpPr>
          <p:cNvPr id="30723" name="Rectangle 3"/>
          <p:cNvSpPr>
            <a:spLocks noGrp="1" noRot="1" noChangeArrowheads="1"/>
          </p:cNvSpPr>
          <p:nvPr>
            <p:ph idx="1"/>
          </p:nvPr>
        </p:nvSpPr>
        <p:spPr>
          <a:xfrm>
            <a:off x="858253" y="1034716"/>
            <a:ext cx="9019843" cy="5623661"/>
          </a:xfrm>
        </p:spPr>
        <p:txBody>
          <a:bodyPr>
            <a:normAutofit fontScale="92500"/>
          </a:bodyPr>
          <a:lstStyle/>
          <a:p>
            <a:pPr marL="452628">
              <a:buFont typeface="Wingdings" panose="05000000000000000000" pitchFamily="2" charset="2"/>
              <a:buChar char="v"/>
              <a:defRPr/>
            </a:pPr>
            <a:r>
              <a:rPr lang="en-US" sz="2200" b="1" dirty="0"/>
              <a:t>Local: </a:t>
            </a:r>
            <a:r>
              <a:rPr lang="en-US" sz="2200" dirty="0"/>
              <a:t>Actual expense, receipt required if exceeds GSA rate</a:t>
            </a:r>
          </a:p>
          <a:p>
            <a:pPr marL="452628">
              <a:buFont typeface="Wingdings" panose="05000000000000000000" pitchFamily="2" charset="2"/>
              <a:buChar char="v"/>
              <a:defRPr/>
            </a:pPr>
            <a:r>
              <a:rPr lang="en-US" sz="2200" b="1" dirty="0"/>
              <a:t>State: </a:t>
            </a:r>
            <a:r>
              <a:rPr lang="en-US" sz="2200" dirty="0"/>
              <a:t>Actual expense, not to exceed GSA rate, no exception</a:t>
            </a:r>
          </a:p>
          <a:p>
            <a:pPr marL="452628">
              <a:buFont typeface="Wingdings" panose="05000000000000000000" pitchFamily="2" charset="2"/>
              <a:buChar char="v"/>
              <a:defRPr/>
            </a:pPr>
            <a:r>
              <a:rPr lang="en-US" sz="2000" b="1" dirty="0"/>
              <a:t>GSA rates can be found at the GSA website </a:t>
            </a:r>
          </a:p>
          <a:p>
            <a:pPr marL="621792" lvl="1">
              <a:spcBef>
                <a:spcPts val="324"/>
              </a:spcBef>
              <a:buFont typeface="Wingdings" panose="05000000000000000000" pitchFamily="2" charset="2"/>
              <a:buChar char="Ø"/>
              <a:defRPr/>
            </a:pPr>
            <a:r>
              <a:rPr lang="en-US" sz="1800" dirty="0"/>
              <a:t>Choose current year</a:t>
            </a:r>
          </a:p>
          <a:p>
            <a:pPr marL="621792" lvl="1">
              <a:spcBef>
                <a:spcPts val="324"/>
              </a:spcBef>
              <a:buFont typeface="Wingdings" panose="05000000000000000000" pitchFamily="2" charset="2"/>
              <a:buChar char="Ø"/>
              <a:defRPr/>
            </a:pPr>
            <a:r>
              <a:rPr lang="en-US" sz="1800" dirty="0"/>
              <a:t>Use city or county (NACO to look up county for a particular location)</a:t>
            </a:r>
          </a:p>
          <a:p>
            <a:pPr marL="621792" lvl="1">
              <a:spcBef>
                <a:spcPts val="324"/>
              </a:spcBef>
              <a:buFont typeface="Wingdings" panose="05000000000000000000" pitchFamily="2" charset="2"/>
              <a:buChar char="Ø"/>
              <a:defRPr/>
            </a:pPr>
            <a:r>
              <a:rPr lang="en-US" sz="1800" dirty="0"/>
              <a:t>Local &amp; State: “Standard Rate” if city or county not found</a:t>
            </a:r>
          </a:p>
          <a:p>
            <a:pPr marL="621792" lvl="1">
              <a:spcBef>
                <a:spcPts val="324"/>
              </a:spcBef>
              <a:buFont typeface="Wingdings" panose="05000000000000000000" pitchFamily="2" charset="2"/>
              <a:buChar char="Ø"/>
              <a:defRPr/>
            </a:pPr>
            <a:r>
              <a:rPr lang="en-US" sz="1800" dirty="0">
                <a:solidFill>
                  <a:srgbClr val="FFC000"/>
                </a:solidFill>
              </a:rPr>
              <a:t>https://www.gsa.gov/travel/plan-book/per-diem-rates?gsaredirect=perdiem </a:t>
            </a:r>
          </a:p>
          <a:p>
            <a:pPr marL="621792" lvl="1">
              <a:spcBef>
                <a:spcPts val="324"/>
              </a:spcBef>
              <a:buFont typeface="Wingdings" panose="05000000000000000000" pitchFamily="2" charset="2"/>
              <a:buChar char="Ø"/>
              <a:defRPr/>
            </a:pPr>
            <a:r>
              <a:rPr lang="en-US" sz="1800" b="1" dirty="0"/>
              <a:t>Itemized receipt always required for lodging</a:t>
            </a:r>
          </a:p>
          <a:p>
            <a:pPr marL="452628">
              <a:buFont typeface="Wingdings" panose="05000000000000000000" pitchFamily="2" charset="2"/>
              <a:buChar char="v"/>
              <a:defRPr/>
            </a:pPr>
            <a:r>
              <a:rPr lang="en-US" sz="2200" dirty="0"/>
              <a:t>Daily cap amount on Local funds</a:t>
            </a:r>
          </a:p>
          <a:p>
            <a:pPr marL="678942" lvl="1" indent="-342900">
              <a:spcBef>
                <a:spcPts val="324"/>
              </a:spcBef>
              <a:buFont typeface="Wingdings" panose="05000000000000000000" pitchFamily="2" charset="2"/>
              <a:buChar char="Ø"/>
              <a:defRPr/>
            </a:pPr>
            <a:r>
              <a:rPr lang="en-US" sz="2000" dirty="0"/>
              <a:t>Local (Texas): combined meals and lodging not to exceed $255</a:t>
            </a:r>
          </a:p>
          <a:p>
            <a:pPr marL="678942" lvl="1" indent="-342900">
              <a:spcBef>
                <a:spcPts val="324"/>
              </a:spcBef>
              <a:buFont typeface="Wingdings" panose="05000000000000000000" pitchFamily="2" charset="2"/>
              <a:buChar char="Ø"/>
              <a:defRPr/>
            </a:pPr>
            <a:r>
              <a:rPr lang="en-US" sz="2000" dirty="0"/>
              <a:t>Local (Other) : combined meals and lodging not to exceed $395</a:t>
            </a:r>
          </a:p>
          <a:p>
            <a:pPr marL="678942" lvl="1" indent="-342900">
              <a:spcBef>
                <a:spcPts val="324"/>
              </a:spcBef>
              <a:buFont typeface="Wingdings" panose="05000000000000000000" pitchFamily="2" charset="2"/>
              <a:buChar char="Ø"/>
              <a:defRPr/>
            </a:pPr>
            <a:r>
              <a:rPr lang="en-US" sz="2000" dirty="0"/>
              <a:t>San Francisco, CA; Santa Monica, CA; Boston/Cambridge, MA; New York City, NY; and Santa Barbara: combined meals and lodging not to exceed $415</a:t>
            </a:r>
          </a:p>
          <a:p>
            <a:pPr marL="452628">
              <a:buFont typeface="Wingdings" panose="05000000000000000000" pitchFamily="2" charset="2"/>
              <a:buChar char="v"/>
              <a:defRPr/>
            </a:pPr>
            <a:r>
              <a:rPr lang="en-US" sz="2000" dirty="0"/>
              <a:t>Reimbursement Rates: </a:t>
            </a:r>
            <a:r>
              <a:rPr lang="en-US" sz="2000" dirty="0">
                <a:hlinkClick r:id="rId2"/>
              </a:rPr>
              <a:t>https://uh.edu/office-of-finance/ap-travel_test/general/recent-changes/combined-meals-and-lodging-travel-limits.pdf</a:t>
            </a:r>
            <a:r>
              <a:rPr lang="en-US" sz="2000" dirty="0"/>
              <a:t> </a:t>
            </a:r>
          </a:p>
          <a:p>
            <a:pPr marL="452628">
              <a:buFont typeface="Wingdings" panose="05000000000000000000" pitchFamily="2" charset="2"/>
              <a:buChar char="v"/>
              <a:defRPr/>
            </a:pPr>
            <a:r>
              <a:rPr lang="en-US" sz="2000" b="1" dirty="0"/>
              <a:t>Note: Non-overnight meals are not reimbursable for employees</a:t>
            </a:r>
          </a:p>
          <a:p>
            <a:pPr marL="0" indent="0">
              <a:buNone/>
              <a:defRPr/>
            </a:pPr>
            <a:endParaRPr lang="en-US" sz="2400" dirty="0"/>
          </a:p>
          <a:p>
            <a:pPr marL="365760" indent="-256032">
              <a:buNone/>
              <a:defRPr/>
            </a:pPr>
            <a:endParaRPr lang="en-US" sz="2400" dirty="0"/>
          </a:p>
        </p:txBody>
      </p:sp>
    </p:spTree>
    <p:extLst>
      <p:ext uri="{BB962C8B-B14F-4D97-AF65-F5344CB8AC3E}">
        <p14:creationId xmlns:p14="http://schemas.microsoft.com/office/powerpoint/2010/main" val="1064740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553453" y="96253"/>
            <a:ext cx="7932821" cy="818147"/>
          </a:xfrm>
        </p:spPr>
        <p:txBody>
          <a:bodyPr>
            <a:noAutofit/>
          </a:bodyPr>
          <a:lstStyle/>
          <a:p>
            <a:pPr algn="ctr">
              <a:defRPr/>
            </a:pPr>
            <a:r>
              <a:rPr lang="en-US" b="1" dirty="0"/>
              <a:t>Meals &amp; Lodging Outside Continental US</a:t>
            </a:r>
          </a:p>
        </p:txBody>
      </p:sp>
      <p:sp>
        <p:nvSpPr>
          <p:cNvPr id="34819" name="Rectangle 3"/>
          <p:cNvSpPr>
            <a:spLocks noGrp="1" noRot="1" noChangeArrowheads="1"/>
          </p:cNvSpPr>
          <p:nvPr>
            <p:ph idx="1"/>
          </p:nvPr>
        </p:nvSpPr>
        <p:spPr>
          <a:xfrm>
            <a:off x="553453" y="1163053"/>
            <a:ext cx="8285748" cy="5466347"/>
          </a:xfrm>
        </p:spPr>
        <p:txBody>
          <a:bodyPr>
            <a:normAutofit fontScale="92500" lnSpcReduction="10000"/>
          </a:bodyPr>
          <a:lstStyle/>
          <a:p>
            <a:pPr marL="452628">
              <a:buFont typeface="Wingdings" panose="05000000000000000000" pitchFamily="2" charset="2"/>
              <a:buChar char="v"/>
              <a:defRPr/>
            </a:pPr>
            <a:r>
              <a:rPr lang="en-US" sz="2400" b="1" dirty="0"/>
              <a:t>Local: </a:t>
            </a:r>
            <a:r>
              <a:rPr lang="en-US" sz="2400" dirty="0"/>
              <a:t>Actual expense, receipt required if exceeds GSA Rate</a:t>
            </a:r>
          </a:p>
          <a:p>
            <a:pPr marL="452628">
              <a:buFont typeface="Wingdings" panose="05000000000000000000" pitchFamily="2" charset="2"/>
              <a:buChar char="v"/>
              <a:defRPr/>
            </a:pPr>
            <a:r>
              <a:rPr lang="en-US" sz="2400" b="1" dirty="0"/>
              <a:t>State: </a:t>
            </a:r>
            <a:r>
              <a:rPr lang="en-US" sz="2400" dirty="0"/>
              <a:t>Actual expense not to exceed GSA Rate</a:t>
            </a:r>
          </a:p>
          <a:p>
            <a:pPr marL="452628">
              <a:buFont typeface="Wingdings" panose="05000000000000000000" pitchFamily="2" charset="2"/>
              <a:buChar char="v"/>
              <a:defRPr/>
            </a:pPr>
            <a:r>
              <a:rPr lang="en-US" sz="2400" b="1" dirty="0"/>
              <a:t>Foreign: </a:t>
            </a:r>
            <a:r>
              <a:rPr lang="en-US" sz="2400" dirty="0"/>
              <a:t>Department of State website</a:t>
            </a:r>
          </a:p>
          <a:p>
            <a:pPr marL="452628">
              <a:buFont typeface="Wingdings" panose="05000000000000000000" pitchFamily="2" charset="2"/>
              <a:buChar char="v"/>
              <a:defRPr/>
            </a:pPr>
            <a:r>
              <a:rPr lang="en-US" sz="2400" dirty="0"/>
              <a:t>Alaska, Hawaii, PR, &amp; any US possessions &amp; territories: Department of Defense website</a:t>
            </a:r>
          </a:p>
          <a:p>
            <a:pPr marL="452628">
              <a:buFont typeface="Wingdings" panose="05000000000000000000" pitchFamily="2" charset="2"/>
              <a:buChar char="v"/>
              <a:defRPr/>
            </a:pPr>
            <a:r>
              <a:rPr lang="en-US" sz="2400" dirty="0"/>
              <a:t>Cap amount: combined meals and lodging cannot exceed the greater of $460 or amount in GSA website (GSA)</a:t>
            </a:r>
          </a:p>
          <a:p>
            <a:pPr marL="452628">
              <a:buFont typeface="Wingdings" panose="05000000000000000000" pitchFamily="2" charset="2"/>
              <a:buChar char="v"/>
              <a:defRPr/>
            </a:pPr>
            <a:r>
              <a:rPr lang="en-US" sz="2400" dirty="0"/>
              <a:t>Non-overnight meals not reimbursable for employees</a:t>
            </a:r>
          </a:p>
          <a:p>
            <a:pPr marL="452628">
              <a:buFont typeface="Wingdings" panose="05000000000000000000" pitchFamily="2" charset="2"/>
              <a:buChar char="v"/>
              <a:defRPr/>
            </a:pPr>
            <a:r>
              <a:rPr lang="en-US" sz="2400" dirty="0"/>
              <a:t>GSA rates </a:t>
            </a:r>
          </a:p>
          <a:p>
            <a:pPr marL="1078992" lvl="2" indent="-342900">
              <a:spcBef>
                <a:spcPts val="324"/>
              </a:spcBef>
              <a:buFont typeface="Wingdings" panose="05000000000000000000" pitchFamily="2" charset="2"/>
              <a:buChar char="Ø"/>
              <a:defRPr/>
            </a:pPr>
            <a:r>
              <a:rPr lang="en-US" sz="2000" dirty="0"/>
              <a:t>Choose country</a:t>
            </a:r>
          </a:p>
          <a:p>
            <a:pPr marL="1078992" lvl="2" indent="-342900">
              <a:spcBef>
                <a:spcPts val="324"/>
              </a:spcBef>
              <a:buFont typeface="Wingdings" panose="05000000000000000000" pitchFamily="2" charset="2"/>
              <a:buChar char="Ø"/>
              <a:defRPr/>
            </a:pPr>
            <a:r>
              <a:rPr lang="en-US" sz="2000" dirty="0"/>
              <a:t>“Other Foreign Countries” if location not found</a:t>
            </a:r>
          </a:p>
          <a:p>
            <a:pPr marL="1078992" lvl="2" indent="-342900">
              <a:spcBef>
                <a:spcPts val="324"/>
              </a:spcBef>
              <a:buFont typeface="Wingdings" panose="05000000000000000000" pitchFamily="2" charset="2"/>
              <a:buChar char="Ø"/>
              <a:defRPr/>
            </a:pPr>
            <a:r>
              <a:rPr lang="en-US" sz="2000" dirty="0"/>
              <a:t>Choose correct month</a:t>
            </a:r>
          </a:p>
          <a:p>
            <a:pPr marL="1193292" lvl="2" indent="-457200">
              <a:spcBef>
                <a:spcPts val="324"/>
              </a:spcBef>
              <a:buFont typeface="Wingdings" panose="05000000000000000000" pitchFamily="2" charset="2"/>
              <a:buChar char="Ø"/>
              <a:defRPr/>
            </a:pPr>
            <a:r>
              <a:rPr lang="en-US" sz="2000" b="1" dirty="0"/>
              <a:t>Itemized receipts always required for lodging</a:t>
            </a:r>
          </a:p>
          <a:p>
            <a:pPr marL="452628">
              <a:buFont typeface="Wingdings" panose="05000000000000000000" pitchFamily="2" charset="2"/>
              <a:buChar char="v"/>
              <a:defRPr/>
            </a:pPr>
            <a:r>
              <a:rPr lang="en-US" sz="2200" dirty="0">
                <a:solidFill>
                  <a:srgbClr val="FFC000"/>
                </a:solidFill>
              </a:rPr>
              <a:t>https://aoprals.state.gov/web920/per_diem.asp</a:t>
            </a:r>
          </a:p>
        </p:txBody>
      </p:sp>
    </p:spTree>
    <p:extLst>
      <p:ext uri="{BB962C8B-B14F-4D97-AF65-F5344CB8AC3E}">
        <p14:creationId xmlns:p14="http://schemas.microsoft.com/office/powerpoint/2010/main" val="2058743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EB39-70D7-4EAD-BAB6-1DD162B07BDD}"/>
              </a:ext>
            </a:extLst>
          </p:cNvPr>
          <p:cNvSpPr>
            <a:spLocks noGrp="1"/>
          </p:cNvSpPr>
          <p:nvPr>
            <p:ph type="title"/>
          </p:nvPr>
        </p:nvSpPr>
        <p:spPr/>
        <p:txBody>
          <a:bodyPr/>
          <a:lstStyle/>
          <a:p>
            <a:r>
              <a:rPr lang="en-US" b="1" dirty="0"/>
              <a:t>       Meal and Lodging Limit --- Cap</a:t>
            </a:r>
          </a:p>
        </p:txBody>
      </p:sp>
      <p:sp>
        <p:nvSpPr>
          <p:cNvPr id="3" name="Content Placeholder 2">
            <a:extLst>
              <a:ext uri="{FF2B5EF4-FFF2-40B4-BE49-F238E27FC236}">
                <a16:creationId xmlns:a16="http://schemas.microsoft.com/office/drawing/2014/main" id="{FB900CDA-2F50-4F13-A43C-F2EE992E2413}"/>
              </a:ext>
            </a:extLst>
          </p:cNvPr>
          <p:cNvSpPr>
            <a:spLocks noGrp="1"/>
          </p:cNvSpPr>
          <p:nvPr>
            <p:ph idx="1"/>
          </p:nvPr>
        </p:nvSpPr>
        <p:spPr>
          <a:xfrm>
            <a:off x="677334" y="1572760"/>
            <a:ext cx="8596668" cy="3880773"/>
          </a:xfrm>
        </p:spPr>
        <p:txBody>
          <a:bodyPr/>
          <a:lstStyle/>
          <a:p>
            <a:pPr>
              <a:buFont typeface="Wingdings" panose="05000000000000000000" pitchFamily="2" charset="2"/>
              <a:buChar char="v"/>
            </a:pPr>
            <a:r>
              <a:rPr lang="en-US" dirty="0"/>
              <a:t>UH travel will continue using the combined travel meals and lodging limits --- cap, this information is updated every October 1</a:t>
            </a:r>
            <a:r>
              <a:rPr lang="en-US" baseline="30000" dirty="0"/>
              <a:t>st</a:t>
            </a:r>
            <a:r>
              <a:rPr lang="en-US" dirty="0"/>
              <a:t>.</a:t>
            </a:r>
          </a:p>
          <a:p>
            <a:pPr>
              <a:buFont typeface="Wingdings" panose="05000000000000000000" pitchFamily="2" charset="2"/>
              <a:buChar char="v"/>
            </a:pPr>
            <a:r>
              <a:rPr lang="en-US" dirty="0"/>
              <a:t>Meals and lodging expenses exceeding the daily cap will no longer require a MAPP exception, but the appropriate Division Vice President’s approval will be required, VP approval can be added to the Concur approval flow.</a:t>
            </a:r>
          </a:p>
          <a:p>
            <a:pPr>
              <a:buFont typeface="Wingdings" panose="05000000000000000000" pitchFamily="2" charset="2"/>
              <a:buChar char="v"/>
            </a:pPr>
            <a:r>
              <a:rPr lang="en-US" dirty="0"/>
              <a:t>Instruction for how to add the appropriate Vice President can be found on the Travel Website at: </a:t>
            </a:r>
            <a:r>
              <a:rPr lang="en-US" dirty="0">
                <a:hlinkClick r:id="rId2"/>
              </a:rPr>
              <a:t>https://www.uh.edu/office-of-finance/ap-travel/concur-tcard/tm-printable/creating-a-travel-request.pdf</a:t>
            </a:r>
            <a:endParaRPr lang="en-US" dirty="0"/>
          </a:p>
          <a:p>
            <a:pPr>
              <a:buFont typeface="Wingdings" panose="05000000000000000000" pitchFamily="2" charset="2"/>
              <a:buChar char="v"/>
            </a:pPr>
            <a:r>
              <a:rPr lang="en-US" dirty="0"/>
              <a:t>An exception has been added to Concur to alert the Expense Report initiator and Travel Office if the GSA rate has been exceeded. This would indicate receipts are required.</a:t>
            </a:r>
          </a:p>
        </p:txBody>
      </p:sp>
    </p:spTree>
    <p:extLst>
      <p:ext uri="{BB962C8B-B14F-4D97-AF65-F5344CB8AC3E}">
        <p14:creationId xmlns:p14="http://schemas.microsoft.com/office/powerpoint/2010/main" val="2551924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a:xfrm>
            <a:off x="718835" y="261257"/>
            <a:ext cx="8596668" cy="1320800"/>
          </a:xfrm>
        </p:spPr>
        <p:txBody>
          <a:bodyPr/>
          <a:lstStyle/>
          <a:p>
            <a:pPr algn="ctr"/>
            <a:r>
              <a:rPr lang="en-US" b="1" dirty="0"/>
              <a:t>Reimbursement Requirements</a:t>
            </a:r>
            <a:br>
              <a:rPr lang="en-US" b="1" dirty="0"/>
            </a:br>
            <a:r>
              <a:rPr lang="en-US" b="1" dirty="0"/>
              <a:t> for Meal and Logging</a:t>
            </a:r>
          </a:p>
        </p:txBody>
      </p:sp>
      <p:pic>
        <p:nvPicPr>
          <p:cNvPr id="4" name="Content Placeholder 3">
            <a:extLst>
              <a:ext uri="{FF2B5EF4-FFF2-40B4-BE49-F238E27FC236}">
                <a16:creationId xmlns:a16="http://schemas.microsoft.com/office/drawing/2014/main" id="{1CC44D7E-B3F1-4C80-A7E1-9FE1482CD69E}"/>
              </a:ext>
            </a:extLst>
          </p:cNvPr>
          <p:cNvPicPr>
            <a:picLocks noGrp="1" noChangeAspect="1"/>
          </p:cNvPicPr>
          <p:nvPr>
            <p:ph idx="1"/>
          </p:nvPr>
        </p:nvPicPr>
        <p:blipFill>
          <a:blip r:embed="rId2"/>
          <a:stretch>
            <a:fillRect/>
          </a:stretch>
        </p:blipFill>
        <p:spPr>
          <a:xfrm>
            <a:off x="1153884" y="1582057"/>
            <a:ext cx="8161619" cy="5134526"/>
          </a:xfrm>
          <a:prstGeom prst="rect">
            <a:avLst/>
          </a:prstGeom>
        </p:spPr>
      </p:pic>
    </p:spTree>
    <p:extLst>
      <p:ext uri="{BB962C8B-B14F-4D97-AF65-F5344CB8AC3E}">
        <p14:creationId xmlns:p14="http://schemas.microsoft.com/office/powerpoint/2010/main" val="2387053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a:xfrm>
            <a:off x="677334" y="609600"/>
            <a:ext cx="8596668" cy="1114926"/>
          </a:xfrm>
        </p:spPr>
        <p:txBody>
          <a:bodyPr/>
          <a:lstStyle/>
          <a:p>
            <a:pPr algn="ctr"/>
            <a:r>
              <a:rPr lang="en-US" b="1" dirty="0"/>
              <a:t>Meals and Lodging Expense Narrative</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a:xfrm>
            <a:off x="677334" y="1628275"/>
            <a:ext cx="8596668" cy="4413088"/>
          </a:xfrm>
        </p:spPr>
        <p:txBody>
          <a:bodyPr>
            <a:normAutofit lnSpcReduction="10000"/>
          </a:bodyPr>
          <a:lstStyle/>
          <a:p>
            <a:pPr>
              <a:buFont typeface="Wingdings" panose="05000000000000000000" pitchFamily="2" charset="2"/>
              <a:buChar char="v"/>
            </a:pPr>
            <a:r>
              <a:rPr lang="en-US" dirty="0"/>
              <a:t>Meals/Lodging combined amount</a:t>
            </a:r>
          </a:p>
          <a:p>
            <a:pPr lvl="1">
              <a:buFont typeface="Wingdings" panose="05000000000000000000" pitchFamily="2" charset="2"/>
              <a:buChar char="Ø"/>
            </a:pPr>
            <a:r>
              <a:rPr lang="en-US" dirty="0"/>
              <a:t>The UH cap will tell you the maximum amount you can get reimbursed for your daily meals/lodging. See an exception below</a:t>
            </a:r>
            <a:r>
              <a:rPr lang="en-US" dirty="0">
                <a:solidFill>
                  <a:srgbClr val="FF0000"/>
                </a:solidFill>
              </a:rPr>
              <a:t>**</a:t>
            </a:r>
            <a:r>
              <a:rPr lang="en-US" dirty="0"/>
              <a:t>.</a:t>
            </a:r>
          </a:p>
          <a:p>
            <a:pPr>
              <a:buFont typeface="Wingdings" panose="05000000000000000000" pitchFamily="2" charset="2"/>
              <a:buChar char="v"/>
            </a:pPr>
            <a:r>
              <a:rPr lang="en-US" dirty="0"/>
              <a:t>Requirement for Meal Receipts</a:t>
            </a:r>
          </a:p>
          <a:p>
            <a:pPr marL="0" indent="0">
              <a:buNone/>
            </a:pPr>
            <a:r>
              <a:rPr lang="en-US" dirty="0"/>
              <a:t>              The GSA Federal meal rate is used to determine if itemized receipts are required for your meals.</a:t>
            </a:r>
          </a:p>
          <a:p>
            <a:pPr lvl="1">
              <a:buFont typeface="Wingdings" panose="05000000000000000000" pitchFamily="2" charset="2"/>
              <a:buChar char="Ø"/>
            </a:pPr>
            <a:r>
              <a:rPr lang="en-US" dirty="0"/>
              <a:t>If your actual daily meal amount is more than the GSA Federal meal rate, you must provide itemized receipts</a:t>
            </a:r>
          </a:p>
          <a:p>
            <a:pPr lvl="1">
              <a:buFont typeface="Wingdings" panose="05000000000000000000" pitchFamily="2" charset="2"/>
              <a:buChar char="Ø"/>
            </a:pPr>
            <a:r>
              <a:rPr lang="en-US" dirty="0"/>
              <a:t>If it is equal to or less than the GSA Federal meal rate, you don not have to provide meal receipts</a:t>
            </a:r>
          </a:p>
          <a:p>
            <a:pPr lvl="1">
              <a:buFont typeface="Wingdings" panose="05000000000000000000" pitchFamily="2" charset="2"/>
              <a:buChar char="Ø"/>
            </a:pPr>
            <a:r>
              <a:rPr lang="en-US" dirty="0"/>
              <a:t>If you use multi-user or individual travel card to pay meal expense, itemized receipts are always required;</a:t>
            </a:r>
          </a:p>
          <a:p>
            <a:pPr lvl="1">
              <a:buFont typeface="Wingdings" panose="05000000000000000000" pitchFamily="2" charset="2"/>
              <a:buChar char="Ø"/>
            </a:pPr>
            <a:r>
              <a:rPr lang="en-US" dirty="0"/>
              <a:t>Note that the GSA rate varies depending on your travel destination. Your daily meal expense cannot exceed 200% of the GSA Federal meal rate</a:t>
            </a:r>
          </a:p>
        </p:txBody>
      </p:sp>
    </p:spTree>
    <p:extLst>
      <p:ext uri="{BB962C8B-B14F-4D97-AF65-F5344CB8AC3E}">
        <p14:creationId xmlns:p14="http://schemas.microsoft.com/office/powerpoint/2010/main" val="331217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Concur Self-Service</a:t>
            </a:r>
            <a:endParaRPr lang="en-US" dirty="0"/>
          </a:p>
        </p:txBody>
      </p:sp>
      <p:sp>
        <p:nvSpPr>
          <p:cNvPr id="5" name="Content Placeholder 4">
            <a:extLst>
              <a:ext uri="{FF2B5EF4-FFF2-40B4-BE49-F238E27FC236}">
                <a16:creationId xmlns:a16="http://schemas.microsoft.com/office/drawing/2014/main" id="{7B75296B-AA98-4C41-AA50-11F274A82DE6}"/>
              </a:ext>
            </a:extLst>
          </p:cNvPr>
          <p:cNvSpPr>
            <a:spLocks noGrp="1"/>
          </p:cNvSpPr>
          <p:nvPr>
            <p:ph idx="1"/>
          </p:nvPr>
        </p:nvSpPr>
        <p:spPr>
          <a:xfrm>
            <a:off x="677334" y="1315453"/>
            <a:ext cx="8596668" cy="4725909"/>
          </a:xfrm>
        </p:spPr>
        <p:txBody>
          <a:bodyPr/>
          <a:lstStyle/>
          <a:p>
            <a:pPr>
              <a:buFont typeface="Wingdings" panose="05000000000000000000" pitchFamily="2" charset="2"/>
              <a:buChar char="v"/>
            </a:pPr>
            <a:r>
              <a:rPr lang="en-US" dirty="0"/>
              <a:t>After profile is set up, go to Profile Settings – Other Settings – System Settings and enable “Email Notifications” function</a:t>
            </a:r>
          </a:p>
          <a:p>
            <a:endParaRPr lang="en-US" dirty="0"/>
          </a:p>
        </p:txBody>
      </p:sp>
      <p:pic>
        <p:nvPicPr>
          <p:cNvPr id="6" name="Picture 5">
            <a:extLst>
              <a:ext uri="{FF2B5EF4-FFF2-40B4-BE49-F238E27FC236}">
                <a16:creationId xmlns:a16="http://schemas.microsoft.com/office/drawing/2014/main" id="{F2261A1F-A6FF-4D3D-B1E6-A2701BBEB3DB}"/>
              </a:ext>
            </a:extLst>
          </p:cNvPr>
          <p:cNvPicPr>
            <a:picLocks noChangeAspect="1"/>
          </p:cNvPicPr>
          <p:nvPr/>
        </p:nvPicPr>
        <p:blipFill>
          <a:blip r:embed="rId2"/>
          <a:stretch>
            <a:fillRect/>
          </a:stretch>
        </p:blipFill>
        <p:spPr>
          <a:xfrm>
            <a:off x="1158404" y="2045368"/>
            <a:ext cx="7720902" cy="4812632"/>
          </a:xfrm>
          <a:prstGeom prst="rect">
            <a:avLst/>
          </a:prstGeom>
        </p:spPr>
      </p:pic>
    </p:spTree>
    <p:extLst>
      <p:ext uri="{BB962C8B-B14F-4D97-AF65-F5344CB8AC3E}">
        <p14:creationId xmlns:p14="http://schemas.microsoft.com/office/powerpoint/2010/main" val="152112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a:xfrm>
            <a:off x="409074" y="609600"/>
            <a:ext cx="8864928" cy="1018675"/>
          </a:xfrm>
        </p:spPr>
        <p:txBody>
          <a:bodyPr>
            <a:normAutofit/>
          </a:bodyPr>
          <a:lstStyle/>
          <a:p>
            <a:pPr algn="ctr"/>
            <a:r>
              <a:rPr lang="en-US" b="1" dirty="0"/>
              <a:t>Meals and Lodging Expense Narrative </a:t>
            </a:r>
            <a:r>
              <a:rPr lang="en-US" sz="2000" b="1" dirty="0"/>
              <a:t>(</a:t>
            </a:r>
            <a:r>
              <a:rPr lang="en-US" sz="2200" b="1" dirty="0"/>
              <a:t>continued)</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a:xfrm>
            <a:off x="677334" y="1628275"/>
            <a:ext cx="8596668" cy="4413088"/>
          </a:xfrm>
        </p:spPr>
        <p:txBody>
          <a:bodyPr>
            <a:normAutofit/>
          </a:bodyPr>
          <a:lstStyle/>
          <a:p>
            <a:pPr>
              <a:buFont typeface="Wingdings" panose="05000000000000000000" pitchFamily="2" charset="2"/>
              <a:buChar char="v"/>
            </a:pPr>
            <a:r>
              <a:rPr lang="en-US" dirty="0"/>
              <a:t>Requirement for Lodging Receipts</a:t>
            </a:r>
          </a:p>
          <a:p>
            <a:pPr lvl="1">
              <a:buFont typeface="Wingdings" panose="05000000000000000000" pitchFamily="2" charset="2"/>
              <a:buChar char="Ø"/>
            </a:pPr>
            <a:r>
              <a:rPr lang="en-US" dirty="0"/>
              <a:t>An itemized receipt is always required for your lodging expenses, regardless of the GSA Federal rate</a:t>
            </a:r>
          </a:p>
          <a:p>
            <a:pPr>
              <a:buFont typeface="Wingdings" panose="05000000000000000000" pitchFamily="2" charset="2"/>
              <a:buChar char="v"/>
            </a:pPr>
            <a:r>
              <a:rPr lang="en-US" dirty="0"/>
              <a:t>Conference Hotel </a:t>
            </a:r>
            <a:r>
              <a:rPr lang="en-US" dirty="0">
                <a:solidFill>
                  <a:srgbClr val="FF0000"/>
                </a:solidFill>
              </a:rPr>
              <a:t>**</a:t>
            </a:r>
          </a:p>
          <a:p>
            <a:pPr marL="0" indent="0">
              <a:buNone/>
            </a:pPr>
            <a:r>
              <a:rPr lang="en-US" dirty="0"/>
              <a:t>              If you used a conference hotel published by your conference and your daily meals/lodging amount exceeded the UH cap, the university may pay or reimburse the full conference hotel expenses (lowest published rate) and actual daily meal expenses up to the GSA Federal meal rate. To be qualified for this exception, you will need to upload the document published by the conference showing the lowest conference hotel rate or obtain your VP’s approval</a:t>
            </a:r>
          </a:p>
        </p:txBody>
      </p:sp>
    </p:spTree>
    <p:extLst>
      <p:ext uri="{BB962C8B-B14F-4D97-AF65-F5344CB8AC3E}">
        <p14:creationId xmlns:p14="http://schemas.microsoft.com/office/powerpoint/2010/main" val="4266179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2DBE-AB2F-461F-9448-FAF06C3E1630}"/>
              </a:ext>
            </a:extLst>
          </p:cNvPr>
          <p:cNvSpPr>
            <a:spLocks noGrp="1"/>
          </p:cNvSpPr>
          <p:nvPr>
            <p:ph type="title"/>
          </p:nvPr>
        </p:nvSpPr>
        <p:spPr/>
        <p:txBody>
          <a:bodyPr/>
          <a:lstStyle/>
          <a:p>
            <a:pPr algn="ctr"/>
            <a:r>
              <a:rPr lang="en-US" b="1" dirty="0"/>
              <a:t>Lavish/Extravagant</a:t>
            </a:r>
          </a:p>
        </p:txBody>
      </p:sp>
      <p:sp>
        <p:nvSpPr>
          <p:cNvPr id="3" name="Content Placeholder 2">
            <a:extLst>
              <a:ext uri="{FF2B5EF4-FFF2-40B4-BE49-F238E27FC236}">
                <a16:creationId xmlns:a16="http://schemas.microsoft.com/office/drawing/2014/main" id="{32647A1A-41FC-48D9-95C2-EF86921206B8}"/>
              </a:ext>
            </a:extLst>
          </p:cNvPr>
          <p:cNvSpPr>
            <a:spLocks noGrp="1"/>
          </p:cNvSpPr>
          <p:nvPr>
            <p:ph idx="1"/>
          </p:nvPr>
        </p:nvSpPr>
        <p:spPr/>
        <p:txBody>
          <a:bodyPr/>
          <a:lstStyle/>
          <a:p>
            <a:pPr>
              <a:buFont typeface="Wingdings" panose="05000000000000000000" pitchFamily="2" charset="2"/>
              <a:buChar char="v"/>
            </a:pPr>
            <a:r>
              <a:rPr lang="en-US" dirty="0"/>
              <a:t>The IRS requires all travel expenses to be reasonable and ordinary, specifically precluding lavish and extravagant expenses from reimbursement. Expenses considered lavish/extravagant is not allowed.</a:t>
            </a:r>
          </a:p>
          <a:p>
            <a:pPr>
              <a:buFont typeface="Wingdings" panose="05000000000000000000" pitchFamily="2" charset="2"/>
              <a:buChar char="v"/>
            </a:pPr>
            <a:r>
              <a:rPr lang="en-US" dirty="0"/>
              <a:t>The following expenses may be defined as “lavish/extravagant”:</a:t>
            </a:r>
          </a:p>
          <a:p>
            <a:pPr lvl="1">
              <a:buFont typeface="Wingdings" panose="05000000000000000000" pitchFamily="2" charset="2"/>
              <a:buChar char="Ø"/>
            </a:pPr>
            <a:r>
              <a:rPr lang="en-US" dirty="0"/>
              <a:t>Hotel: Resort hotel (except for conference) and/or suites, room upgrade without appropriate explanation</a:t>
            </a:r>
          </a:p>
          <a:p>
            <a:pPr lvl="1">
              <a:buFont typeface="Wingdings" panose="05000000000000000000" pitchFamily="2" charset="2"/>
              <a:buChar char="Ø"/>
            </a:pPr>
            <a:r>
              <a:rPr lang="en-US" dirty="0"/>
              <a:t>Meal: 200% of GSA rate</a:t>
            </a:r>
          </a:p>
          <a:p>
            <a:pPr lvl="1">
              <a:buFont typeface="Wingdings" panose="05000000000000000000" pitchFamily="2" charset="2"/>
              <a:buChar char="Ø"/>
            </a:pPr>
            <a:r>
              <a:rPr lang="en-US" dirty="0"/>
              <a:t>Car Rental: SUVs or vans for less than three business travelers, sports car, limousines</a:t>
            </a:r>
          </a:p>
          <a:p>
            <a:pPr lvl="1">
              <a:buFont typeface="Wingdings" panose="05000000000000000000" pitchFamily="2" charset="2"/>
              <a:buChar char="Ø"/>
            </a:pPr>
            <a:r>
              <a:rPr lang="en-US" dirty="0"/>
              <a:t>Any upgrade other than additional charges for airfare and rental car for three or more travelers as mentioned in the MAPP</a:t>
            </a:r>
          </a:p>
        </p:txBody>
      </p:sp>
    </p:spTree>
    <p:extLst>
      <p:ext uri="{BB962C8B-B14F-4D97-AF65-F5344CB8AC3E}">
        <p14:creationId xmlns:p14="http://schemas.microsoft.com/office/powerpoint/2010/main" val="672253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810126" y="609600"/>
            <a:ext cx="7671187" cy="762000"/>
          </a:xfrm>
        </p:spPr>
        <p:txBody>
          <a:bodyPr/>
          <a:lstStyle/>
          <a:p>
            <a:pPr algn="ctr">
              <a:defRPr/>
            </a:pPr>
            <a:r>
              <a:rPr lang="en-US" sz="3600" b="1" dirty="0"/>
              <a:t>Alcohol &amp; Business Meals</a:t>
            </a:r>
          </a:p>
        </p:txBody>
      </p:sp>
      <p:sp>
        <p:nvSpPr>
          <p:cNvPr id="38915" name="Rectangle 3"/>
          <p:cNvSpPr>
            <a:spLocks noGrp="1" noRot="1" noChangeArrowheads="1"/>
          </p:cNvSpPr>
          <p:nvPr>
            <p:ph idx="1"/>
          </p:nvPr>
        </p:nvSpPr>
        <p:spPr>
          <a:xfrm>
            <a:off x="810126" y="1676401"/>
            <a:ext cx="7671187" cy="4364963"/>
          </a:xfrm>
        </p:spPr>
        <p:txBody>
          <a:bodyPr>
            <a:normAutofit/>
          </a:bodyPr>
          <a:lstStyle/>
          <a:p>
            <a:pPr marL="452628">
              <a:buFont typeface="Wingdings" panose="05000000000000000000" pitchFamily="2" charset="2"/>
              <a:buChar char="v"/>
              <a:defRPr/>
            </a:pPr>
            <a:r>
              <a:rPr lang="en-US" sz="2400" dirty="0"/>
              <a:t>Alcohol cannot be purchased during normal business hours by employees.</a:t>
            </a:r>
          </a:p>
          <a:p>
            <a:pPr marL="452628">
              <a:buFont typeface="Wingdings" panose="05000000000000000000" pitchFamily="2" charset="2"/>
              <a:buChar char="v"/>
              <a:defRPr/>
            </a:pPr>
            <a:r>
              <a:rPr lang="en-US" sz="2400" dirty="0"/>
              <a:t>Must be itemized and charged to account 53113, whether part of a business meal or travel meal.</a:t>
            </a:r>
          </a:p>
          <a:p>
            <a:pPr marL="452628">
              <a:buFont typeface="Wingdings" panose="05000000000000000000" pitchFamily="2" charset="2"/>
              <a:buChar char="v"/>
              <a:defRPr/>
            </a:pPr>
            <a:r>
              <a:rPr lang="en-US" sz="2400" dirty="0"/>
              <a:t>Cannot be charged to tuition, sponsored project, federal indirect cost, or Athletic cost centers (2064, 2160, 2164, 2072, 1000s, 5000s, or Athletics).</a:t>
            </a:r>
          </a:p>
          <a:p>
            <a:pPr marL="452628">
              <a:buFont typeface="Wingdings" panose="05000000000000000000" pitchFamily="2" charset="2"/>
              <a:buChar char="v"/>
              <a:defRPr/>
            </a:pPr>
            <a:r>
              <a:rPr lang="en-US" altLang="en-US" sz="2400" dirty="0"/>
              <a:t>Entertainment expenses cannot be charged to tuition funds (2064, 2160, 2164) </a:t>
            </a:r>
          </a:p>
          <a:p>
            <a:pPr marL="365760" indent="-256032">
              <a:buFont typeface="Wingdings 3"/>
              <a:buChar char=""/>
              <a:defRPr/>
            </a:pPr>
            <a:endParaRPr lang="en-US" dirty="0"/>
          </a:p>
        </p:txBody>
      </p:sp>
    </p:spTree>
    <p:extLst>
      <p:ext uri="{BB962C8B-B14F-4D97-AF65-F5344CB8AC3E}">
        <p14:creationId xmlns:p14="http://schemas.microsoft.com/office/powerpoint/2010/main" val="2901284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89284" y="228600"/>
            <a:ext cx="7900737" cy="685800"/>
          </a:xfrm>
        </p:spPr>
        <p:txBody>
          <a:bodyPr/>
          <a:lstStyle/>
          <a:p>
            <a:pPr algn="ctr">
              <a:defRPr/>
            </a:pPr>
            <a:r>
              <a:rPr lang="en-US" sz="3600" b="1" dirty="0"/>
              <a:t>Business/Personal Travel</a:t>
            </a:r>
          </a:p>
        </p:txBody>
      </p:sp>
      <p:sp>
        <p:nvSpPr>
          <p:cNvPr id="22530" name="Rectangle 3"/>
          <p:cNvSpPr>
            <a:spLocks noGrp="1" noRot="1" noChangeArrowheads="1"/>
          </p:cNvSpPr>
          <p:nvPr>
            <p:ph idx="1"/>
          </p:nvPr>
        </p:nvSpPr>
        <p:spPr>
          <a:xfrm>
            <a:off x="489284" y="1143000"/>
            <a:ext cx="7900737" cy="5410200"/>
          </a:xfrm>
          <a:ln>
            <a:noFill/>
          </a:ln>
        </p:spPr>
        <p:txBody>
          <a:bodyPr>
            <a:normAutofit/>
          </a:bodyPr>
          <a:lstStyle/>
          <a:p>
            <a:pPr eaLnBrk="1" hangingPunct="1">
              <a:buFont typeface="Wingdings" panose="05000000000000000000" pitchFamily="2" charset="2"/>
              <a:buChar char="v"/>
            </a:pPr>
            <a:r>
              <a:rPr lang="en-US" altLang="en-US" sz="2400" dirty="0"/>
              <a:t>Travel Outside the United States</a:t>
            </a:r>
          </a:p>
          <a:p>
            <a:pPr lvl="1">
              <a:buFont typeface="Wingdings" panose="05000000000000000000" pitchFamily="2" charset="2"/>
              <a:buChar char="Ø"/>
            </a:pPr>
            <a:r>
              <a:rPr lang="en-US" sz="1900" dirty="0"/>
              <a:t>All approved university employee business travel outside the US that includes some personal travel days is </a:t>
            </a:r>
            <a:r>
              <a:rPr lang="en-US" altLang="en-US" sz="1900" dirty="0"/>
              <a:t>“Considered to be entirely for business” because the employee is considered to have “no substantial control” over making the trip. The only exception is the President’s travel outside the US. </a:t>
            </a:r>
          </a:p>
          <a:p>
            <a:pPr lvl="1">
              <a:buFont typeface="Wingdings" panose="05000000000000000000" pitchFamily="2" charset="2"/>
              <a:buChar char="Ø"/>
            </a:pPr>
            <a:r>
              <a:rPr lang="en-US" sz="1900" dirty="0"/>
              <a:t>The appropriate vice-president/president has the ultimate responsibility for determining the extent of reimbursement for the transportation costs and other travel expenses.</a:t>
            </a:r>
            <a:endParaRPr lang="en-US" altLang="en-US" sz="1900" dirty="0"/>
          </a:p>
          <a:p>
            <a:pPr eaLnBrk="1" hangingPunct="1">
              <a:buFont typeface="Wingdings" panose="05000000000000000000" pitchFamily="2" charset="2"/>
              <a:buChar char="v"/>
            </a:pPr>
            <a:r>
              <a:rPr lang="en-US" altLang="en-US" sz="2400" dirty="0"/>
              <a:t>Travel Primarily for Personal Reasons in the US</a:t>
            </a:r>
          </a:p>
          <a:p>
            <a:pPr lvl="1">
              <a:buFont typeface="Wingdings" panose="05000000000000000000" pitchFamily="2" charset="2"/>
              <a:buChar char="Ø"/>
            </a:pPr>
            <a:r>
              <a:rPr lang="en-US" altLang="en-US" sz="1900" dirty="0"/>
              <a:t>The cost of traveling to/from the destination (airfare, mileage to/from airport, airport parking, etc.) may not be directly charged to the university or reimbursed. </a:t>
            </a:r>
            <a:r>
              <a:rPr lang="en-US" sz="1900" dirty="0"/>
              <a:t>Only expenses that are directly related to conducting university business may be charged to or reimbursed by the university, such as lodging and meals on “days spent on business activities,” and local transportation costs to/from business meetings. </a:t>
            </a:r>
            <a:endParaRPr lang="en-US" altLang="en-US" sz="1900" dirty="0"/>
          </a:p>
          <a:p>
            <a:pPr lvl="1" eaLnBrk="1" hangingPunct="1">
              <a:buFontTx/>
              <a:buNone/>
            </a:pPr>
            <a:endParaRPr lang="en-US" altLang="en-US" dirty="0"/>
          </a:p>
          <a:p>
            <a:pPr lvl="1" eaLnBrk="1" hangingPunct="1">
              <a:buFontTx/>
              <a:buNone/>
            </a:pPr>
            <a:endParaRPr lang="en-US" altLang="en-US" dirty="0"/>
          </a:p>
          <a:p>
            <a:pPr lvl="1" eaLnBrk="1" hangingPunct="1">
              <a:buFont typeface="Wingdings" pitchFamily="2" charset="2"/>
              <a:buChar char="§"/>
            </a:pPr>
            <a:endParaRPr lang="en-US" altLang="en-US" dirty="0"/>
          </a:p>
        </p:txBody>
      </p:sp>
    </p:spTree>
    <p:extLst>
      <p:ext uri="{BB962C8B-B14F-4D97-AF65-F5344CB8AC3E}">
        <p14:creationId xmlns:p14="http://schemas.microsoft.com/office/powerpoint/2010/main" val="31414666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489284" y="228600"/>
            <a:ext cx="7900737" cy="685800"/>
          </a:xfrm>
        </p:spPr>
        <p:txBody>
          <a:bodyPr/>
          <a:lstStyle/>
          <a:p>
            <a:pPr algn="ctr">
              <a:defRPr/>
            </a:pPr>
            <a:r>
              <a:rPr lang="en-US" sz="3600" b="1" dirty="0"/>
              <a:t>Travel Days</a:t>
            </a:r>
          </a:p>
        </p:txBody>
      </p:sp>
      <p:sp>
        <p:nvSpPr>
          <p:cNvPr id="22530" name="Rectangle 3"/>
          <p:cNvSpPr>
            <a:spLocks noGrp="1" noRot="1" noChangeArrowheads="1"/>
          </p:cNvSpPr>
          <p:nvPr>
            <p:ph idx="1"/>
          </p:nvPr>
        </p:nvSpPr>
        <p:spPr>
          <a:xfrm>
            <a:off x="489284" y="1143000"/>
            <a:ext cx="7900737" cy="5410200"/>
          </a:xfrm>
          <a:ln>
            <a:noFill/>
          </a:ln>
        </p:spPr>
        <p:txBody>
          <a:bodyPr>
            <a:normAutofit/>
          </a:bodyPr>
          <a:lstStyle/>
          <a:p>
            <a:pPr eaLnBrk="1" hangingPunct="1">
              <a:buFont typeface="Wingdings" panose="05000000000000000000" pitchFamily="2" charset="2"/>
              <a:buChar char="v"/>
            </a:pPr>
            <a:r>
              <a:rPr lang="en-US" altLang="en-US" sz="2400" dirty="0"/>
              <a:t>The university of Houston allow travelers to travel to their business destination one contiguous day before and one contiguous day after business days without providing additional documentation or explanation. (Note that these days will be counted as business versus personal days.)</a:t>
            </a:r>
          </a:p>
          <a:p>
            <a:pPr eaLnBrk="1" hangingPunct="1">
              <a:buFont typeface="Wingdings" panose="05000000000000000000" pitchFamily="2" charset="2"/>
              <a:buChar char="v"/>
            </a:pPr>
            <a:r>
              <a:rPr lang="en-US" altLang="en-US" sz="2400" dirty="0"/>
              <a:t>Travel days more than one day before a business purpose or more than one day after a business day will require additional explanation and documentation such as an airfare price quotation plus other expenses showing better value, and may be counted as personal days if the delay is for personal purpose.</a:t>
            </a:r>
          </a:p>
          <a:p>
            <a:pPr lvl="1" eaLnBrk="1" hangingPunct="1">
              <a:buFontTx/>
              <a:buNone/>
            </a:pPr>
            <a:endParaRPr lang="en-US" altLang="en-US" dirty="0"/>
          </a:p>
          <a:p>
            <a:pPr lvl="1" eaLnBrk="1" hangingPunct="1">
              <a:buFontTx/>
              <a:buNone/>
            </a:pPr>
            <a:endParaRPr lang="en-US" altLang="en-US" dirty="0"/>
          </a:p>
          <a:p>
            <a:pPr lvl="1" eaLnBrk="1" hangingPunct="1">
              <a:buFont typeface="Wingdings" pitchFamily="2" charset="2"/>
              <a:buChar char="§"/>
            </a:pPr>
            <a:endParaRPr lang="en-US" altLang="en-US" dirty="0"/>
          </a:p>
        </p:txBody>
      </p:sp>
    </p:spTree>
    <p:extLst>
      <p:ext uri="{BB962C8B-B14F-4D97-AF65-F5344CB8AC3E}">
        <p14:creationId xmlns:p14="http://schemas.microsoft.com/office/powerpoint/2010/main" val="1791163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1499937" y="393032"/>
            <a:ext cx="6481010" cy="902368"/>
          </a:xfrm>
        </p:spPr>
        <p:txBody>
          <a:bodyPr>
            <a:normAutofit fontScale="90000"/>
          </a:bodyPr>
          <a:lstStyle/>
          <a:p>
            <a:pPr algn="ctr">
              <a:defRPr/>
            </a:pPr>
            <a:r>
              <a:rPr lang="en-US" sz="3600" b="1" dirty="0"/>
              <a:t>Wha</a:t>
            </a:r>
            <a:r>
              <a:rPr lang="en-US" b="1" dirty="0"/>
              <a:t>t days count as business days for domestic travel</a:t>
            </a:r>
            <a:endParaRPr lang="en-US" sz="3600" b="1" dirty="0"/>
          </a:p>
        </p:txBody>
      </p:sp>
      <p:sp>
        <p:nvSpPr>
          <p:cNvPr id="25602" name="Rectangle 3"/>
          <p:cNvSpPr>
            <a:spLocks noGrp="1" noRot="1" noChangeArrowheads="1"/>
          </p:cNvSpPr>
          <p:nvPr>
            <p:ph idx="1"/>
          </p:nvPr>
        </p:nvSpPr>
        <p:spPr>
          <a:xfrm>
            <a:off x="1499937" y="1676400"/>
            <a:ext cx="6981376" cy="734218"/>
          </a:xfrm>
        </p:spPr>
        <p:txBody>
          <a:bodyPr>
            <a:normAutofit/>
          </a:bodyPr>
          <a:lstStyle/>
          <a:p>
            <a:pPr>
              <a:buFont typeface="Wingdings" panose="05000000000000000000" pitchFamily="2" charset="2"/>
              <a:buChar char="v"/>
            </a:pPr>
            <a:r>
              <a:rPr lang="en-US" altLang="en-US" dirty="0">
                <a:hlinkClick r:id="rId2"/>
              </a:rPr>
              <a:t>https://uh.edu/office-of-finance/ap-travel_test/domtravel/faqs/</a:t>
            </a:r>
            <a:endParaRPr lang="en-US" altLang="en-US" dirty="0"/>
          </a:p>
          <a:p>
            <a:pPr marL="0" indent="0">
              <a:buNone/>
            </a:pPr>
            <a:endParaRPr lang="en-US" altLang="en-US" dirty="0"/>
          </a:p>
        </p:txBody>
      </p:sp>
      <p:pic>
        <p:nvPicPr>
          <p:cNvPr id="2" name="Picture 1"/>
          <p:cNvPicPr>
            <a:picLocks noChangeAspect="1"/>
          </p:cNvPicPr>
          <p:nvPr/>
        </p:nvPicPr>
        <p:blipFill>
          <a:blip r:embed="rId3"/>
          <a:stretch>
            <a:fillRect/>
          </a:stretch>
        </p:blipFill>
        <p:spPr>
          <a:xfrm>
            <a:off x="942475" y="2791618"/>
            <a:ext cx="8093801" cy="2847181"/>
          </a:xfrm>
          <a:prstGeom prst="rect">
            <a:avLst/>
          </a:prstGeom>
        </p:spPr>
      </p:pic>
    </p:spTree>
    <p:extLst>
      <p:ext uri="{BB962C8B-B14F-4D97-AF65-F5344CB8AC3E}">
        <p14:creationId xmlns:p14="http://schemas.microsoft.com/office/powerpoint/2010/main" val="17573782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59FD3-1699-4082-825E-6AA9BB4C6FFC}"/>
              </a:ext>
            </a:extLst>
          </p:cNvPr>
          <p:cNvSpPr>
            <a:spLocks noGrp="1"/>
          </p:cNvSpPr>
          <p:nvPr>
            <p:ph type="title"/>
          </p:nvPr>
        </p:nvSpPr>
        <p:spPr/>
        <p:txBody>
          <a:bodyPr/>
          <a:lstStyle/>
          <a:p>
            <a:pPr algn="ctr"/>
            <a:r>
              <a:rPr lang="en-US" b="1" dirty="0"/>
              <a:t>State Fund Travel</a:t>
            </a:r>
          </a:p>
        </p:txBody>
      </p:sp>
      <p:sp>
        <p:nvSpPr>
          <p:cNvPr id="3" name="Content Placeholder 2">
            <a:extLst>
              <a:ext uri="{FF2B5EF4-FFF2-40B4-BE49-F238E27FC236}">
                <a16:creationId xmlns:a16="http://schemas.microsoft.com/office/drawing/2014/main" id="{B50BF773-4C82-42EE-B5CC-BB7796278550}"/>
              </a:ext>
            </a:extLst>
          </p:cNvPr>
          <p:cNvSpPr>
            <a:spLocks noGrp="1"/>
          </p:cNvSpPr>
          <p:nvPr>
            <p:ph idx="1"/>
          </p:nvPr>
        </p:nvSpPr>
        <p:spPr>
          <a:xfrm>
            <a:off x="677334" y="1780675"/>
            <a:ext cx="8596668" cy="4260688"/>
          </a:xfrm>
        </p:spPr>
        <p:txBody>
          <a:bodyPr/>
          <a:lstStyle/>
          <a:p>
            <a:pPr>
              <a:buFont typeface="Wingdings" panose="05000000000000000000" pitchFamily="2" charset="2"/>
              <a:buChar char="v"/>
            </a:pPr>
            <a:r>
              <a:rPr lang="en-US" dirty="0"/>
              <a:t>Only travel for employees and prospective employees</a:t>
            </a:r>
          </a:p>
          <a:p>
            <a:pPr>
              <a:buFont typeface="Wingdings" panose="05000000000000000000" pitchFamily="2" charset="2"/>
              <a:buChar char="v"/>
            </a:pPr>
            <a:r>
              <a:rPr lang="en-US" dirty="0"/>
              <a:t>Travel Request must be approved before travel starts, no exception</a:t>
            </a:r>
          </a:p>
          <a:p>
            <a:pPr>
              <a:buFont typeface="Wingdings" panose="05000000000000000000" pitchFamily="2" charset="2"/>
              <a:buChar char="v"/>
            </a:pPr>
            <a:r>
              <a:rPr lang="en-US" dirty="0"/>
              <a:t>Must stay within GSA rate for meal and lodging, no exception</a:t>
            </a:r>
          </a:p>
          <a:p>
            <a:pPr>
              <a:buFont typeface="Wingdings" panose="05000000000000000000" pitchFamily="2" charset="2"/>
              <a:buChar char="v"/>
            </a:pPr>
            <a:r>
              <a:rPr lang="en-US" dirty="0"/>
              <a:t>Travel card can not be used</a:t>
            </a:r>
          </a:p>
          <a:p>
            <a:pPr>
              <a:buFont typeface="Wingdings" panose="05000000000000000000" pitchFamily="2" charset="2"/>
              <a:buChar char="v"/>
            </a:pPr>
            <a:r>
              <a:rPr lang="en-US" dirty="0"/>
              <a:t>Gratuity/alcoholic beverages are not allowed</a:t>
            </a:r>
          </a:p>
          <a:p>
            <a:pPr>
              <a:buFont typeface="Wingdings" panose="05000000000000000000" pitchFamily="2" charset="2"/>
              <a:buChar char="v"/>
            </a:pPr>
            <a:r>
              <a:rPr lang="en-US" dirty="0"/>
              <a:t>State occupancy tax not allowed when travelling inside Texas</a:t>
            </a:r>
          </a:p>
          <a:p>
            <a:pPr>
              <a:buFont typeface="Wingdings" panose="05000000000000000000" pitchFamily="2" charset="2"/>
              <a:buChar char="v"/>
            </a:pPr>
            <a:r>
              <a:rPr lang="en-US" dirty="0"/>
              <a:t>Business meal not allowed</a:t>
            </a:r>
          </a:p>
          <a:p>
            <a:pPr>
              <a:buFont typeface="Wingdings" panose="05000000000000000000" pitchFamily="2" charset="2"/>
              <a:buChar char="v"/>
            </a:pPr>
            <a:r>
              <a:rPr lang="en-US" dirty="0"/>
              <a:t>No food or beverage of any kind except for travel meals</a:t>
            </a:r>
          </a:p>
          <a:p>
            <a:pPr>
              <a:buFont typeface="Wingdings" panose="05000000000000000000" pitchFamily="2" charset="2"/>
              <a:buChar char="v"/>
            </a:pPr>
            <a:r>
              <a:rPr lang="en-US" dirty="0"/>
              <a:t>Moving/House hunting travel not allowed</a:t>
            </a:r>
          </a:p>
          <a:p>
            <a:pPr>
              <a:buFont typeface="Wingdings" panose="05000000000000000000" pitchFamily="2" charset="2"/>
              <a:buChar char="v"/>
            </a:pPr>
            <a:r>
              <a:rPr lang="en-US" dirty="0"/>
              <a:t>When non-contracted travel vendors are used, please complete Travel Exemption Form and attach to Expense Report</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20913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Airfare</a:t>
            </a:r>
          </a:p>
          <a:p>
            <a:pPr lvl="1" eaLnBrk="1" hangingPunct="1">
              <a:buFont typeface="Wingdings" panose="05000000000000000000" pitchFamily="2" charset="2"/>
              <a:buChar char="Ø"/>
            </a:pPr>
            <a:r>
              <a:rPr lang="en-US" altLang="en-US" sz="2000" dirty="0"/>
              <a:t>The employee’s name</a:t>
            </a:r>
          </a:p>
          <a:p>
            <a:pPr lvl="1" eaLnBrk="1" hangingPunct="1">
              <a:buFont typeface="Wingdings" panose="05000000000000000000" pitchFamily="2" charset="2"/>
              <a:buChar char="Ø"/>
            </a:pPr>
            <a:r>
              <a:rPr lang="en-US" altLang="en-US" sz="2000" dirty="0"/>
              <a:t>The transaction service provider’s name</a:t>
            </a:r>
          </a:p>
          <a:p>
            <a:pPr lvl="1" eaLnBrk="1" hangingPunct="1">
              <a:buFont typeface="Wingdings" panose="05000000000000000000" pitchFamily="2" charset="2"/>
              <a:buChar char="Ø"/>
            </a:pPr>
            <a:r>
              <a:rPr lang="en-US" altLang="en-US" sz="2000" dirty="0"/>
              <a:t>The ticket number</a:t>
            </a:r>
          </a:p>
          <a:p>
            <a:pPr lvl="1" eaLnBrk="1" hangingPunct="1">
              <a:buFont typeface="Wingdings" panose="05000000000000000000" pitchFamily="2" charset="2"/>
              <a:buChar char="Ø"/>
            </a:pPr>
            <a:r>
              <a:rPr lang="en-US" altLang="en-US" sz="2000" dirty="0"/>
              <a:t>The class of transportation</a:t>
            </a:r>
          </a:p>
          <a:p>
            <a:pPr lvl="1" eaLnBrk="1" hangingPunct="1">
              <a:buFont typeface="Wingdings" panose="05000000000000000000" pitchFamily="2" charset="2"/>
              <a:buChar char="Ø"/>
            </a:pPr>
            <a:r>
              <a:rPr lang="en-US" altLang="en-US" sz="2000" dirty="0"/>
              <a:t>Travel dates</a:t>
            </a:r>
          </a:p>
          <a:p>
            <a:pPr lvl="1" eaLnBrk="1" hangingPunct="1">
              <a:buFont typeface="Wingdings" panose="05000000000000000000" pitchFamily="2" charset="2"/>
              <a:buChar char="Ø"/>
            </a:pPr>
            <a:r>
              <a:rPr lang="en-US" altLang="en-US" sz="2000" dirty="0"/>
              <a:t>The amount charged for the transaction</a:t>
            </a:r>
          </a:p>
          <a:p>
            <a:pPr lvl="1" eaLnBrk="1" hangingPunct="1">
              <a:buFont typeface="Wingdings" panose="05000000000000000000" pitchFamily="2" charset="2"/>
              <a:buChar char="Ø"/>
            </a:pPr>
            <a:r>
              <a:rPr lang="en-US" altLang="en-US" sz="2000" dirty="0"/>
              <a:t>The origin and destination</a:t>
            </a:r>
          </a:p>
          <a:p>
            <a:pPr lvl="1" eaLnBrk="1" hangingPunct="1">
              <a:buFont typeface="Wingdings" panose="05000000000000000000" pitchFamily="2" charset="2"/>
              <a:buChar char="Ø"/>
            </a:pPr>
            <a:r>
              <a:rPr lang="en-US" altLang="en-US" sz="2000" dirty="0"/>
              <a:t>Proof of payment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2929100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 (</a:t>
            </a:r>
            <a:r>
              <a:rPr lang="en-US" sz="2700" b="1" dirty="0"/>
              <a:t>continued</a:t>
            </a:r>
            <a:r>
              <a:rPr lang="en-US" sz="3600" b="1" dirty="0"/>
              <a: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Lodging</a:t>
            </a:r>
          </a:p>
          <a:p>
            <a:pPr lvl="1" eaLnBrk="1" hangingPunct="1">
              <a:buFont typeface="Wingdings" panose="05000000000000000000" pitchFamily="2" charset="2"/>
              <a:buChar char="Ø"/>
            </a:pPr>
            <a:r>
              <a:rPr lang="en-US" altLang="en-US" sz="2000" dirty="0"/>
              <a:t>Must be issued by commercial lodging establishment or travel agent or broker who purchased the lodging</a:t>
            </a:r>
          </a:p>
          <a:p>
            <a:pPr lvl="1" eaLnBrk="1" hangingPunct="1">
              <a:buFont typeface="Wingdings" panose="05000000000000000000" pitchFamily="2" charset="2"/>
              <a:buChar char="Ø"/>
            </a:pPr>
            <a:r>
              <a:rPr lang="en-US" altLang="en-US" sz="2000" dirty="0"/>
              <a:t>The name and address of the commercial lodging establishment</a:t>
            </a:r>
          </a:p>
          <a:p>
            <a:pPr lvl="1" eaLnBrk="1" hangingPunct="1">
              <a:buFont typeface="Wingdings" panose="05000000000000000000" pitchFamily="2" charset="2"/>
              <a:buChar char="Ø"/>
            </a:pPr>
            <a:r>
              <a:rPr lang="en-US" altLang="en-US" sz="2000" dirty="0"/>
              <a:t>The name of the employee</a:t>
            </a:r>
          </a:p>
          <a:p>
            <a:pPr lvl="1" eaLnBrk="1" hangingPunct="1">
              <a:buFont typeface="Wingdings" panose="05000000000000000000" pitchFamily="2" charset="2"/>
              <a:buChar char="Ø"/>
            </a:pPr>
            <a:r>
              <a:rPr lang="en-US" altLang="en-US" sz="2000" dirty="0"/>
              <a:t>The single room rate</a:t>
            </a:r>
          </a:p>
          <a:p>
            <a:pPr lvl="1" eaLnBrk="1" hangingPunct="1">
              <a:buFont typeface="Wingdings" panose="05000000000000000000" pitchFamily="2" charset="2"/>
              <a:buChar char="Ø"/>
            </a:pPr>
            <a:r>
              <a:rPr lang="en-US" altLang="en-US" sz="2000" dirty="0"/>
              <a:t>A daily itemization of the lodging charges</a:t>
            </a:r>
          </a:p>
          <a:p>
            <a:pPr lvl="1" eaLnBrk="1" hangingPunct="1">
              <a:buFont typeface="Wingdings" panose="05000000000000000000" pitchFamily="2" charset="2"/>
              <a:buChar char="Ø"/>
            </a:pPr>
            <a:r>
              <a:rPr lang="en-US" altLang="en-US" sz="2000" dirty="0"/>
              <a:t>Proof of payment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984977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fontScale="90000"/>
          </a:bodyPr>
          <a:lstStyle/>
          <a:p>
            <a:pPr algn="ctr">
              <a:defRPr/>
            </a:pPr>
            <a:r>
              <a:rPr lang="en-US" sz="3600" b="1" dirty="0"/>
              <a:t>Documentation Requirements for Reimbursement (</a:t>
            </a:r>
            <a:r>
              <a:rPr lang="en-US" sz="2700" b="1" dirty="0"/>
              <a:t>continued</a:t>
            </a:r>
            <a:r>
              <a:rPr lang="en-US" sz="3600" b="1" dirty="0"/>
              <a:t>)</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eaLnBrk="1" hangingPunct="1">
              <a:buFont typeface="Wingdings" panose="05000000000000000000" pitchFamily="2" charset="2"/>
              <a:buChar char="v"/>
            </a:pPr>
            <a:r>
              <a:rPr lang="en-US" altLang="en-US" sz="2400" dirty="0"/>
              <a:t>Rental car</a:t>
            </a:r>
          </a:p>
          <a:p>
            <a:pPr lvl="1">
              <a:buFont typeface="Wingdings" panose="05000000000000000000" pitchFamily="2" charset="2"/>
              <a:buChar char="v"/>
            </a:pPr>
            <a:r>
              <a:rPr lang="en-US" altLang="en-US" sz="2200" dirty="0"/>
              <a:t>The rental company name</a:t>
            </a:r>
          </a:p>
          <a:p>
            <a:pPr lvl="1">
              <a:buFont typeface="Wingdings" panose="05000000000000000000" pitchFamily="2" charset="2"/>
              <a:buChar char="v"/>
            </a:pPr>
            <a:r>
              <a:rPr lang="en-US" altLang="en-US" sz="2200" dirty="0"/>
              <a:t>The renter’s name</a:t>
            </a:r>
          </a:p>
          <a:p>
            <a:pPr lvl="1">
              <a:buFont typeface="Wingdings" panose="05000000000000000000" pitchFamily="2" charset="2"/>
              <a:buChar char="v"/>
            </a:pPr>
            <a:r>
              <a:rPr lang="en-US" altLang="en-US" sz="2200" dirty="0"/>
              <a:t>Start and end date of rental</a:t>
            </a:r>
          </a:p>
          <a:p>
            <a:pPr lvl="1">
              <a:buFont typeface="Wingdings" panose="05000000000000000000" pitchFamily="2" charset="2"/>
              <a:buChar char="v"/>
            </a:pPr>
            <a:r>
              <a:rPr lang="en-US" altLang="en-US" sz="2200" dirty="0"/>
              <a:t>An itemization of expenses incurred</a:t>
            </a:r>
          </a:p>
          <a:p>
            <a:pPr lvl="1">
              <a:buFont typeface="Wingdings" panose="05000000000000000000" pitchFamily="2" charset="2"/>
              <a:buChar char="v"/>
            </a:pPr>
            <a:r>
              <a:rPr lang="en-US" altLang="en-US" sz="2200" dirty="0"/>
              <a:t>Proof of payment</a:t>
            </a:r>
          </a:p>
          <a:p>
            <a:pPr lvl="1">
              <a:buFont typeface="Wingdings" panose="05000000000000000000" pitchFamily="2" charset="2"/>
              <a:buChar char="v"/>
            </a:pPr>
            <a:r>
              <a:rPr lang="en-US" altLang="en-US" sz="2200" dirty="0"/>
              <a:t>Rental car class (midsize, full, </a:t>
            </a:r>
            <a:r>
              <a:rPr lang="en-US" altLang="en-US" sz="2200" dirty="0" err="1"/>
              <a:t>suv</a:t>
            </a:r>
            <a:r>
              <a:rPr lang="en-US" altLang="en-US" sz="2200" dirty="0"/>
              <a:t>, </a:t>
            </a:r>
            <a:r>
              <a:rPr lang="en-US" altLang="en-US" sz="2200" dirty="0" err="1"/>
              <a:t>ect</a:t>
            </a:r>
            <a:r>
              <a:rPr lang="en-US" altLang="en-US" sz="2200" dirty="0"/>
              <a:t>)</a:t>
            </a:r>
          </a:p>
          <a:p>
            <a:pPr eaLnBrk="1" hangingPunct="1"/>
            <a:endParaRPr lang="en-US" altLang="en-US" dirty="0"/>
          </a:p>
          <a:p>
            <a:pPr eaLnBrk="1" hangingPunct="1"/>
            <a:endParaRPr lang="en-US" altLang="en-US" dirty="0"/>
          </a:p>
          <a:p>
            <a:pPr eaLnBrk="1" hangingPunct="1"/>
            <a:r>
              <a:rPr lang="en-US" altLang="en-US" dirty="0"/>
              <a:t>Note: Rental car gas charges can only be approved if the rental car information is provided.</a:t>
            </a:r>
          </a:p>
        </p:txBody>
      </p:sp>
    </p:spTree>
    <p:extLst>
      <p:ext uri="{BB962C8B-B14F-4D97-AF65-F5344CB8AC3E}">
        <p14:creationId xmlns:p14="http://schemas.microsoft.com/office/powerpoint/2010/main" val="406153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B9E6-8BD1-4820-A220-C5B039498BE4}"/>
              </a:ext>
            </a:extLst>
          </p:cNvPr>
          <p:cNvSpPr>
            <a:spLocks noGrp="1"/>
          </p:cNvSpPr>
          <p:nvPr>
            <p:ph type="title"/>
          </p:nvPr>
        </p:nvSpPr>
        <p:spPr/>
        <p:txBody>
          <a:bodyPr/>
          <a:lstStyle/>
          <a:p>
            <a:r>
              <a:rPr lang="en-US" b="1" dirty="0"/>
              <a:t>Non-Employee Concur Accounts</a:t>
            </a:r>
          </a:p>
        </p:txBody>
      </p:sp>
      <p:sp>
        <p:nvSpPr>
          <p:cNvPr id="3" name="Content Placeholder 2">
            <a:extLst>
              <a:ext uri="{FF2B5EF4-FFF2-40B4-BE49-F238E27FC236}">
                <a16:creationId xmlns:a16="http://schemas.microsoft.com/office/drawing/2014/main" id="{2DE8D714-0732-4CCC-BC7F-FAB81C614D9A}"/>
              </a:ext>
            </a:extLst>
          </p:cNvPr>
          <p:cNvSpPr>
            <a:spLocks noGrp="1"/>
          </p:cNvSpPr>
          <p:nvPr>
            <p:ph idx="1"/>
          </p:nvPr>
        </p:nvSpPr>
        <p:spPr>
          <a:xfrm>
            <a:off x="677334" y="2160589"/>
            <a:ext cx="8596668" cy="2008640"/>
          </a:xfrm>
        </p:spPr>
        <p:txBody>
          <a:bodyPr>
            <a:normAutofit/>
          </a:bodyPr>
          <a:lstStyle/>
          <a:p>
            <a:r>
              <a:rPr lang="en-US" dirty="0">
                <a:solidFill>
                  <a:srgbClr val="303030"/>
                </a:solidFill>
              </a:rPr>
              <a:t>Send</a:t>
            </a:r>
            <a:r>
              <a:rPr lang="en-US" altLang="en-US" dirty="0">
                <a:solidFill>
                  <a:srgbClr val="303030"/>
                </a:solidFill>
              </a:rPr>
              <a:t> </a:t>
            </a:r>
            <a:r>
              <a:rPr lang="en-US" altLang="en-US" dirty="0"/>
              <a:t>a “Concur Non-Employee Access Form” to </a:t>
            </a:r>
            <a:r>
              <a:rPr lang="en-US" altLang="en-US" dirty="0">
                <a:hlinkClick r:id="rId2"/>
              </a:rPr>
              <a:t>concur@central.uh.edu</a:t>
            </a:r>
            <a:r>
              <a:rPr lang="en-US" altLang="en-US" dirty="0"/>
              <a:t>.   The form can be obtained from the Finance Form page: </a:t>
            </a:r>
            <a:r>
              <a:rPr lang="en-US" altLang="en-US" dirty="0">
                <a:hlinkClick r:id="rId3"/>
              </a:rPr>
              <a:t>http://www.uh.edu/finance/pages/forms.htm</a:t>
            </a:r>
            <a:r>
              <a:rPr lang="en-US" altLang="en-US" dirty="0"/>
              <a:t> </a:t>
            </a:r>
          </a:p>
          <a:p>
            <a:pPr lvl="1"/>
            <a:r>
              <a:rPr lang="en-US" altLang="en-US" dirty="0"/>
              <a:t>The document may look like this. 			Just download it and it should look like this:</a:t>
            </a:r>
          </a:p>
          <a:p>
            <a:endParaRPr lang="en-US" dirty="0"/>
          </a:p>
        </p:txBody>
      </p:sp>
      <p:pic>
        <p:nvPicPr>
          <p:cNvPr id="4" name="Picture 3">
            <a:extLst>
              <a:ext uri="{FF2B5EF4-FFF2-40B4-BE49-F238E27FC236}">
                <a16:creationId xmlns:a16="http://schemas.microsoft.com/office/drawing/2014/main" id="{7C563117-B821-4E30-B153-672C880640FC}"/>
              </a:ext>
            </a:extLst>
          </p:cNvPr>
          <p:cNvPicPr>
            <a:picLocks noChangeAspect="1"/>
          </p:cNvPicPr>
          <p:nvPr/>
        </p:nvPicPr>
        <p:blipFill>
          <a:blip r:embed="rId4"/>
          <a:stretch>
            <a:fillRect/>
          </a:stretch>
        </p:blipFill>
        <p:spPr>
          <a:xfrm>
            <a:off x="677334" y="3635828"/>
            <a:ext cx="4217782" cy="3558078"/>
          </a:xfrm>
          <a:prstGeom prst="rect">
            <a:avLst/>
          </a:prstGeom>
        </p:spPr>
      </p:pic>
      <p:pic>
        <p:nvPicPr>
          <p:cNvPr id="5" name="Picture 4">
            <a:extLst>
              <a:ext uri="{FF2B5EF4-FFF2-40B4-BE49-F238E27FC236}">
                <a16:creationId xmlns:a16="http://schemas.microsoft.com/office/drawing/2014/main" id="{710ACEBA-CE0E-421C-A5AB-1773174C6BAA}"/>
              </a:ext>
            </a:extLst>
          </p:cNvPr>
          <p:cNvPicPr>
            <a:picLocks noChangeAspect="1"/>
          </p:cNvPicPr>
          <p:nvPr/>
        </p:nvPicPr>
        <p:blipFill>
          <a:blip r:embed="rId5"/>
          <a:stretch>
            <a:fillRect/>
          </a:stretch>
        </p:blipFill>
        <p:spPr>
          <a:xfrm>
            <a:off x="4975668" y="3635828"/>
            <a:ext cx="5097990" cy="3222172"/>
          </a:xfrm>
          <a:prstGeom prst="rect">
            <a:avLst/>
          </a:prstGeom>
        </p:spPr>
      </p:pic>
    </p:spTree>
    <p:extLst>
      <p:ext uri="{BB962C8B-B14F-4D97-AF65-F5344CB8AC3E}">
        <p14:creationId xmlns:p14="http://schemas.microsoft.com/office/powerpoint/2010/main" val="19354984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a:t>
            </a:r>
          </a:p>
        </p:txBody>
      </p:sp>
      <p:sp>
        <p:nvSpPr>
          <p:cNvPr id="25602" name="Rectangle 3"/>
          <p:cNvSpPr>
            <a:spLocks noGrp="1" noRot="1" noChangeArrowheads="1"/>
          </p:cNvSpPr>
          <p:nvPr>
            <p:ph idx="1"/>
          </p:nvPr>
        </p:nvSpPr>
        <p:spPr>
          <a:xfrm>
            <a:off x="802105" y="1524001"/>
            <a:ext cx="7679208" cy="4772525"/>
          </a:xfrm>
        </p:spPr>
        <p:txBody>
          <a:bodyPr>
            <a:normAutofit fontScale="92500" lnSpcReduction="10000"/>
          </a:bodyPr>
          <a:lstStyle/>
          <a:p>
            <a:pPr lvl="1" eaLnBrk="1" hangingPunct="1">
              <a:buFont typeface="Wingdings" panose="05000000000000000000" pitchFamily="2" charset="2"/>
              <a:buChar char="v"/>
            </a:pPr>
            <a:r>
              <a:rPr lang="en-US" altLang="en-US" sz="2000" dirty="0"/>
              <a:t>Incorrect travel/traveler type on expense report, or not same as Travel Request</a:t>
            </a:r>
          </a:p>
          <a:p>
            <a:pPr lvl="1" eaLnBrk="1" hangingPunct="1">
              <a:buFont typeface="Wingdings" panose="05000000000000000000" pitchFamily="2" charset="2"/>
              <a:buChar char="v"/>
            </a:pPr>
            <a:r>
              <a:rPr lang="en-US" altLang="en-US" sz="2000" dirty="0"/>
              <a:t>Not linking Expense Report to Travel Request unless it is department travel card expense report</a:t>
            </a:r>
          </a:p>
          <a:p>
            <a:pPr lvl="1" eaLnBrk="1" hangingPunct="1">
              <a:buFont typeface="Wingdings" panose="05000000000000000000" pitchFamily="2" charset="2"/>
              <a:buChar char="v"/>
            </a:pPr>
            <a:r>
              <a:rPr lang="en-US" altLang="en-US" sz="2000" dirty="0"/>
              <a:t>Not providing Travel Request (department travel card expense report)</a:t>
            </a:r>
          </a:p>
          <a:p>
            <a:pPr lvl="1" eaLnBrk="1" hangingPunct="1">
              <a:buFont typeface="Wingdings" panose="05000000000000000000" pitchFamily="2" charset="2"/>
              <a:buChar char="v"/>
            </a:pPr>
            <a:r>
              <a:rPr lang="en-US" altLang="en-US" sz="2000" dirty="0"/>
              <a:t>Incorrect expense report ID format, should be: Last Name, first name initial, Destination, first day of travel(MMDDYY)</a:t>
            </a:r>
          </a:p>
          <a:p>
            <a:pPr lvl="1" eaLnBrk="1" hangingPunct="1">
              <a:buFont typeface="Wingdings" panose="05000000000000000000" pitchFamily="2" charset="2"/>
              <a:buChar char="v"/>
            </a:pPr>
            <a:r>
              <a:rPr lang="en-US" altLang="en-US" sz="2000" dirty="0"/>
              <a:t>Conference agenda or daily itinerary is not attached</a:t>
            </a:r>
          </a:p>
          <a:p>
            <a:pPr lvl="1" eaLnBrk="1" hangingPunct="1">
              <a:buFont typeface="Wingdings" panose="05000000000000000000" pitchFamily="2" charset="2"/>
              <a:buChar char="v"/>
            </a:pPr>
            <a:r>
              <a:rPr lang="en-US" altLang="en-US" sz="2000" dirty="0"/>
              <a:t>Itemized meal receipt is not provided when daily meal expense exceeds GSA rate</a:t>
            </a:r>
          </a:p>
          <a:p>
            <a:pPr lvl="1" eaLnBrk="1" hangingPunct="1">
              <a:buFont typeface="Wingdings" panose="05000000000000000000" pitchFamily="2" charset="2"/>
              <a:buChar char="v"/>
            </a:pPr>
            <a:r>
              <a:rPr lang="en-US" altLang="en-US" sz="2000" dirty="0"/>
              <a:t>When claim personal mileage, “Point to Point” address is not used</a:t>
            </a:r>
          </a:p>
          <a:p>
            <a:pPr lvl="1" eaLnBrk="1" hangingPunct="1">
              <a:buFont typeface="Wingdings" panose="05000000000000000000" pitchFamily="2" charset="2"/>
              <a:buChar char="v"/>
            </a:pPr>
            <a:r>
              <a:rPr lang="en-US" altLang="en-US" sz="2000" dirty="0"/>
              <a:t>Reallocation using both state fund and local fund in same expense report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4057074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 </a:t>
            </a:r>
            <a:r>
              <a:rPr lang="en-US" sz="2200" b="1" dirty="0"/>
              <a:t>(continued)</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lvl="1" eaLnBrk="1" hangingPunct="1">
              <a:buFont typeface="Wingdings" panose="05000000000000000000" pitchFamily="2" charset="2"/>
              <a:buChar char="v"/>
            </a:pPr>
            <a:r>
              <a:rPr lang="en-US" altLang="en-US" sz="2000" dirty="0"/>
              <a:t>Airbnb cleaning fee and service fee are not listed as room rate</a:t>
            </a:r>
          </a:p>
          <a:p>
            <a:pPr lvl="1" eaLnBrk="1" hangingPunct="1">
              <a:buFont typeface="Wingdings" panose="05000000000000000000" pitchFamily="2" charset="2"/>
              <a:buChar char="v"/>
            </a:pPr>
            <a:r>
              <a:rPr lang="en-US" altLang="en-US" sz="2000" dirty="0"/>
              <a:t>Missing post-trip report after foreign travel</a:t>
            </a:r>
          </a:p>
          <a:p>
            <a:pPr lvl="1" eaLnBrk="1" hangingPunct="1">
              <a:buFont typeface="Wingdings" panose="05000000000000000000" pitchFamily="2" charset="2"/>
              <a:buChar char="v"/>
            </a:pPr>
            <a:r>
              <a:rPr lang="en-US" altLang="en-US" sz="2000" dirty="0"/>
              <a:t>Missing hotel folio as supporting document when claiming meal expense</a:t>
            </a:r>
          </a:p>
          <a:p>
            <a:pPr lvl="1" eaLnBrk="1" hangingPunct="1">
              <a:buFont typeface="Wingdings" panose="05000000000000000000" pitchFamily="2" charset="2"/>
              <a:buChar char="v"/>
            </a:pPr>
            <a:r>
              <a:rPr lang="en-US" altLang="en-US" sz="2000" dirty="0"/>
              <a:t>Missing car rental invoice as supporting document when claiming gasoline for rental car</a:t>
            </a:r>
          </a:p>
          <a:p>
            <a:pPr lvl="1" eaLnBrk="1" hangingPunct="1">
              <a:buFont typeface="Wingdings" panose="05000000000000000000" pitchFamily="2" charset="2"/>
              <a:buChar char="v"/>
            </a:pPr>
            <a:r>
              <a:rPr lang="en-US" altLang="en-US" sz="2000" dirty="0"/>
              <a:t>Missing proof of payment for airfare/lodging/car rental/registration</a:t>
            </a:r>
          </a:p>
          <a:p>
            <a:pPr lvl="1" eaLnBrk="1" hangingPunct="1">
              <a:buFont typeface="Wingdings" panose="05000000000000000000" pitchFamily="2" charset="2"/>
              <a:buChar char="v"/>
            </a:pPr>
            <a:r>
              <a:rPr lang="en-US" altLang="en-US" sz="2000" dirty="0"/>
              <a:t>Gasoline for UH vehicle is code as gasoline for rental car --- should be coded as other incidental</a:t>
            </a:r>
          </a:p>
          <a:p>
            <a:pPr lvl="1">
              <a:buFont typeface="Wingdings" panose="05000000000000000000" pitchFamily="2" charset="2"/>
              <a:buChar char="v"/>
            </a:pPr>
            <a:r>
              <a:rPr lang="en-US" altLang="en-US" sz="2000" dirty="0"/>
              <a:t>Uber/Lyft expense is coded as “other public transportation” --- need to code as taxi</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72283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Frequently Made Mistakes </a:t>
            </a:r>
            <a:r>
              <a:rPr lang="en-US" sz="2200" b="1" dirty="0"/>
              <a:t>(continued)</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lvl="1" eaLnBrk="1" hangingPunct="1">
              <a:buFont typeface="Wingdings" panose="05000000000000000000" pitchFamily="2" charset="2"/>
              <a:buChar char="v"/>
            </a:pPr>
            <a:r>
              <a:rPr lang="en-US" altLang="en-US" sz="2000" dirty="0"/>
              <a:t>Require reimbursement for future travel</a:t>
            </a:r>
          </a:p>
          <a:p>
            <a:pPr lvl="1" eaLnBrk="1" hangingPunct="1">
              <a:buFont typeface="Wingdings" panose="05000000000000000000" pitchFamily="2" charset="2"/>
              <a:buChar char="v"/>
            </a:pPr>
            <a:r>
              <a:rPr lang="en-US" altLang="en-US" sz="2000" dirty="0"/>
              <a:t>Expense Report Name does not reflect actual travel start date, even different with Travel Request</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888793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Booking from Third Party</a:t>
            </a:r>
            <a:endParaRPr lang="en-US" sz="2200" b="1" dirty="0"/>
          </a:p>
        </p:txBody>
      </p:sp>
      <p:sp>
        <p:nvSpPr>
          <p:cNvPr id="25602" name="Rectangle 3"/>
          <p:cNvSpPr>
            <a:spLocks noGrp="1" noRot="1" noChangeArrowheads="1"/>
          </p:cNvSpPr>
          <p:nvPr>
            <p:ph idx="1"/>
          </p:nvPr>
        </p:nvSpPr>
        <p:spPr>
          <a:xfrm>
            <a:off x="802105" y="1524001"/>
            <a:ext cx="7679208" cy="4772525"/>
          </a:xfrm>
        </p:spPr>
        <p:txBody>
          <a:bodyPr>
            <a:normAutofit/>
          </a:bodyPr>
          <a:lstStyle/>
          <a:p>
            <a:pPr marL="457200" lvl="1" indent="0" eaLnBrk="1" hangingPunct="1">
              <a:buNone/>
            </a:pPr>
            <a:r>
              <a:rPr lang="en-US" altLang="en-US" sz="2000" dirty="0"/>
              <a:t>For local funds, third party vendors can be used, but we advise against using them especially when bundle expenses. Third party vendors usually do not provide an itemization of the expenses, which can lead to issues when processing an expense report due to lack of documentation, or determining the appropriate amounts for each expense entry. If overbooked, merchants tend to cancel the hotels/airfares that were booked by a third party first, which may lead to additional cost. For rental car, the state contracted rate is the most cost effective as the rate stays low, and it includes LDW.</a:t>
            </a:r>
          </a:p>
          <a:p>
            <a:pPr marL="457200" lvl="1" indent="0" eaLnBrk="1" hangingPunct="1">
              <a:buNone/>
            </a:pPr>
            <a:r>
              <a:rPr lang="en-US" altLang="en-US" sz="2000" dirty="0"/>
              <a:t>Hotel engine is another option for lodging expenses, and is a private hotel booking platform that connects State of Texas travelers to rates unavailable to the public. Please contact AP Travel for invitation.</a:t>
            </a:r>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318109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a:xfrm>
            <a:off x="802105" y="381000"/>
            <a:ext cx="7526809" cy="947057"/>
          </a:xfrm>
        </p:spPr>
        <p:txBody>
          <a:bodyPr>
            <a:normAutofit/>
          </a:bodyPr>
          <a:lstStyle/>
          <a:p>
            <a:pPr algn="ctr">
              <a:defRPr/>
            </a:pPr>
            <a:r>
              <a:rPr lang="en-US" b="1" dirty="0"/>
              <a:t>Trouble Shooting</a:t>
            </a:r>
          </a:p>
        </p:txBody>
      </p:sp>
      <p:sp>
        <p:nvSpPr>
          <p:cNvPr id="25602" name="Rectangle 3"/>
          <p:cNvSpPr>
            <a:spLocks noGrp="1" noRot="1" noChangeArrowheads="1"/>
          </p:cNvSpPr>
          <p:nvPr>
            <p:ph idx="1"/>
          </p:nvPr>
        </p:nvSpPr>
        <p:spPr>
          <a:xfrm>
            <a:off x="802105" y="1524001"/>
            <a:ext cx="7679208" cy="4772525"/>
          </a:xfrm>
        </p:spPr>
        <p:txBody>
          <a:bodyPr>
            <a:normAutofit/>
          </a:bodyPr>
          <a:lstStyle/>
          <a:p>
            <a:pPr lvl="1" eaLnBrk="1" hangingPunct="1">
              <a:buFont typeface="Wingdings" panose="05000000000000000000" pitchFamily="2" charset="2"/>
              <a:buChar char="v"/>
            </a:pPr>
            <a:r>
              <a:rPr lang="en-US" altLang="en-US" sz="2000" dirty="0"/>
              <a:t>Can not find supervisor or certifying signatory’s name – Contact </a:t>
            </a:r>
            <a:r>
              <a:rPr lang="en-US" altLang="en-US" sz="2000" dirty="0">
                <a:hlinkClick r:id="rId2"/>
              </a:rPr>
              <a:t>concur@central.uh.edu</a:t>
            </a:r>
            <a:r>
              <a:rPr lang="en-US" altLang="en-US" sz="2000" dirty="0"/>
              <a:t> to update approval workflow</a:t>
            </a:r>
          </a:p>
          <a:p>
            <a:pPr lvl="1" eaLnBrk="1" hangingPunct="1">
              <a:buFont typeface="Wingdings" panose="05000000000000000000" pitchFamily="2" charset="2"/>
              <a:buChar char="v"/>
            </a:pPr>
            <a:r>
              <a:rPr lang="en-US" altLang="en-US" sz="2000" dirty="0"/>
              <a:t>Have not receive reimbursement payment 3 business days after expense report is approved --- Make sure vendor status is approved/active and not on hold</a:t>
            </a:r>
          </a:p>
          <a:p>
            <a:pPr lvl="1" eaLnBrk="1" hangingPunct="1">
              <a:buFont typeface="Wingdings" panose="05000000000000000000" pitchFamily="2" charset="2"/>
              <a:buChar char="v"/>
            </a:pPr>
            <a:r>
              <a:rPr lang="en-US" altLang="en-US" sz="2000" dirty="0"/>
              <a:t>Error message when creating expense report: “An error occurred attempting to look up the account code(s) for the entry” --- Make sure the travel type on expense report header is correct, for example if the travel type is house hunting, expense type can only be “</a:t>
            </a:r>
            <a:r>
              <a:rPr lang="en-US" altLang="en-US" sz="2000" dirty="0" err="1"/>
              <a:t>Househunting</a:t>
            </a:r>
            <a:r>
              <a:rPr lang="en-US" altLang="en-US" sz="2000" dirty="0"/>
              <a:t> All Expenses”</a:t>
            </a:r>
          </a:p>
          <a:p>
            <a:pPr lvl="1" eaLnBrk="1" hangingPunct="1">
              <a:buFont typeface="Wingdings" panose="05000000000000000000" pitchFamily="2" charset="2"/>
              <a:buChar char="v"/>
            </a:pPr>
            <a:r>
              <a:rPr lang="en-US" altLang="en-US" sz="2000" dirty="0"/>
              <a:t>Can not open “Concur Non-Employee Access Form” --- Use Firefox as browser instead of Google Chrome</a:t>
            </a:r>
          </a:p>
          <a:p>
            <a:pPr marL="457200" lvl="1" indent="0" eaLnBrk="1" hangingPunct="1">
              <a:buNone/>
            </a:pPr>
            <a:endParaRPr lang="en-US" altLang="en-US" sz="2000" dirty="0"/>
          </a:p>
          <a:p>
            <a:pPr lvl="1" eaLnBrk="1" hangingPunct="1"/>
            <a:endParaRPr lang="en-US" altLang="en-US" sz="2000" dirty="0"/>
          </a:p>
          <a:p>
            <a:pPr lvl="2"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512066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7B07-5320-44E5-B2B3-10DAFF3D5D6A}"/>
              </a:ext>
            </a:extLst>
          </p:cNvPr>
          <p:cNvSpPr>
            <a:spLocks noGrp="1"/>
          </p:cNvSpPr>
          <p:nvPr>
            <p:ph type="title"/>
          </p:nvPr>
        </p:nvSpPr>
        <p:spPr/>
        <p:txBody>
          <a:bodyPr/>
          <a:lstStyle/>
          <a:p>
            <a:pPr algn="ctr"/>
            <a:r>
              <a:rPr lang="en-US" b="1" dirty="0"/>
              <a:t>Travel and Non-Travel</a:t>
            </a:r>
          </a:p>
        </p:txBody>
      </p:sp>
      <p:graphicFrame>
        <p:nvGraphicFramePr>
          <p:cNvPr id="4" name="Content Placeholder 3">
            <a:extLst>
              <a:ext uri="{FF2B5EF4-FFF2-40B4-BE49-F238E27FC236}">
                <a16:creationId xmlns:a16="http://schemas.microsoft.com/office/drawing/2014/main" id="{63CEF910-EAB8-4CC3-8A03-BC9F7BE24A0D}"/>
              </a:ext>
            </a:extLst>
          </p:cNvPr>
          <p:cNvGraphicFramePr>
            <a:graphicFrameLocks noGrp="1"/>
          </p:cNvGraphicFramePr>
          <p:nvPr>
            <p:ph idx="1"/>
            <p:extLst>
              <p:ext uri="{D42A27DB-BD31-4B8C-83A1-F6EECF244321}">
                <p14:modId xmlns:p14="http://schemas.microsoft.com/office/powerpoint/2010/main" val="4225251664"/>
              </p:ext>
            </p:extLst>
          </p:nvPr>
        </p:nvGraphicFramePr>
        <p:xfrm>
          <a:off x="677335" y="1360714"/>
          <a:ext cx="9272208" cy="5116290"/>
        </p:xfrm>
        <a:graphic>
          <a:graphicData uri="http://schemas.openxmlformats.org/drawingml/2006/table">
            <a:tbl>
              <a:tblPr>
                <a:tableStyleId>{5C22544A-7EE6-4342-B048-85BDC9FD1C3A}</a:tableStyleId>
              </a:tblPr>
              <a:tblGrid>
                <a:gridCol w="2232977">
                  <a:extLst>
                    <a:ext uri="{9D8B030D-6E8A-4147-A177-3AD203B41FA5}">
                      <a16:colId xmlns:a16="http://schemas.microsoft.com/office/drawing/2014/main" val="1548880360"/>
                    </a:ext>
                  </a:extLst>
                </a:gridCol>
                <a:gridCol w="2783575">
                  <a:extLst>
                    <a:ext uri="{9D8B030D-6E8A-4147-A177-3AD203B41FA5}">
                      <a16:colId xmlns:a16="http://schemas.microsoft.com/office/drawing/2014/main" val="3467740726"/>
                    </a:ext>
                  </a:extLst>
                </a:gridCol>
                <a:gridCol w="2385921">
                  <a:extLst>
                    <a:ext uri="{9D8B030D-6E8A-4147-A177-3AD203B41FA5}">
                      <a16:colId xmlns:a16="http://schemas.microsoft.com/office/drawing/2014/main" val="3691053335"/>
                    </a:ext>
                  </a:extLst>
                </a:gridCol>
                <a:gridCol w="1869735">
                  <a:extLst>
                    <a:ext uri="{9D8B030D-6E8A-4147-A177-3AD203B41FA5}">
                      <a16:colId xmlns:a16="http://schemas.microsoft.com/office/drawing/2014/main" val="1986206752"/>
                    </a:ext>
                  </a:extLst>
                </a:gridCol>
              </a:tblGrid>
              <a:tr h="313242">
                <a:tc>
                  <a:txBody>
                    <a:bodyPr/>
                    <a:lstStyle/>
                    <a:p>
                      <a:pPr algn="ctr" fontAlgn="b"/>
                      <a:r>
                        <a:rPr lang="en-US" sz="800" u="sng" strike="noStrike">
                          <a:effectLst/>
                        </a:rPr>
                        <a:t>Expenditure</a:t>
                      </a:r>
                      <a:endParaRPr lang="en-US" sz="800" b="1"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dirty="0">
                          <a:effectLst/>
                        </a:rPr>
                        <a:t>Non Travel</a:t>
                      </a:r>
                      <a:endParaRPr lang="en-US" sz="800" b="1" i="0" u="sng"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a:effectLst/>
                        </a:rPr>
                        <a:t>Travel</a:t>
                      </a:r>
                      <a:endParaRPr lang="en-US" sz="800" b="1" i="0" u="sng"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sng" strike="noStrike">
                          <a:effectLst/>
                        </a:rPr>
                        <a:t>Travel</a:t>
                      </a:r>
                      <a:endParaRPr lang="en-US" sz="800" b="1" i="0" u="sng"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820554425"/>
                  </a:ext>
                </a:extLst>
              </a:tr>
              <a:tr h="793546">
                <a:tc>
                  <a:txBody>
                    <a:bodyPr/>
                    <a:lstStyle/>
                    <a:p>
                      <a:pPr algn="l" fontAlgn="b"/>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dirty="0">
                          <a:effectLst/>
                        </a:rPr>
                        <a:t>Inside Houston Metro Area Trip </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Outside Metro </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Outside Metro Overnight Travel </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77837177"/>
                  </a:ext>
                </a:extLst>
              </a:tr>
              <a:tr h="856195">
                <a:tc>
                  <a:txBody>
                    <a:bodyPr/>
                    <a:lstStyle/>
                    <a:p>
                      <a:pPr algn="l" fontAlgn="b"/>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dirty="0">
                          <a:effectLst/>
                        </a:rPr>
                        <a:t>Outside Metro Same Day Trip without Transportation</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Same Day Trip with Transportation</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800" u="none" strike="noStrike">
                          <a:effectLst/>
                        </a:rPr>
                        <a:t> </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38746189"/>
                  </a:ext>
                </a:extLst>
              </a:tr>
              <a:tr h="313242">
                <a:tc>
                  <a:txBody>
                    <a:bodyPr/>
                    <a:lstStyle/>
                    <a:p>
                      <a:pPr algn="l" fontAlgn="b"/>
                      <a:r>
                        <a:rPr lang="en-US" sz="800" u="none" strike="noStrike">
                          <a:effectLst/>
                        </a:rPr>
                        <a:t>Transportation: Airfare</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N/A</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84548684"/>
                  </a:ext>
                </a:extLst>
              </a:tr>
              <a:tr h="313242">
                <a:tc>
                  <a:txBody>
                    <a:bodyPr/>
                    <a:lstStyle/>
                    <a:p>
                      <a:pPr algn="l" fontAlgn="b"/>
                      <a:r>
                        <a:rPr lang="en-US" sz="800" u="none" strike="noStrike">
                          <a:effectLst/>
                        </a:rPr>
                        <a:t>Transportation: Rental Car</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N/A</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28832755"/>
                  </a:ext>
                </a:extLst>
              </a:tr>
              <a:tr h="626487">
                <a:tc>
                  <a:txBody>
                    <a:bodyPr/>
                    <a:lstStyle/>
                    <a:p>
                      <a:pPr algn="l" fontAlgn="b"/>
                      <a:r>
                        <a:rPr lang="en-US" sz="800" u="none" strike="noStrike">
                          <a:effectLst/>
                        </a:rPr>
                        <a:t>Transportation: Other Transportation (e.g., Train, Bus)</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t"/>
                      <a:r>
                        <a:rPr lang="en-US" sz="800" u="none" strike="noStrike" dirty="0">
                          <a:effectLst/>
                        </a:rPr>
                        <a:t>N/A</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389378813"/>
                  </a:ext>
                </a:extLst>
              </a:tr>
              <a:tr h="647368">
                <a:tc>
                  <a:txBody>
                    <a:bodyPr/>
                    <a:lstStyle/>
                    <a:p>
                      <a:pPr algn="l" fontAlgn="t"/>
                      <a:r>
                        <a:rPr lang="en-US" sz="800" u="none" strike="noStrike">
                          <a:effectLst/>
                        </a:rPr>
                        <a:t>Local Transportation within Metro Area (Metro, Taxi, Uber, etc.)</a:t>
                      </a:r>
                      <a:endParaRPr lang="en-US" sz="800" b="0" i="0" u="none" strike="noStrike">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fontAlgn="t"/>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233463479"/>
                  </a:ext>
                </a:extLst>
              </a:tr>
              <a:tr h="313242">
                <a:tc>
                  <a:txBody>
                    <a:bodyPr/>
                    <a:lstStyle/>
                    <a:p>
                      <a:pPr algn="l" fontAlgn="b"/>
                      <a:r>
                        <a:rPr lang="en-US" sz="800" u="none" strike="noStrike">
                          <a:effectLst/>
                        </a:rPr>
                        <a:t>Mileage</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06470850"/>
                  </a:ext>
                </a:extLst>
              </a:tr>
              <a:tr h="313242">
                <a:tc>
                  <a:txBody>
                    <a:bodyPr/>
                    <a:lstStyle/>
                    <a:p>
                      <a:pPr algn="l" fontAlgn="b"/>
                      <a:r>
                        <a:rPr lang="en-US" sz="800" u="none" strike="noStrike" dirty="0">
                          <a:effectLst/>
                        </a:rPr>
                        <a:t>Meal</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Not Paid or Not Reimbursed for employee</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41136121"/>
                  </a:ext>
                </a:extLst>
              </a:tr>
              <a:tr h="313242">
                <a:tc>
                  <a:txBody>
                    <a:bodyPr/>
                    <a:lstStyle/>
                    <a:p>
                      <a:pPr algn="l" fontAlgn="b"/>
                      <a:r>
                        <a:rPr lang="en-US" sz="800" u="none" strike="noStrike" dirty="0">
                          <a:effectLst/>
                        </a:rPr>
                        <a:t>Lodging</a:t>
                      </a:r>
                      <a:endParaRPr lang="en-US" sz="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Paid or Reimbursed (Not Taxed)</a:t>
                      </a:r>
                      <a:endParaRPr lang="en-US" sz="8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75347957"/>
                  </a:ext>
                </a:extLst>
              </a:tr>
              <a:tr h="313242">
                <a:tc>
                  <a:txBody>
                    <a:bodyPr/>
                    <a:lstStyle/>
                    <a:p>
                      <a:pPr algn="l" fontAlgn="b"/>
                      <a:r>
                        <a:rPr lang="en-US" sz="800" u="none" strike="noStrike">
                          <a:effectLst/>
                        </a:rPr>
                        <a:t>Incidental</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a:effectLst/>
                        </a:rPr>
                        <a:t>Not Paid or Not Reimbursed</a:t>
                      </a:r>
                      <a:endParaRPr lang="en-US" sz="8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800" u="none" strike="noStrike" dirty="0">
                          <a:effectLst/>
                        </a:rPr>
                        <a:t>Paid or Reimbursed (Not Taxed)</a:t>
                      </a:r>
                      <a:endParaRPr lang="en-US" sz="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687367612"/>
                  </a:ext>
                </a:extLst>
              </a:tr>
            </a:tbl>
          </a:graphicData>
        </a:graphic>
      </p:graphicFrame>
    </p:spTree>
    <p:extLst>
      <p:ext uri="{BB962C8B-B14F-4D97-AF65-F5344CB8AC3E}">
        <p14:creationId xmlns:p14="http://schemas.microsoft.com/office/powerpoint/2010/main" val="14909978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9757-01AE-49BF-9BB4-E484CA436056}"/>
              </a:ext>
            </a:extLst>
          </p:cNvPr>
          <p:cNvSpPr>
            <a:spLocks noGrp="1"/>
          </p:cNvSpPr>
          <p:nvPr>
            <p:ph type="title"/>
          </p:nvPr>
        </p:nvSpPr>
        <p:spPr/>
        <p:txBody>
          <a:bodyPr/>
          <a:lstStyle/>
          <a:p>
            <a:r>
              <a:rPr lang="en-US" b="1" dirty="0"/>
              <a:t>         Travel and Non-Travel (</a:t>
            </a:r>
            <a:r>
              <a:rPr lang="en-US" sz="2400" b="1" dirty="0"/>
              <a:t>continued</a:t>
            </a:r>
            <a:r>
              <a:rPr lang="en-US" b="1" dirty="0"/>
              <a:t>)</a:t>
            </a:r>
            <a:endParaRPr lang="en-US" dirty="0"/>
          </a:p>
        </p:txBody>
      </p:sp>
      <p:sp>
        <p:nvSpPr>
          <p:cNvPr id="3" name="Content Placeholder 2">
            <a:extLst>
              <a:ext uri="{FF2B5EF4-FFF2-40B4-BE49-F238E27FC236}">
                <a16:creationId xmlns:a16="http://schemas.microsoft.com/office/drawing/2014/main" id="{592D9F98-5FFA-42CA-8E50-9835D6C37FDB}"/>
              </a:ext>
            </a:extLst>
          </p:cNvPr>
          <p:cNvSpPr>
            <a:spLocks noGrp="1"/>
          </p:cNvSpPr>
          <p:nvPr>
            <p:ph idx="1"/>
          </p:nvPr>
        </p:nvSpPr>
        <p:spPr>
          <a:xfrm>
            <a:off x="677334" y="1491917"/>
            <a:ext cx="8596668" cy="4549446"/>
          </a:xfrm>
        </p:spPr>
        <p:txBody>
          <a:bodyPr/>
          <a:lstStyle/>
          <a:p>
            <a:pPr>
              <a:buFont typeface="Wingdings" panose="05000000000000000000" pitchFamily="2" charset="2"/>
              <a:buChar char="v"/>
            </a:pPr>
            <a:r>
              <a:rPr lang="en-US" dirty="0"/>
              <a:t>How to definite “Houston Metro Area”</a:t>
            </a:r>
          </a:p>
          <a:p>
            <a:pPr marL="0" indent="0">
              <a:buNone/>
            </a:pPr>
            <a:r>
              <a:rPr lang="en-US" dirty="0"/>
              <a:t>        Per GSA, the following three counties are considered as “Houston Metro Area”</a:t>
            </a:r>
          </a:p>
          <a:p>
            <a:pPr marL="0" indent="0">
              <a:buNone/>
            </a:pPr>
            <a:endParaRPr lang="en-US" dirty="0"/>
          </a:p>
          <a:p>
            <a:endParaRPr lang="en-US" dirty="0"/>
          </a:p>
        </p:txBody>
      </p:sp>
      <p:pic>
        <p:nvPicPr>
          <p:cNvPr id="4" name="Picture 3">
            <a:extLst>
              <a:ext uri="{FF2B5EF4-FFF2-40B4-BE49-F238E27FC236}">
                <a16:creationId xmlns:a16="http://schemas.microsoft.com/office/drawing/2014/main" id="{F5BC018F-4EE6-41D2-BA73-B119219ADB5A}"/>
              </a:ext>
            </a:extLst>
          </p:cNvPr>
          <p:cNvPicPr>
            <a:picLocks noChangeAspect="1"/>
          </p:cNvPicPr>
          <p:nvPr/>
        </p:nvPicPr>
        <p:blipFill>
          <a:blip r:embed="rId2"/>
          <a:stretch>
            <a:fillRect/>
          </a:stretch>
        </p:blipFill>
        <p:spPr>
          <a:xfrm>
            <a:off x="2361242" y="2212301"/>
            <a:ext cx="4838612" cy="4549446"/>
          </a:xfrm>
          <a:prstGeom prst="rect">
            <a:avLst/>
          </a:prstGeom>
        </p:spPr>
      </p:pic>
    </p:spTree>
    <p:extLst>
      <p:ext uri="{BB962C8B-B14F-4D97-AF65-F5344CB8AC3E}">
        <p14:creationId xmlns:p14="http://schemas.microsoft.com/office/powerpoint/2010/main" val="3433275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B9757-01AE-49BF-9BB4-E484CA436056}"/>
              </a:ext>
            </a:extLst>
          </p:cNvPr>
          <p:cNvSpPr>
            <a:spLocks noGrp="1"/>
          </p:cNvSpPr>
          <p:nvPr>
            <p:ph type="title"/>
          </p:nvPr>
        </p:nvSpPr>
        <p:spPr>
          <a:xfrm>
            <a:off x="862391" y="272143"/>
            <a:ext cx="8596668" cy="1320800"/>
          </a:xfrm>
        </p:spPr>
        <p:txBody>
          <a:bodyPr/>
          <a:lstStyle/>
          <a:p>
            <a:r>
              <a:rPr lang="en-US" b="1" dirty="0"/>
              <a:t>         Travel and Non-Travel (</a:t>
            </a:r>
            <a:r>
              <a:rPr lang="en-US" sz="2400" b="1" dirty="0"/>
              <a:t>continued</a:t>
            </a:r>
            <a:r>
              <a:rPr lang="en-US" b="1" dirty="0"/>
              <a:t>)</a:t>
            </a:r>
            <a:endParaRPr lang="en-US" dirty="0"/>
          </a:p>
        </p:txBody>
      </p:sp>
      <p:pic>
        <p:nvPicPr>
          <p:cNvPr id="7" name="Content Placeholder 6">
            <a:extLst>
              <a:ext uri="{FF2B5EF4-FFF2-40B4-BE49-F238E27FC236}">
                <a16:creationId xmlns:a16="http://schemas.microsoft.com/office/drawing/2014/main" id="{38A4DFC0-CDB7-43A0-A9DE-BE9F5F75AC02}"/>
              </a:ext>
            </a:extLst>
          </p:cNvPr>
          <p:cNvPicPr>
            <a:picLocks noGrp="1" noChangeAspect="1"/>
          </p:cNvPicPr>
          <p:nvPr>
            <p:ph idx="1"/>
          </p:nvPr>
        </p:nvPicPr>
        <p:blipFill>
          <a:blip r:embed="rId2"/>
          <a:stretch>
            <a:fillRect/>
          </a:stretch>
        </p:blipFill>
        <p:spPr>
          <a:xfrm>
            <a:off x="555172" y="1132718"/>
            <a:ext cx="8596668" cy="5570782"/>
          </a:xfrm>
          <a:prstGeom prst="rect">
            <a:avLst/>
          </a:prstGeom>
        </p:spPr>
      </p:pic>
    </p:spTree>
    <p:extLst>
      <p:ext uri="{BB962C8B-B14F-4D97-AF65-F5344CB8AC3E}">
        <p14:creationId xmlns:p14="http://schemas.microsoft.com/office/powerpoint/2010/main" val="1604690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7B07-5320-44E5-B2B3-10DAFF3D5D6A}"/>
              </a:ext>
            </a:extLst>
          </p:cNvPr>
          <p:cNvSpPr>
            <a:spLocks noGrp="1"/>
          </p:cNvSpPr>
          <p:nvPr>
            <p:ph type="title"/>
          </p:nvPr>
        </p:nvSpPr>
        <p:spPr/>
        <p:txBody>
          <a:bodyPr/>
          <a:lstStyle/>
          <a:p>
            <a:pPr algn="ctr"/>
            <a:r>
              <a:rPr lang="en-US" b="1" dirty="0"/>
              <a:t>Same Day Trip</a:t>
            </a:r>
          </a:p>
        </p:txBody>
      </p:sp>
      <p:sp>
        <p:nvSpPr>
          <p:cNvPr id="5" name="Content Placeholder 4">
            <a:extLst>
              <a:ext uri="{FF2B5EF4-FFF2-40B4-BE49-F238E27FC236}">
                <a16:creationId xmlns:a16="http://schemas.microsoft.com/office/drawing/2014/main" id="{AA25020E-2E29-45B2-AB2D-F7AD833FD37B}"/>
              </a:ext>
            </a:extLst>
          </p:cNvPr>
          <p:cNvSpPr>
            <a:spLocks noGrp="1"/>
          </p:cNvSpPr>
          <p:nvPr>
            <p:ph idx="1"/>
          </p:nvPr>
        </p:nvSpPr>
        <p:spPr>
          <a:xfrm>
            <a:off x="677334" y="1475117"/>
            <a:ext cx="8596668" cy="4980112"/>
          </a:xfrm>
        </p:spPr>
        <p:txBody>
          <a:bodyPr>
            <a:normAutofit fontScale="62500" lnSpcReduction="20000"/>
          </a:bodyPr>
          <a:lstStyle/>
          <a:p>
            <a:pPr lvl="0">
              <a:buFont typeface="Wingdings" panose="05000000000000000000" pitchFamily="2" charset="2"/>
              <a:buChar char="v"/>
            </a:pPr>
            <a:r>
              <a:rPr lang="en-US" sz="2600" b="1" dirty="0"/>
              <a:t>How to process non-overnight travel expenses?</a:t>
            </a:r>
            <a:endParaRPr lang="en-US" sz="2600" dirty="0"/>
          </a:p>
          <a:p>
            <a:pPr lvl="1">
              <a:buFont typeface="Wingdings" panose="05000000000000000000" pitchFamily="2" charset="2"/>
              <a:buChar char="Ø"/>
            </a:pPr>
            <a:r>
              <a:rPr lang="en-US" sz="2200" dirty="0"/>
              <a:t>Concur or;</a:t>
            </a:r>
          </a:p>
          <a:p>
            <a:pPr lvl="1">
              <a:buFont typeface="Wingdings" panose="05000000000000000000" pitchFamily="2" charset="2"/>
              <a:buChar char="Ø"/>
            </a:pPr>
            <a:r>
              <a:rPr lang="en-US" sz="2200" dirty="0"/>
              <a:t>PCC9 Regular Purchase Voucher</a:t>
            </a:r>
          </a:p>
          <a:p>
            <a:pPr lvl="0">
              <a:buFont typeface="Wingdings" panose="05000000000000000000" pitchFamily="2" charset="2"/>
              <a:buChar char="v"/>
            </a:pPr>
            <a:r>
              <a:rPr lang="en-US" sz="2600" b="1" dirty="0"/>
              <a:t>When to use Concur?</a:t>
            </a:r>
            <a:endParaRPr lang="en-US" sz="2600" dirty="0"/>
          </a:p>
          <a:p>
            <a:pPr lvl="1">
              <a:buFont typeface="Wingdings" panose="05000000000000000000" pitchFamily="2" charset="2"/>
              <a:buChar char="Ø"/>
            </a:pPr>
            <a:r>
              <a:rPr lang="en-US" sz="2200" dirty="0"/>
              <a:t>If a UH travel card is used for airfare, rental car, taxi or registration expenses</a:t>
            </a:r>
          </a:p>
          <a:p>
            <a:pPr lvl="1">
              <a:buFont typeface="Wingdings" panose="05000000000000000000" pitchFamily="2" charset="2"/>
              <a:buChar char="Ø"/>
            </a:pPr>
            <a:r>
              <a:rPr lang="en-US" sz="2200" dirty="0"/>
              <a:t>If traveler paid for airfare, rental car, registration, public transportation or taxi outside of Houston metropolitan area</a:t>
            </a:r>
          </a:p>
          <a:p>
            <a:pPr lvl="1">
              <a:buFont typeface="Wingdings" panose="05000000000000000000" pitchFamily="2" charset="2"/>
              <a:buChar char="Ø"/>
            </a:pPr>
            <a:r>
              <a:rPr lang="en-US" sz="2200" dirty="0"/>
              <a:t>Travel Request is required</a:t>
            </a:r>
          </a:p>
          <a:p>
            <a:pPr lvl="0">
              <a:buFont typeface="Wingdings" panose="05000000000000000000" pitchFamily="2" charset="2"/>
              <a:buChar char="v"/>
            </a:pPr>
            <a:r>
              <a:rPr lang="en-US" sz="2600" b="1" dirty="0"/>
              <a:t>When to use PCC9 Regular Purchase Voucher?</a:t>
            </a:r>
            <a:endParaRPr lang="en-US" sz="2600" dirty="0"/>
          </a:p>
          <a:p>
            <a:pPr lvl="1">
              <a:buFont typeface="Wingdings" panose="05000000000000000000" pitchFamily="2" charset="2"/>
              <a:buChar char="Ø"/>
            </a:pPr>
            <a:r>
              <a:rPr lang="en-US" sz="2200" dirty="0"/>
              <a:t>Account code </a:t>
            </a:r>
            <a:r>
              <a:rPr lang="en-US" sz="2200" b="1" u="sng" dirty="0"/>
              <a:t>54807</a:t>
            </a:r>
            <a:r>
              <a:rPr lang="en-US" sz="2200" dirty="0"/>
              <a:t> should be used if ALL of the following conditions are met:</a:t>
            </a:r>
          </a:p>
          <a:p>
            <a:pPr lvl="1">
              <a:buFont typeface="Wingdings" panose="05000000000000000000" pitchFamily="2" charset="2"/>
              <a:buChar char="Ø"/>
            </a:pPr>
            <a:r>
              <a:rPr lang="en-US" sz="2200" dirty="0"/>
              <a:t>Payment for an employee (not a student, regent, prospective employee, contractor, or university guest</a:t>
            </a:r>
          </a:p>
          <a:p>
            <a:pPr lvl="1">
              <a:buFont typeface="Wingdings" panose="05000000000000000000" pitchFamily="2" charset="2"/>
              <a:buChar char="Ø"/>
            </a:pPr>
            <a:r>
              <a:rPr lang="en-US" sz="2200" dirty="0"/>
              <a:t>On mileage, parking and tolls charged on non-overnight travel</a:t>
            </a:r>
          </a:p>
          <a:p>
            <a:pPr lvl="1">
              <a:buFont typeface="Wingdings" panose="05000000000000000000" pitchFamily="2" charset="2"/>
              <a:buChar char="Ø"/>
            </a:pPr>
            <a:r>
              <a:rPr lang="en-US" sz="2200" dirty="0"/>
              <a:t>On public transportation and taxi in the Houston metropolitan area</a:t>
            </a:r>
          </a:p>
          <a:p>
            <a:pPr lvl="1">
              <a:buFont typeface="Wingdings" panose="05000000000000000000" pitchFamily="2" charset="2"/>
              <a:buChar char="Ø"/>
            </a:pPr>
            <a:r>
              <a:rPr lang="en-US" sz="2200" dirty="0"/>
              <a:t>The payment is made with local (not state appropriated) funds</a:t>
            </a:r>
          </a:p>
          <a:p>
            <a:pPr lvl="1">
              <a:buFont typeface="Wingdings" panose="05000000000000000000" pitchFamily="2" charset="2"/>
              <a:buChar char="Ø"/>
            </a:pPr>
            <a:r>
              <a:rPr lang="en-US" sz="2200" dirty="0"/>
              <a:t>Travel request is not required</a:t>
            </a:r>
          </a:p>
          <a:p>
            <a:pPr lvl="1">
              <a:buFont typeface="Wingdings" panose="05000000000000000000" pitchFamily="2" charset="2"/>
              <a:buChar char="Ø"/>
            </a:pPr>
            <a:r>
              <a:rPr lang="en-US" sz="2200" dirty="0"/>
              <a:t>Reimbursement to organization in stead of individual traveler</a:t>
            </a:r>
          </a:p>
          <a:p>
            <a:pPr lvl="1">
              <a:buFont typeface="Wingdings" panose="05000000000000000000" pitchFamily="2" charset="2"/>
              <a:buChar char="Ø"/>
            </a:pPr>
            <a:r>
              <a:rPr lang="en-US" sz="2200" dirty="0"/>
              <a:t>Department is not supposed to create PCC1 voucher </a:t>
            </a:r>
          </a:p>
          <a:p>
            <a:endParaRPr lang="en-US" dirty="0"/>
          </a:p>
        </p:txBody>
      </p:sp>
    </p:spTree>
    <p:extLst>
      <p:ext uri="{BB962C8B-B14F-4D97-AF65-F5344CB8AC3E}">
        <p14:creationId xmlns:p14="http://schemas.microsoft.com/office/powerpoint/2010/main" val="40308058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96779"/>
            <a:ext cx="8274161" cy="802105"/>
          </a:xfrm>
        </p:spPr>
        <p:txBody>
          <a:bodyPr/>
          <a:lstStyle/>
          <a:p>
            <a:pPr algn="ctr"/>
            <a:r>
              <a:rPr lang="en-US" b="1" dirty="0"/>
              <a:t>Additional Information</a:t>
            </a:r>
          </a:p>
        </p:txBody>
      </p:sp>
      <p:sp>
        <p:nvSpPr>
          <p:cNvPr id="3" name="Content Placeholder 2"/>
          <p:cNvSpPr>
            <a:spLocks noGrp="1"/>
          </p:cNvSpPr>
          <p:nvPr>
            <p:ph idx="1"/>
          </p:nvPr>
        </p:nvSpPr>
        <p:spPr>
          <a:xfrm>
            <a:off x="677334" y="1331495"/>
            <a:ext cx="8596668" cy="5181600"/>
          </a:xfrm>
        </p:spPr>
        <p:txBody>
          <a:bodyPr>
            <a:normAutofit/>
          </a:bodyPr>
          <a:lstStyle/>
          <a:p>
            <a:pPr>
              <a:buFont typeface="Wingdings" panose="05000000000000000000" pitchFamily="2" charset="2"/>
              <a:buChar char="v"/>
            </a:pPr>
            <a:r>
              <a:rPr lang="en-US" sz="2400" dirty="0"/>
              <a:t>Concur and </a:t>
            </a:r>
            <a:r>
              <a:rPr lang="en-US" sz="2400" dirty="0" err="1"/>
              <a:t>Tcard</a:t>
            </a:r>
            <a:r>
              <a:rPr lang="en-US" sz="2400" dirty="0"/>
              <a:t> Training Material</a:t>
            </a:r>
          </a:p>
          <a:p>
            <a:pPr>
              <a:buFont typeface="Wingdings" panose="05000000000000000000" pitchFamily="2" charset="2"/>
              <a:buChar char="Ø"/>
            </a:pPr>
            <a:r>
              <a:rPr lang="en-US" sz="2000" dirty="0"/>
              <a:t>Visit: </a:t>
            </a:r>
            <a:r>
              <a:rPr lang="en-US" sz="2000" dirty="0">
                <a:hlinkClick r:id="rId2"/>
              </a:rPr>
              <a:t>https://uh.edu/office-of-finance/ap-travel_test/concur-tcard/tm-printable/</a:t>
            </a:r>
            <a:endParaRPr lang="en-US" sz="2000" dirty="0"/>
          </a:p>
          <a:p>
            <a:pPr>
              <a:buFont typeface="Wingdings" panose="05000000000000000000" pitchFamily="2" charset="2"/>
              <a:buChar char="Ø"/>
            </a:pPr>
            <a:endParaRPr lang="en-US" sz="1000" dirty="0"/>
          </a:p>
          <a:p>
            <a:pPr>
              <a:buFont typeface="Wingdings" panose="05000000000000000000" pitchFamily="2" charset="2"/>
              <a:buChar char="v"/>
            </a:pPr>
            <a:r>
              <a:rPr lang="en-US" sz="2400" dirty="0"/>
              <a:t>University of Houston Travel Policies</a:t>
            </a:r>
          </a:p>
          <a:p>
            <a:pPr>
              <a:buFont typeface="Wingdings" panose="05000000000000000000" pitchFamily="2" charset="2"/>
              <a:buChar char="Ø"/>
            </a:pPr>
            <a:r>
              <a:rPr lang="en-US" sz="2000" dirty="0"/>
              <a:t>Visit: </a:t>
            </a:r>
            <a:r>
              <a:rPr lang="en-US" sz="2000" dirty="0">
                <a:hlinkClick r:id="rId3"/>
              </a:rPr>
              <a:t>https://uh.edu/office-of-finance/ap-travel_test/general/travel-policies/</a:t>
            </a:r>
            <a:endParaRPr lang="en-US" sz="2000" dirty="0"/>
          </a:p>
          <a:p>
            <a:pPr>
              <a:buFont typeface="Wingdings" panose="05000000000000000000" pitchFamily="2" charset="2"/>
              <a:buChar char="Ø"/>
            </a:pPr>
            <a:endParaRPr lang="en-US" sz="1000" dirty="0"/>
          </a:p>
          <a:p>
            <a:pPr>
              <a:buFont typeface="Wingdings" panose="05000000000000000000" pitchFamily="2" charset="2"/>
              <a:buChar char="v"/>
            </a:pPr>
            <a:r>
              <a:rPr lang="en-US" sz="2400" dirty="0"/>
              <a:t>Insurance </a:t>
            </a:r>
          </a:p>
          <a:p>
            <a:pPr>
              <a:buFont typeface="Wingdings" panose="05000000000000000000" pitchFamily="2" charset="2"/>
              <a:buChar char="Ø"/>
            </a:pPr>
            <a:r>
              <a:rPr lang="en-US" sz="2000" dirty="0"/>
              <a:t>Visit: </a:t>
            </a:r>
            <a:r>
              <a:rPr lang="en-US" sz="2000" dirty="0">
                <a:hlinkClick r:id="rId4"/>
              </a:rPr>
              <a:t>https://uh.edu/office-of-finance/ap-travel_test/general/insurance/</a:t>
            </a:r>
            <a:endParaRPr lang="en-US" sz="2000" dirty="0"/>
          </a:p>
          <a:p>
            <a:pPr>
              <a:buFont typeface="Wingdings" panose="05000000000000000000" pitchFamily="2" charset="2"/>
              <a:buChar char="Ø"/>
            </a:pPr>
            <a:endParaRPr lang="en-US" sz="1000" dirty="0"/>
          </a:p>
          <a:p>
            <a:pPr>
              <a:buFont typeface="Wingdings" panose="05000000000000000000" pitchFamily="2" charset="2"/>
              <a:buChar char="v"/>
            </a:pPr>
            <a:r>
              <a:rPr lang="en-US" sz="2400" dirty="0"/>
              <a:t>Travel Forms</a:t>
            </a:r>
          </a:p>
          <a:p>
            <a:pPr>
              <a:buFont typeface="Wingdings" panose="05000000000000000000" pitchFamily="2" charset="2"/>
              <a:buChar char="Ø"/>
            </a:pPr>
            <a:r>
              <a:rPr lang="en-US" sz="2000" dirty="0"/>
              <a:t>Visit: </a:t>
            </a:r>
            <a:r>
              <a:rPr lang="en-US" sz="2000" dirty="0">
                <a:hlinkClick r:id="rId5"/>
              </a:rPr>
              <a:t>https://uh.edu/office-of-finance/ap-travel_test/forms/</a:t>
            </a:r>
            <a:endParaRPr lang="en-US" sz="2000"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9853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89811" y="468085"/>
            <a:ext cx="6930189" cy="847368"/>
          </a:xfrm>
        </p:spPr>
        <p:txBody>
          <a:bodyPr/>
          <a:lstStyle/>
          <a:p>
            <a:pPr algn="ctr">
              <a:defRPr/>
            </a:pPr>
            <a:r>
              <a:rPr lang="en-US" sz="3600" b="1" dirty="0"/>
              <a:t>Travel Request</a:t>
            </a:r>
          </a:p>
        </p:txBody>
      </p:sp>
      <p:sp>
        <p:nvSpPr>
          <p:cNvPr id="10242" name="Rectangle 3"/>
          <p:cNvSpPr>
            <a:spLocks noGrp="1" noRot="1" noChangeArrowheads="1"/>
          </p:cNvSpPr>
          <p:nvPr>
            <p:ph idx="1"/>
          </p:nvPr>
        </p:nvSpPr>
        <p:spPr>
          <a:xfrm>
            <a:off x="689811" y="1576710"/>
            <a:ext cx="7432275" cy="4386942"/>
          </a:xfrm>
        </p:spPr>
        <p:txBody>
          <a:bodyPr>
            <a:normAutofit/>
          </a:bodyPr>
          <a:lstStyle/>
          <a:p>
            <a:pPr>
              <a:buFont typeface="Wingdings" panose="05000000000000000000" pitchFamily="2" charset="2"/>
              <a:buChar char="v"/>
            </a:pPr>
            <a:r>
              <a:rPr lang="en-US" sz="2400" u="sng" dirty="0"/>
              <a:t>All UH travel </a:t>
            </a:r>
            <a:r>
              <a:rPr lang="en-US" sz="2400" dirty="0"/>
              <a:t>for employees, prospective employees, students, prospective students, university guests, contractors, and regents</a:t>
            </a:r>
          </a:p>
          <a:p>
            <a:pPr eaLnBrk="1" hangingPunct="1">
              <a:lnSpc>
                <a:spcPct val="80000"/>
              </a:lnSpc>
              <a:buFont typeface="Wingdings" panose="05000000000000000000" pitchFamily="2" charset="2"/>
              <a:buChar char="v"/>
            </a:pPr>
            <a:r>
              <a:rPr lang="en-US" altLang="en-US" sz="2400" dirty="0"/>
              <a:t>Submitted and </a:t>
            </a:r>
            <a:r>
              <a:rPr lang="en-US" altLang="en-US" sz="2400" b="1" u="sng" dirty="0"/>
              <a:t>Approved</a:t>
            </a:r>
            <a:r>
              <a:rPr lang="en-US" altLang="en-US" sz="2400" dirty="0"/>
              <a:t> before travel begins</a:t>
            </a:r>
          </a:p>
          <a:p>
            <a:pPr eaLnBrk="1" hangingPunct="1">
              <a:lnSpc>
                <a:spcPct val="80000"/>
              </a:lnSpc>
              <a:buFont typeface="Wingdings" panose="05000000000000000000" pitchFamily="2" charset="2"/>
              <a:buChar char="v"/>
            </a:pPr>
            <a:r>
              <a:rPr lang="en-US" altLang="en-US" sz="2400" dirty="0"/>
              <a:t>Estimate of expenses</a:t>
            </a:r>
          </a:p>
          <a:p>
            <a:pPr eaLnBrk="1" hangingPunct="1">
              <a:lnSpc>
                <a:spcPct val="80000"/>
              </a:lnSpc>
              <a:buFont typeface="Wingdings" panose="05000000000000000000" pitchFamily="2" charset="2"/>
              <a:buChar char="v"/>
            </a:pPr>
            <a:r>
              <a:rPr lang="en-US" altLang="en-US" sz="2400" dirty="0"/>
              <a:t>Authorization to travel</a:t>
            </a:r>
          </a:p>
          <a:p>
            <a:pPr eaLnBrk="1" hangingPunct="1">
              <a:lnSpc>
                <a:spcPct val="80000"/>
              </a:lnSpc>
              <a:buFont typeface="Wingdings" panose="05000000000000000000" pitchFamily="2" charset="2"/>
              <a:buChar char="v"/>
            </a:pPr>
            <a:r>
              <a:rPr lang="en-US" altLang="en-US" sz="2400" dirty="0"/>
              <a:t>Reimbursement</a:t>
            </a:r>
            <a:br>
              <a:rPr lang="en-US" altLang="en-US" sz="2400" dirty="0"/>
            </a:br>
            <a:endParaRPr lang="en-US" altLang="en-US" dirty="0"/>
          </a:p>
          <a:p>
            <a:pPr eaLnBrk="1" hangingPunct="1">
              <a:lnSpc>
                <a:spcPct val="80000"/>
              </a:lnSpc>
              <a:buFont typeface="Wingdings" panose="05000000000000000000" pitchFamily="2" charset="2"/>
              <a:buChar char="v"/>
            </a:pPr>
            <a:r>
              <a:rPr lang="en-US" altLang="en-US" sz="2400" b="1" dirty="0"/>
              <a:t>Travel Request must be created in the profile of the person who will be traveling</a:t>
            </a:r>
          </a:p>
          <a:p>
            <a:pPr eaLnBrk="1" hangingPunct="1">
              <a:lnSpc>
                <a:spcPct val="80000"/>
              </a:lnSpc>
            </a:pPr>
            <a:endParaRPr lang="en-US" altLang="en-US" dirty="0"/>
          </a:p>
        </p:txBody>
      </p:sp>
    </p:spTree>
    <p:extLst>
      <p:ext uri="{BB962C8B-B14F-4D97-AF65-F5344CB8AC3E}">
        <p14:creationId xmlns:p14="http://schemas.microsoft.com/office/powerpoint/2010/main" val="749067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673768" y="289560"/>
            <a:ext cx="7860632" cy="838200"/>
          </a:xfrm>
        </p:spPr>
        <p:txBody>
          <a:bodyPr/>
          <a:lstStyle/>
          <a:p>
            <a:pPr algn="ctr">
              <a:defRPr/>
            </a:pPr>
            <a:r>
              <a:rPr lang="en-US" sz="3600" b="1" dirty="0"/>
              <a:t>AP Travel Contacts</a:t>
            </a:r>
          </a:p>
        </p:txBody>
      </p:sp>
      <p:sp>
        <p:nvSpPr>
          <p:cNvPr id="28674" name="Rectangle 3"/>
          <p:cNvSpPr>
            <a:spLocks noGrp="1" noRot="1" noChangeArrowheads="1"/>
          </p:cNvSpPr>
          <p:nvPr>
            <p:ph idx="1"/>
          </p:nvPr>
        </p:nvSpPr>
        <p:spPr>
          <a:xfrm>
            <a:off x="505326" y="1050758"/>
            <a:ext cx="4406966" cy="5021179"/>
          </a:xfrm>
        </p:spPr>
        <p:txBody>
          <a:bodyPr>
            <a:normAutofit fontScale="85000" lnSpcReduction="20000"/>
          </a:bodyPr>
          <a:lstStyle/>
          <a:p>
            <a:pPr eaLnBrk="1" hangingPunct="1">
              <a:lnSpc>
                <a:spcPct val="80000"/>
              </a:lnSpc>
              <a:buFont typeface="Wingdings" pitchFamily="2" charset="2"/>
              <a:buNone/>
              <a:defRPr/>
            </a:pPr>
            <a:endParaRPr lang="en-US" altLang="en-US" sz="1600" dirty="0"/>
          </a:p>
          <a:p>
            <a:pPr eaLnBrk="1" hangingPunct="1">
              <a:lnSpc>
                <a:spcPct val="80000"/>
              </a:lnSpc>
              <a:buFont typeface="Wingdings" panose="05000000000000000000" pitchFamily="2" charset="2"/>
              <a:buChar char="v"/>
              <a:defRPr/>
            </a:pPr>
            <a:r>
              <a:rPr lang="en-US" altLang="en-US" sz="1900" b="1" dirty="0"/>
              <a:t>Olivia Guo</a:t>
            </a:r>
            <a:r>
              <a:rPr lang="en-US" altLang="en-US" sz="1900" dirty="0"/>
              <a:t>– AP Manager</a:t>
            </a:r>
          </a:p>
          <a:p>
            <a:pPr marL="109537" indent="0">
              <a:lnSpc>
                <a:spcPct val="80000"/>
              </a:lnSpc>
              <a:buNone/>
              <a:defRPr/>
            </a:pPr>
            <a:r>
              <a:rPr lang="en-US" altLang="en-US" sz="1700" dirty="0"/>
              <a:t>713-743-6920</a:t>
            </a:r>
          </a:p>
          <a:p>
            <a:pPr marL="109537" indent="0">
              <a:lnSpc>
                <a:spcPct val="80000"/>
              </a:lnSpc>
              <a:buNone/>
              <a:defRPr/>
            </a:pPr>
            <a:r>
              <a:rPr lang="en-US" altLang="en-US" sz="1700" dirty="0">
                <a:solidFill>
                  <a:schemeClr val="accent1"/>
                </a:solidFill>
              </a:rPr>
              <a:t>lguo9@central.uh.edu</a:t>
            </a:r>
          </a:p>
          <a:p>
            <a:pPr marL="109537" indent="0">
              <a:lnSpc>
                <a:spcPct val="80000"/>
              </a:lnSpc>
              <a:buNone/>
              <a:defRPr/>
            </a:pPr>
            <a:endParaRPr lang="en-US" altLang="en-US" sz="2400" dirty="0"/>
          </a:p>
          <a:p>
            <a:pPr eaLnBrk="1" hangingPunct="1">
              <a:lnSpc>
                <a:spcPct val="80000"/>
              </a:lnSpc>
              <a:buFont typeface="Wingdings" panose="05000000000000000000" pitchFamily="2" charset="2"/>
              <a:buChar char="v"/>
              <a:defRPr/>
            </a:pPr>
            <a:r>
              <a:rPr lang="en-US" altLang="en-US" sz="1900" b="1" dirty="0"/>
              <a:t>Victor Rodriguez</a:t>
            </a:r>
            <a:r>
              <a:rPr lang="en-US" altLang="en-US" sz="1900" dirty="0"/>
              <a:t>-- AP Analyst II</a:t>
            </a:r>
          </a:p>
          <a:p>
            <a:pPr marL="109537" indent="0">
              <a:lnSpc>
                <a:spcPct val="80000"/>
              </a:lnSpc>
              <a:buNone/>
              <a:defRPr/>
            </a:pPr>
            <a:r>
              <a:rPr lang="en-US" altLang="en-US" sz="1700" dirty="0"/>
              <a:t>713-743-3260</a:t>
            </a:r>
          </a:p>
          <a:p>
            <a:pPr marL="109537" indent="0">
              <a:lnSpc>
                <a:spcPct val="80000"/>
              </a:lnSpc>
              <a:buNone/>
              <a:defRPr/>
            </a:pPr>
            <a:r>
              <a:rPr lang="en-US" sz="1700" dirty="0">
                <a:solidFill>
                  <a:schemeClr val="accent1"/>
                </a:solidFill>
              </a:rPr>
              <a:t>vjrodri4@cougarnetl.uh.edu</a:t>
            </a:r>
          </a:p>
          <a:p>
            <a:pPr eaLnBrk="1" hangingPunct="1">
              <a:lnSpc>
                <a:spcPct val="80000"/>
              </a:lnSpc>
              <a:buFont typeface="Wingdings" panose="05000000000000000000" pitchFamily="2" charset="2"/>
              <a:buChar char="v"/>
              <a:defRPr/>
            </a:pPr>
            <a:r>
              <a:rPr lang="en-US" altLang="en-US" sz="1900" b="1" dirty="0"/>
              <a:t>Tripti Das</a:t>
            </a:r>
            <a:r>
              <a:rPr lang="en-US" altLang="en-US" sz="1900" dirty="0"/>
              <a:t> -- AP Analyst II</a:t>
            </a:r>
          </a:p>
          <a:p>
            <a:pPr marL="109537" indent="0">
              <a:lnSpc>
                <a:spcPct val="80000"/>
              </a:lnSpc>
              <a:buNone/>
              <a:defRPr/>
            </a:pPr>
            <a:r>
              <a:rPr lang="en-US" altLang="en-US" sz="1700" dirty="0"/>
              <a:t>713-743-2542</a:t>
            </a:r>
          </a:p>
          <a:p>
            <a:pPr marL="109537" indent="0">
              <a:lnSpc>
                <a:spcPct val="80000"/>
              </a:lnSpc>
              <a:buNone/>
              <a:defRPr/>
            </a:pPr>
            <a:r>
              <a:rPr lang="en-US" sz="1700" dirty="0">
                <a:solidFill>
                  <a:schemeClr val="accent1"/>
                </a:solidFill>
                <a:hlinkClick r:id="rId2"/>
              </a:rPr>
              <a:t>tdas2s@central.uh.edu</a:t>
            </a:r>
            <a:endParaRPr lang="en-US" sz="1700" dirty="0">
              <a:solidFill>
                <a:schemeClr val="accent1"/>
              </a:solidFill>
            </a:endParaRPr>
          </a:p>
          <a:p>
            <a:pPr>
              <a:buFont typeface="Wingdings" panose="05000000000000000000" pitchFamily="2" charset="2"/>
              <a:buChar char="v"/>
            </a:pPr>
            <a:r>
              <a:rPr lang="en-US" sz="1900" b="1" dirty="0"/>
              <a:t>Monica Li -- </a:t>
            </a:r>
            <a:r>
              <a:rPr lang="en-US" sz="1900" dirty="0"/>
              <a:t>AP Analyst II</a:t>
            </a:r>
          </a:p>
          <a:p>
            <a:pPr marL="109537" indent="0">
              <a:buNone/>
            </a:pPr>
            <a:r>
              <a:rPr lang="en-US" sz="1600" dirty="0"/>
              <a:t>713-743-8496</a:t>
            </a:r>
          </a:p>
          <a:p>
            <a:pPr marL="109537" indent="0">
              <a:buNone/>
            </a:pPr>
            <a:r>
              <a:rPr lang="en-US" sz="1600" dirty="0">
                <a:solidFill>
                  <a:schemeClr val="accent1"/>
                </a:solidFill>
              </a:rPr>
              <a:t>smli3@central.uh.edu </a:t>
            </a:r>
          </a:p>
          <a:p>
            <a:pPr>
              <a:buFont typeface="Wingdings" panose="05000000000000000000" pitchFamily="2" charset="2"/>
              <a:buChar char="v"/>
            </a:pPr>
            <a:r>
              <a:rPr lang="en-US" sz="1900" b="1" dirty="0"/>
              <a:t>Ace Anzaldua – </a:t>
            </a:r>
            <a:r>
              <a:rPr lang="en-US" sz="1900" dirty="0"/>
              <a:t>AP Analyst II</a:t>
            </a:r>
          </a:p>
          <a:p>
            <a:pPr marL="109537" indent="0">
              <a:buNone/>
            </a:pPr>
            <a:r>
              <a:rPr lang="en-US" sz="1600" dirty="0"/>
              <a:t>713-743-0365</a:t>
            </a:r>
          </a:p>
          <a:p>
            <a:pPr marL="109537" indent="0">
              <a:buNone/>
            </a:pPr>
            <a:r>
              <a:rPr lang="en-US" sz="1600" dirty="0">
                <a:solidFill>
                  <a:schemeClr val="accent1"/>
                </a:solidFill>
              </a:rPr>
              <a:t>crguyanz@central.uh.edu </a:t>
            </a:r>
          </a:p>
          <a:p>
            <a:pPr marL="109537" indent="0">
              <a:buNone/>
            </a:pPr>
            <a:endParaRPr lang="en-US" sz="1700" dirty="0">
              <a:solidFill>
                <a:schemeClr val="accent1"/>
              </a:solidFill>
            </a:endParaRPr>
          </a:p>
          <a:p>
            <a:pPr marL="109537" indent="0">
              <a:lnSpc>
                <a:spcPct val="80000"/>
              </a:lnSpc>
              <a:buNone/>
              <a:defRPr/>
            </a:pPr>
            <a:endParaRPr lang="en-US" sz="1600" dirty="0"/>
          </a:p>
          <a:p>
            <a:pPr marL="109537" indent="0">
              <a:lnSpc>
                <a:spcPct val="80000"/>
              </a:lnSpc>
              <a:buNone/>
              <a:defRPr/>
            </a:pPr>
            <a:endParaRPr lang="en-US" altLang="en-US" sz="1600" dirty="0"/>
          </a:p>
          <a:p>
            <a:pPr marL="109537" indent="0">
              <a:lnSpc>
                <a:spcPct val="80000"/>
              </a:lnSpc>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a:p>
            <a:pPr eaLnBrk="1" hangingPunct="1">
              <a:lnSpc>
                <a:spcPct val="80000"/>
              </a:lnSpc>
              <a:buFont typeface="Wingdings" pitchFamily="2" charset="2"/>
              <a:buNone/>
              <a:defRPr/>
            </a:pPr>
            <a:endParaRPr lang="en-US" altLang="en-US" sz="1600" dirty="0"/>
          </a:p>
        </p:txBody>
      </p:sp>
      <p:sp>
        <p:nvSpPr>
          <p:cNvPr id="2" name="TextBox 1"/>
          <p:cNvSpPr txBox="1"/>
          <p:nvPr/>
        </p:nvSpPr>
        <p:spPr>
          <a:xfrm>
            <a:off x="4912292" y="1965961"/>
            <a:ext cx="3862739" cy="3262432"/>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Tax Dept.</a:t>
            </a:r>
          </a:p>
          <a:p>
            <a:endParaRPr lang="en-US" sz="1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b="1" dirty="0">
                <a:latin typeface="Calibri" panose="020F0502020204030204" pitchFamily="34" charset="0"/>
                <a:cs typeface="Calibri" panose="020F0502020204030204" pitchFamily="34" charset="0"/>
              </a:rPr>
              <a:t>Tax Office</a:t>
            </a:r>
          </a:p>
          <a:p>
            <a:r>
              <a:rPr lang="en-US" sz="1600" dirty="0">
                <a:solidFill>
                  <a:schemeClr val="accent1"/>
                </a:solidFill>
                <a:latin typeface="Calibri" panose="020F0502020204030204" pitchFamily="34" charset="0"/>
                <a:cs typeface="Calibri" panose="020F0502020204030204" pitchFamily="34" charset="0"/>
              </a:rPr>
              <a:t>tax@uh.edu </a:t>
            </a:r>
            <a:endParaRPr lang="en-US" sz="1600" dirty="0">
              <a:solidFill>
                <a:schemeClr val="accent1"/>
              </a:solidFill>
              <a:latin typeface="Lucida Sans Unicode" panose="020B0602030504020204" pitchFamily="34" charset="0"/>
              <a:cs typeface="Lucida Sans Unicode" panose="020B0602030504020204" pitchFamily="34" charset="0"/>
            </a:endParaRPr>
          </a:p>
          <a:p>
            <a:endParaRPr lang="en-US" sz="1600" dirty="0">
              <a:latin typeface="Lucida Sans Unicode" panose="020B0602030504020204" pitchFamily="34" charset="0"/>
              <a:cs typeface="Lucida Sans Unicode" panose="020B0602030504020204" pitchFamily="34" charset="0"/>
            </a:endParaRPr>
          </a:p>
          <a:p>
            <a:endParaRPr lang="en-US" sz="1600" dirty="0">
              <a:latin typeface="Lucida Sans Unicode" panose="020B0602030504020204" pitchFamily="34" charset="0"/>
              <a:cs typeface="Lucida Sans Unicode" panose="020B0602030504020204" pitchFamily="34" charset="0"/>
            </a:endParaRPr>
          </a:p>
          <a:p>
            <a:r>
              <a:rPr lang="en-US" sz="2000" b="1" dirty="0">
                <a:latin typeface="Calibri" panose="020F0502020204030204" pitchFamily="34" charset="0"/>
                <a:cs typeface="Calibri" panose="020F0502020204030204" pitchFamily="34" charset="0"/>
              </a:rPr>
              <a:t>Concur System</a:t>
            </a:r>
          </a:p>
          <a:p>
            <a:pPr marL="285750" indent="-285750">
              <a:buFont typeface="Wingdings" panose="05000000000000000000" pitchFamily="2" charset="2"/>
              <a:buChar char="v"/>
            </a:pPr>
            <a:r>
              <a:rPr lang="en-US" b="1" dirty="0">
                <a:latin typeface="Calibri" panose="020F0502020204030204" pitchFamily="34" charset="0"/>
                <a:cs typeface="Calibri" panose="020F0502020204030204" pitchFamily="34" charset="0"/>
              </a:rPr>
              <a:t>Concur Support</a:t>
            </a:r>
          </a:p>
          <a:p>
            <a:r>
              <a:rPr lang="en-US" b="1" dirty="0">
                <a:latin typeface="Calibri" panose="020F0502020204030204" pitchFamily="34" charset="0"/>
                <a:cs typeface="Calibri" panose="020F0502020204030204" pitchFamily="34" charset="0"/>
              </a:rPr>
              <a:t>Frank Pham </a:t>
            </a:r>
            <a:r>
              <a:rPr lang="en-US" dirty="0">
                <a:latin typeface="Calibri" panose="020F0502020204030204" pitchFamily="34" charset="0"/>
                <a:cs typeface="Calibri" panose="020F0502020204030204" pitchFamily="34" charset="0"/>
              </a:rPr>
              <a:t>–</a:t>
            </a:r>
            <a:r>
              <a:rPr lang="en-US"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Coordinator, Application Security, Financial Computing Systems</a:t>
            </a:r>
          </a:p>
          <a:p>
            <a:r>
              <a:rPr lang="en-US" dirty="0">
                <a:latin typeface="Calibri" panose="020F0502020204030204" pitchFamily="34" charset="0"/>
                <a:cs typeface="Calibri" panose="020F0502020204030204" pitchFamily="34" charset="0"/>
              </a:rPr>
              <a:t>713-743-5112</a:t>
            </a:r>
          </a:p>
          <a:p>
            <a:r>
              <a:rPr lang="en-US" dirty="0">
                <a:solidFill>
                  <a:schemeClr val="accent1"/>
                </a:solidFill>
                <a:latin typeface="Calibri" panose="020F0502020204030204" pitchFamily="34" charset="0"/>
                <a:cs typeface="Calibri" panose="020F0502020204030204" pitchFamily="34" charset="0"/>
              </a:rPr>
              <a:t>concur@central.uh.edu </a:t>
            </a:r>
          </a:p>
        </p:txBody>
      </p:sp>
    </p:spTree>
    <p:extLst>
      <p:ext uri="{BB962C8B-B14F-4D97-AF65-F5344CB8AC3E}">
        <p14:creationId xmlns:p14="http://schemas.microsoft.com/office/powerpoint/2010/main" val="358248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649705" y="426835"/>
            <a:ext cx="7555832" cy="838200"/>
          </a:xfrm>
        </p:spPr>
        <p:txBody>
          <a:bodyPr/>
          <a:lstStyle/>
          <a:p>
            <a:pPr algn="ctr">
              <a:defRPr/>
            </a:pPr>
            <a:r>
              <a:rPr lang="en-US" sz="3600" b="1" dirty="0"/>
              <a:t>Travel Request</a:t>
            </a:r>
          </a:p>
        </p:txBody>
      </p:sp>
      <p:sp>
        <p:nvSpPr>
          <p:cNvPr id="10242" name="Rectangle 3"/>
          <p:cNvSpPr>
            <a:spLocks noGrp="1" noRot="1" noChangeArrowheads="1"/>
          </p:cNvSpPr>
          <p:nvPr>
            <p:ph idx="1"/>
          </p:nvPr>
        </p:nvSpPr>
        <p:spPr>
          <a:xfrm>
            <a:off x="649705" y="1455822"/>
            <a:ext cx="8037095" cy="4430486"/>
          </a:xfrm>
        </p:spPr>
        <p:txBody>
          <a:bodyPr>
            <a:normAutofit/>
          </a:bodyPr>
          <a:lstStyle/>
          <a:p>
            <a:pPr>
              <a:buFont typeface="Wingdings" panose="05000000000000000000" pitchFamily="2" charset="2"/>
              <a:buChar char="v"/>
            </a:pPr>
            <a:r>
              <a:rPr lang="en-US" sz="2400" dirty="0"/>
              <a:t>Created in Concur by traveler or delegate</a:t>
            </a:r>
          </a:p>
          <a:p>
            <a:pPr>
              <a:buFont typeface="Wingdings" panose="05000000000000000000" pitchFamily="2" charset="2"/>
              <a:buChar char="v"/>
            </a:pPr>
            <a:r>
              <a:rPr lang="en-US" sz="2400" dirty="0"/>
              <a:t>Workflow approval</a:t>
            </a:r>
          </a:p>
          <a:p>
            <a:pPr lvl="1">
              <a:buFont typeface="Wingdings" panose="05000000000000000000" pitchFamily="2" charset="2"/>
              <a:buChar char="Ø"/>
            </a:pPr>
            <a:r>
              <a:rPr lang="en-US" sz="2000" dirty="0"/>
              <a:t>Employee travelers must submit their own TR into workflow to acknowledge their review</a:t>
            </a:r>
          </a:p>
          <a:p>
            <a:pPr>
              <a:buFont typeface="Wingdings" panose="05000000000000000000" pitchFamily="2" charset="2"/>
              <a:buChar char="v"/>
            </a:pPr>
            <a:r>
              <a:rPr lang="en-US" sz="2400" dirty="0"/>
              <a:t>Approvers are automatically notified when a Travel Request is pending their approval</a:t>
            </a:r>
          </a:p>
          <a:p>
            <a:pPr>
              <a:buFont typeface="Wingdings" panose="05000000000000000000" pitchFamily="2" charset="2"/>
              <a:buChar char="v"/>
            </a:pPr>
            <a:r>
              <a:rPr lang="en-US" sz="2400" dirty="0"/>
              <a:t>An approved Travel Request is required for all university travel, whether paid by UH or not</a:t>
            </a:r>
          </a:p>
          <a:p>
            <a:pPr>
              <a:buFont typeface="Wingdings" panose="05000000000000000000" pitchFamily="2" charset="2"/>
              <a:buChar char="v"/>
            </a:pPr>
            <a:r>
              <a:rPr lang="en-US" sz="2400" b="1" dirty="0"/>
              <a:t>Travel should NOT be booked until the TR is fully approved</a:t>
            </a:r>
          </a:p>
          <a:p>
            <a:pPr eaLnBrk="1" hangingPunct="1">
              <a:lnSpc>
                <a:spcPct val="80000"/>
              </a:lnSpc>
            </a:pPr>
            <a:endParaRPr lang="en-US" altLang="en-US" dirty="0"/>
          </a:p>
        </p:txBody>
      </p:sp>
    </p:spTree>
    <p:extLst>
      <p:ext uri="{BB962C8B-B14F-4D97-AF65-F5344CB8AC3E}">
        <p14:creationId xmlns:p14="http://schemas.microsoft.com/office/powerpoint/2010/main" val="145786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68829" y="141514"/>
            <a:ext cx="7413171" cy="1415143"/>
          </a:xfrm>
        </p:spPr>
        <p:txBody>
          <a:bodyPr/>
          <a:lstStyle/>
          <a:p>
            <a:pPr algn="ctr">
              <a:defRPr/>
            </a:pPr>
            <a:r>
              <a:rPr lang="en-US" sz="3600" b="1" dirty="0"/>
              <a:t>Travel Reimbursement </a:t>
            </a:r>
            <a:br>
              <a:rPr lang="en-US" sz="3600" b="1" dirty="0"/>
            </a:br>
            <a:r>
              <a:rPr lang="en-US" sz="3600" b="1" dirty="0"/>
              <a:t>Expense Report</a:t>
            </a:r>
          </a:p>
        </p:txBody>
      </p:sp>
      <p:sp>
        <p:nvSpPr>
          <p:cNvPr id="12290" name="Rectangle 3"/>
          <p:cNvSpPr>
            <a:spLocks noGrp="1" noRot="1" noChangeArrowheads="1"/>
          </p:cNvSpPr>
          <p:nvPr>
            <p:ph idx="1"/>
          </p:nvPr>
        </p:nvSpPr>
        <p:spPr>
          <a:xfrm>
            <a:off x="968829" y="1676400"/>
            <a:ext cx="7717971" cy="4267200"/>
          </a:xfrm>
        </p:spPr>
        <p:txBody>
          <a:bodyPr>
            <a:normAutofit lnSpcReduction="10000"/>
          </a:bodyPr>
          <a:lstStyle/>
          <a:p>
            <a:pPr eaLnBrk="1" hangingPunct="1">
              <a:buFont typeface="Wingdings" panose="05000000000000000000" pitchFamily="2" charset="2"/>
              <a:buChar char="v"/>
            </a:pPr>
            <a:r>
              <a:rPr lang="en-US" altLang="en-US" sz="2400" dirty="0"/>
              <a:t>Required for reimbursement </a:t>
            </a:r>
            <a:r>
              <a:rPr lang="en-US" sz="2400" dirty="0"/>
              <a:t>for travel expenses</a:t>
            </a:r>
          </a:p>
          <a:p>
            <a:pPr eaLnBrk="1" hangingPunct="1">
              <a:buFont typeface="Wingdings" panose="05000000000000000000" pitchFamily="2" charset="2"/>
              <a:buChar char="v"/>
            </a:pPr>
            <a:r>
              <a:rPr lang="en-US" altLang="en-US" sz="2400" dirty="0"/>
              <a:t>Only economy/coach class airfare allowed</a:t>
            </a:r>
          </a:p>
          <a:p>
            <a:pPr eaLnBrk="1" hangingPunct="1">
              <a:buFont typeface="Wingdings" panose="05000000000000000000" pitchFamily="2" charset="2"/>
              <a:buChar char="v"/>
            </a:pPr>
            <a:r>
              <a:rPr lang="en-US" altLang="en-US" sz="2400" dirty="0"/>
              <a:t>Meals are always reimbursed based on actuals (not Per Diem)</a:t>
            </a:r>
          </a:p>
          <a:p>
            <a:pPr eaLnBrk="1" hangingPunct="1">
              <a:buFont typeface="Wingdings" panose="05000000000000000000" pitchFamily="2" charset="2"/>
              <a:buChar char="v"/>
            </a:pPr>
            <a:r>
              <a:rPr lang="en-US" altLang="en-US" sz="2400" dirty="0"/>
              <a:t>Itemized receipts must be provided if over GSA Rate</a:t>
            </a:r>
          </a:p>
          <a:p>
            <a:pPr lvl="1" eaLnBrk="1" hangingPunct="1">
              <a:buFont typeface="Wingdings" panose="05000000000000000000" pitchFamily="2" charset="2"/>
              <a:buChar char="Ø"/>
            </a:pPr>
            <a:r>
              <a:rPr lang="en-US" altLang="en-US" sz="2000" dirty="0"/>
              <a:t>Receipts not required for incidentals less than or equal to $75</a:t>
            </a:r>
          </a:p>
          <a:p>
            <a:pPr>
              <a:buFont typeface="Wingdings" panose="05000000000000000000" pitchFamily="2" charset="2"/>
              <a:buChar char="v"/>
            </a:pPr>
            <a:r>
              <a:rPr lang="en-US" altLang="en-US" sz="2400" b="1" dirty="0"/>
              <a:t>Expense Report must be created in the profile of the person who traveled; for reimbursements</a:t>
            </a:r>
            <a:r>
              <a:rPr lang="en-US" altLang="en-US" sz="2400" dirty="0"/>
              <a:t> </a:t>
            </a:r>
          </a:p>
          <a:p>
            <a:pPr>
              <a:buFont typeface="Wingdings" panose="05000000000000000000" pitchFamily="2" charset="2"/>
              <a:buChar char="v"/>
            </a:pPr>
            <a:r>
              <a:rPr lang="en-US" altLang="en-US" sz="2400" b="1" dirty="0"/>
              <a:t>Please do not manually create PCC1 voucher in PeopleSoft to get reimbursement</a:t>
            </a:r>
          </a:p>
        </p:txBody>
      </p:sp>
    </p:spTree>
    <p:extLst>
      <p:ext uri="{BB962C8B-B14F-4D97-AF65-F5344CB8AC3E}">
        <p14:creationId xmlns:p14="http://schemas.microsoft.com/office/powerpoint/2010/main" val="138269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2716"/>
            <a:ext cx="7881129" cy="842210"/>
          </a:xfrm>
        </p:spPr>
        <p:txBody>
          <a:bodyPr/>
          <a:lstStyle/>
          <a:p>
            <a:pPr algn="ctr"/>
            <a:r>
              <a:rPr lang="en-US" b="1" dirty="0"/>
              <a:t>Travel Expenses</a:t>
            </a:r>
          </a:p>
        </p:txBody>
      </p:sp>
      <p:sp>
        <p:nvSpPr>
          <p:cNvPr id="3" name="Content Placeholder 2"/>
          <p:cNvSpPr>
            <a:spLocks noGrp="1"/>
          </p:cNvSpPr>
          <p:nvPr>
            <p:ph idx="1"/>
          </p:nvPr>
        </p:nvSpPr>
        <p:spPr>
          <a:xfrm>
            <a:off x="677334" y="1371600"/>
            <a:ext cx="8596668" cy="5013157"/>
          </a:xfrm>
        </p:spPr>
        <p:txBody>
          <a:bodyPr>
            <a:normAutofit fontScale="92500" lnSpcReduction="20000"/>
          </a:bodyPr>
          <a:lstStyle/>
          <a:p>
            <a:pPr>
              <a:buFont typeface="Wingdings" panose="05000000000000000000" pitchFamily="2" charset="2"/>
              <a:buChar char="v"/>
            </a:pPr>
            <a:r>
              <a:rPr lang="en-US" sz="2400" b="1" dirty="0"/>
              <a:t>Airfare</a:t>
            </a:r>
          </a:p>
          <a:p>
            <a:pPr>
              <a:buFont typeface="Wingdings" panose="05000000000000000000" pitchFamily="2" charset="2"/>
              <a:buChar char="Ø"/>
            </a:pPr>
            <a:r>
              <a:rPr lang="en-US" dirty="0"/>
              <a:t>Must be purchased at the lowest price available (i.e., economy/coach class).</a:t>
            </a:r>
          </a:p>
          <a:p>
            <a:pPr>
              <a:buFont typeface="Wingdings" panose="05000000000000000000" pitchFamily="2" charset="2"/>
              <a:buChar char="Ø"/>
            </a:pPr>
            <a:r>
              <a:rPr lang="en-US" dirty="0"/>
              <a:t>Add-ons to economy airfare such as extra leg rooms, additional luggage, early-bird check-in, and seat selection is allowed, seat upgrade with fees is not allowed, first class or business class is not allowed.</a:t>
            </a:r>
          </a:p>
          <a:p>
            <a:pPr>
              <a:buFont typeface="Wingdings" panose="05000000000000000000" pitchFamily="2" charset="2"/>
              <a:buChar char="Ø"/>
            </a:pPr>
            <a:r>
              <a:rPr lang="en-US" dirty="0"/>
              <a:t>Additional baggage fees incurred due to unauthorized travelers are Not Allowed.</a:t>
            </a:r>
          </a:p>
          <a:p>
            <a:pPr>
              <a:buFont typeface="Wingdings" panose="05000000000000000000" pitchFamily="2" charset="2"/>
              <a:buChar char="v"/>
            </a:pPr>
            <a:r>
              <a:rPr lang="en-US" sz="2400" b="1" dirty="0"/>
              <a:t>Rental Car</a:t>
            </a:r>
          </a:p>
          <a:p>
            <a:pPr>
              <a:buFont typeface="Wingdings" panose="05000000000000000000" pitchFamily="2" charset="2"/>
              <a:buChar char="Ø"/>
            </a:pPr>
            <a:r>
              <a:rPr lang="en-US" dirty="0"/>
              <a:t>Luxury vehicles and additional cost upgrades are Not Allowed.</a:t>
            </a:r>
          </a:p>
          <a:p>
            <a:pPr>
              <a:buFont typeface="Wingdings" panose="05000000000000000000" pitchFamily="2" charset="2"/>
              <a:buChar char="Ø"/>
            </a:pPr>
            <a:r>
              <a:rPr lang="en-US" dirty="0"/>
              <a:t>SUVs, Vans and larger sized vehicles may be permissible if three or more travelers will be traveling in one vehicle. The Concur Expense Report must indicate the number of travelers in the expense comments field.</a:t>
            </a:r>
          </a:p>
          <a:p>
            <a:pPr>
              <a:buFont typeface="Wingdings" panose="05000000000000000000" pitchFamily="2" charset="2"/>
              <a:buChar char="v"/>
            </a:pPr>
            <a:r>
              <a:rPr lang="en-US" sz="2400" b="1" dirty="0"/>
              <a:t>Hotel</a:t>
            </a:r>
          </a:p>
          <a:p>
            <a:pPr>
              <a:buFont typeface="Wingdings" panose="05000000000000000000" pitchFamily="2" charset="2"/>
              <a:buChar char="Ø"/>
            </a:pPr>
            <a:r>
              <a:rPr lang="en-US" dirty="0"/>
              <a:t>Must adhere to the daily Meal &amp; Lodging Limits, the receipt must be itemized and attached with proof of payment.</a:t>
            </a:r>
          </a:p>
          <a:p>
            <a:pPr>
              <a:buFont typeface="Wingdings" panose="05000000000000000000" pitchFamily="2" charset="2"/>
              <a:buChar char="Ø"/>
            </a:pPr>
            <a:r>
              <a:rPr lang="en-US" dirty="0"/>
              <a:t>Additional fees for unauthorized travelers or upgrade fee are Not Allowed (i.e., rollaway bed).</a:t>
            </a:r>
          </a:p>
          <a:p>
            <a:pPr>
              <a:buFont typeface="Wingdings" panose="05000000000000000000" pitchFamily="2" charset="2"/>
              <a:buChar char="Ø"/>
            </a:pPr>
            <a:endParaRPr lang="en-US" dirty="0"/>
          </a:p>
          <a:p>
            <a:endParaRPr lang="en-US" sz="2000" dirty="0"/>
          </a:p>
          <a:p>
            <a:endParaRPr lang="en-US" sz="2000" dirty="0"/>
          </a:p>
        </p:txBody>
      </p:sp>
    </p:spTree>
    <p:extLst>
      <p:ext uri="{BB962C8B-B14F-4D97-AF65-F5344CB8AC3E}">
        <p14:creationId xmlns:p14="http://schemas.microsoft.com/office/powerpoint/2010/main" val="2598265775"/>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99490</TotalTime>
  <Words>5339</Words>
  <Application>Microsoft Office PowerPoint</Application>
  <PresentationFormat>Widescreen</PresentationFormat>
  <Paragraphs>520</Paragraphs>
  <Slides>60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Courier New</vt:lpstr>
      <vt:lpstr>Lucida Sans Unicode</vt:lpstr>
      <vt:lpstr>Wingdings</vt:lpstr>
      <vt:lpstr>Wingdings 3</vt:lpstr>
      <vt:lpstr>Facet</vt:lpstr>
      <vt:lpstr>Travel Rules and Forms</vt:lpstr>
      <vt:lpstr>How to set up a new Concur account</vt:lpstr>
      <vt:lpstr>Concur Self-Service</vt:lpstr>
      <vt:lpstr>Concur Self-Service</vt:lpstr>
      <vt:lpstr>Non-Employee Concur Accounts</vt:lpstr>
      <vt:lpstr>Travel Request</vt:lpstr>
      <vt:lpstr>Travel Request</vt:lpstr>
      <vt:lpstr>Travel Reimbursement  Expense Report</vt:lpstr>
      <vt:lpstr>Travel Expenses</vt:lpstr>
      <vt:lpstr>Travel Expenses --- Continued</vt:lpstr>
      <vt:lpstr>Deadline for Submittal of Reimbursement Expense Reports</vt:lpstr>
      <vt:lpstr>Deadline for Submittal of  Travel Card Expense Reports</vt:lpstr>
      <vt:lpstr>Travel Card Overview</vt:lpstr>
      <vt:lpstr>Travel Card Applications  (Now accepted through DocuSign only)</vt:lpstr>
      <vt:lpstr>Travel Card Applications  --- continued</vt:lpstr>
      <vt:lpstr>Travel Card Requirements --- continued</vt:lpstr>
      <vt:lpstr>Travel Card Requirements --- continued</vt:lpstr>
      <vt:lpstr>Cardholder/Custodian Responsibilities</vt:lpstr>
      <vt:lpstr>Allowable Travel Card Purchases</vt:lpstr>
      <vt:lpstr>Allowable Travel Card Purchases</vt:lpstr>
      <vt:lpstr>Unauthorized Travel Card Charges</vt:lpstr>
      <vt:lpstr>Reason Why Travel Card is declined</vt:lpstr>
      <vt:lpstr>Reason Why Travel Card is declined (continued)</vt:lpstr>
      <vt:lpstr>Transfer Custodianship</vt:lpstr>
      <vt:lpstr>Deadline for Submittal of  Travel Card Expense Reports</vt:lpstr>
      <vt:lpstr>Foreign Travel</vt:lpstr>
      <vt:lpstr>Post Trip Report</vt:lpstr>
      <vt:lpstr>Travel to Canada/Mexico</vt:lpstr>
      <vt:lpstr>Travel Advances</vt:lpstr>
      <vt:lpstr>Travel Advances --- continued</vt:lpstr>
      <vt:lpstr>State Contracted Vendors for Car Rental (12/21/2022-05/21/2025)</vt:lpstr>
      <vt:lpstr>State Contracted Airline Contract (09/01/2023-08/31/2024)</vt:lpstr>
      <vt:lpstr>Moving &amp; House Hunting Expenses</vt:lpstr>
      <vt:lpstr>Texas Hotel Occupancy Tax Exemption Certificate</vt:lpstr>
      <vt:lpstr>Meals &amp; Lodging in Continental US </vt:lpstr>
      <vt:lpstr>Meals &amp; Lodging Outside Continental US</vt:lpstr>
      <vt:lpstr>       Meal and Lodging Limit --- Cap</vt:lpstr>
      <vt:lpstr>Reimbursement Requirements  for Meal and Logging</vt:lpstr>
      <vt:lpstr>Meals and Lodging Expense Narrative</vt:lpstr>
      <vt:lpstr>Meals and Lodging Expense Narrative (continued)</vt:lpstr>
      <vt:lpstr>Lavish/Extravagant</vt:lpstr>
      <vt:lpstr>Alcohol &amp; Business Meals</vt:lpstr>
      <vt:lpstr>Business/Personal Travel</vt:lpstr>
      <vt:lpstr>Travel Days</vt:lpstr>
      <vt:lpstr>What days count as business days for domestic travel</vt:lpstr>
      <vt:lpstr>State Fund Travel</vt:lpstr>
      <vt:lpstr>Documentation Requirements for Reimbursement</vt:lpstr>
      <vt:lpstr>Documentation Requirements for Reimbursement (continued)</vt:lpstr>
      <vt:lpstr>Documentation Requirements for Reimbursement (continued)</vt:lpstr>
      <vt:lpstr>Frequently Made Mistakes</vt:lpstr>
      <vt:lpstr>Frequently Made Mistakes (continued)</vt:lpstr>
      <vt:lpstr>Frequently Made Mistakes (continued)</vt:lpstr>
      <vt:lpstr>Booking from Third Party</vt:lpstr>
      <vt:lpstr>Trouble Shooting</vt:lpstr>
      <vt:lpstr>Travel and Non-Travel</vt:lpstr>
      <vt:lpstr>         Travel and Non-Travel (continued)</vt:lpstr>
      <vt:lpstr>         Travel and Non-Travel (continued)</vt:lpstr>
      <vt:lpstr>Same Day Trip</vt:lpstr>
      <vt:lpstr>Additional Information</vt:lpstr>
      <vt:lpstr>AP Travel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Concur Training</dc:title>
  <dc:creator>Sanchez, Eric</dc:creator>
  <cp:lastModifiedBy>Guo, Liwei Olivia</cp:lastModifiedBy>
  <cp:revision>189</cp:revision>
  <dcterms:created xsi:type="dcterms:W3CDTF">2019-06-26T17:04:48Z</dcterms:created>
  <dcterms:modified xsi:type="dcterms:W3CDTF">2024-03-15T13:56:34Z</dcterms:modified>
</cp:coreProperties>
</file>