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42" r:id="rId1"/>
  </p:sldMasterIdLst>
  <p:notesMasterIdLst>
    <p:notesMasterId r:id="rId19"/>
  </p:notesMasterIdLst>
  <p:handoutMasterIdLst>
    <p:handoutMasterId r:id="rId20"/>
  </p:handoutMasterIdLst>
  <p:sldIdLst>
    <p:sldId id="413" r:id="rId2"/>
    <p:sldId id="409" r:id="rId3"/>
    <p:sldId id="322" r:id="rId4"/>
    <p:sldId id="488" r:id="rId5"/>
    <p:sldId id="489" r:id="rId6"/>
    <p:sldId id="490" r:id="rId7"/>
    <p:sldId id="491" r:id="rId8"/>
    <p:sldId id="504" r:id="rId9"/>
    <p:sldId id="493" r:id="rId10"/>
    <p:sldId id="494" r:id="rId11"/>
    <p:sldId id="495" r:id="rId12"/>
    <p:sldId id="498" r:id="rId13"/>
    <p:sldId id="500" r:id="rId14"/>
    <p:sldId id="499" r:id="rId15"/>
    <p:sldId id="408" r:id="rId16"/>
    <p:sldId id="501" r:id="rId17"/>
    <p:sldId id="502"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66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53" autoAdjust="0"/>
    <p:restoredTop sz="79517" autoAdjust="0"/>
  </p:normalViewPr>
  <p:slideViewPr>
    <p:cSldViewPr>
      <p:cViewPr varScale="1">
        <p:scale>
          <a:sx n="131" d="100"/>
          <a:sy n="131" d="100"/>
        </p:scale>
        <p:origin x="672" y="114"/>
      </p:cViewPr>
      <p:guideLst>
        <p:guide orient="horz" pos="2160"/>
        <p:guide pos="2880"/>
      </p:guideLst>
    </p:cSldViewPr>
  </p:slideViewPr>
  <p:outlineViewPr>
    <p:cViewPr>
      <p:scale>
        <a:sx n="33" d="100"/>
        <a:sy n="33" d="100"/>
      </p:scale>
      <p:origin x="0" y="-4422"/>
    </p:cViewPr>
  </p:outlineViewPr>
  <p:notesTextViewPr>
    <p:cViewPr>
      <p:scale>
        <a:sx n="3" d="2"/>
        <a:sy n="3" d="2"/>
      </p:scale>
      <p:origin x="0" y="0"/>
    </p:cViewPr>
  </p:notesTextViewPr>
  <p:sorterViewPr>
    <p:cViewPr>
      <p:scale>
        <a:sx n="66" d="100"/>
        <a:sy n="66" d="100"/>
      </p:scale>
      <p:origin x="0" y="0"/>
    </p:cViewPr>
  </p:sorterViewPr>
  <p:notesViewPr>
    <p:cSldViewPr>
      <p:cViewPr>
        <p:scale>
          <a:sx n="60" d="100"/>
          <a:sy n="60" d="100"/>
        </p:scale>
        <p:origin x="-247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7168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7168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7168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DB1C6286-514F-4D85-9F97-44BC8ACAB160}" type="slidenum">
              <a:rPr lang="en-US"/>
              <a:pPr>
                <a:defRPr/>
              </a:pPr>
              <a:t>‹#›</a:t>
            </a:fld>
            <a:endParaRPr lang="en-US"/>
          </a:p>
        </p:txBody>
      </p:sp>
    </p:spTree>
    <p:extLst>
      <p:ext uri="{BB962C8B-B14F-4D97-AF65-F5344CB8AC3E}">
        <p14:creationId xmlns:p14="http://schemas.microsoft.com/office/powerpoint/2010/main" val="2086948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625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626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626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626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9E95BA3-037D-453F-BFA2-D2C252E9DE83}" type="slidenum">
              <a:rPr lang="en-US"/>
              <a:pPr>
                <a:defRPr/>
              </a:pPr>
              <a:t>‹#›</a:t>
            </a:fld>
            <a:endParaRPr lang="en-US"/>
          </a:p>
        </p:txBody>
      </p:sp>
    </p:spTree>
    <p:extLst>
      <p:ext uri="{BB962C8B-B14F-4D97-AF65-F5344CB8AC3E}">
        <p14:creationId xmlns:p14="http://schemas.microsoft.com/office/powerpoint/2010/main" val="1681361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1</a:t>
            </a:fld>
            <a:endParaRPr lang="en-US"/>
          </a:p>
        </p:txBody>
      </p:sp>
    </p:spTree>
    <p:extLst>
      <p:ext uri="{BB962C8B-B14F-4D97-AF65-F5344CB8AC3E}">
        <p14:creationId xmlns:p14="http://schemas.microsoft.com/office/powerpoint/2010/main" val="3745415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10</a:t>
            </a:fld>
            <a:endParaRPr lang="en-US"/>
          </a:p>
        </p:txBody>
      </p:sp>
    </p:spTree>
    <p:extLst>
      <p:ext uri="{BB962C8B-B14F-4D97-AF65-F5344CB8AC3E}">
        <p14:creationId xmlns:p14="http://schemas.microsoft.com/office/powerpoint/2010/main" val="3951382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11</a:t>
            </a:fld>
            <a:endParaRPr lang="en-US"/>
          </a:p>
        </p:txBody>
      </p:sp>
    </p:spTree>
    <p:extLst>
      <p:ext uri="{BB962C8B-B14F-4D97-AF65-F5344CB8AC3E}">
        <p14:creationId xmlns:p14="http://schemas.microsoft.com/office/powerpoint/2010/main" val="647408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12</a:t>
            </a:fld>
            <a:endParaRPr lang="en-US"/>
          </a:p>
        </p:txBody>
      </p:sp>
    </p:spTree>
    <p:extLst>
      <p:ext uri="{BB962C8B-B14F-4D97-AF65-F5344CB8AC3E}">
        <p14:creationId xmlns:p14="http://schemas.microsoft.com/office/powerpoint/2010/main" val="3327212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13</a:t>
            </a:fld>
            <a:endParaRPr lang="en-US"/>
          </a:p>
        </p:txBody>
      </p:sp>
    </p:spTree>
    <p:extLst>
      <p:ext uri="{BB962C8B-B14F-4D97-AF65-F5344CB8AC3E}">
        <p14:creationId xmlns:p14="http://schemas.microsoft.com/office/powerpoint/2010/main" val="3317626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14</a:t>
            </a:fld>
            <a:endParaRPr lang="en-US"/>
          </a:p>
        </p:txBody>
      </p:sp>
    </p:spTree>
    <p:extLst>
      <p:ext uri="{BB962C8B-B14F-4D97-AF65-F5344CB8AC3E}">
        <p14:creationId xmlns:p14="http://schemas.microsoft.com/office/powerpoint/2010/main" val="1394375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15</a:t>
            </a:fld>
            <a:endParaRPr lang="en-US"/>
          </a:p>
        </p:txBody>
      </p:sp>
    </p:spTree>
    <p:extLst>
      <p:ext uri="{BB962C8B-B14F-4D97-AF65-F5344CB8AC3E}">
        <p14:creationId xmlns:p14="http://schemas.microsoft.com/office/powerpoint/2010/main" val="1465477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16</a:t>
            </a:fld>
            <a:endParaRPr lang="en-US"/>
          </a:p>
        </p:txBody>
      </p:sp>
    </p:spTree>
    <p:extLst>
      <p:ext uri="{BB962C8B-B14F-4D97-AF65-F5344CB8AC3E}">
        <p14:creationId xmlns:p14="http://schemas.microsoft.com/office/powerpoint/2010/main" val="1711462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17</a:t>
            </a:fld>
            <a:endParaRPr lang="en-US"/>
          </a:p>
        </p:txBody>
      </p:sp>
    </p:spTree>
    <p:extLst>
      <p:ext uri="{BB962C8B-B14F-4D97-AF65-F5344CB8AC3E}">
        <p14:creationId xmlns:p14="http://schemas.microsoft.com/office/powerpoint/2010/main" val="2621036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2</a:t>
            </a:fld>
            <a:endParaRPr lang="en-US"/>
          </a:p>
        </p:txBody>
      </p:sp>
    </p:spTree>
    <p:extLst>
      <p:ext uri="{BB962C8B-B14F-4D97-AF65-F5344CB8AC3E}">
        <p14:creationId xmlns:p14="http://schemas.microsoft.com/office/powerpoint/2010/main" val="2946035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3</a:t>
            </a:fld>
            <a:endParaRPr lang="en-US"/>
          </a:p>
        </p:txBody>
      </p:sp>
    </p:spTree>
    <p:extLst>
      <p:ext uri="{BB962C8B-B14F-4D97-AF65-F5344CB8AC3E}">
        <p14:creationId xmlns:p14="http://schemas.microsoft.com/office/powerpoint/2010/main" val="2446319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4</a:t>
            </a:fld>
            <a:endParaRPr lang="en-US"/>
          </a:p>
        </p:txBody>
      </p:sp>
    </p:spTree>
    <p:extLst>
      <p:ext uri="{BB962C8B-B14F-4D97-AF65-F5344CB8AC3E}">
        <p14:creationId xmlns:p14="http://schemas.microsoft.com/office/powerpoint/2010/main" val="626581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Personal Property Note:  </a:t>
            </a:r>
            <a:r>
              <a:rPr lang="en-US" sz="1200" dirty="0">
                <a:solidFill>
                  <a:srgbClr val="303030"/>
                </a:solidFill>
              </a:rPr>
              <a:t>Assets that have sufficient value to warrant inclusion in the fixed asset portion of the financial statement. due to their high risk nature and with a value less than their capital threshold, are required to have management controls placed upon them and reported to the State comptroller’s office. Does not include consumable items.</a:t>
            </a:r>
            <a:endParaRPr lang="en-US" baseline="0"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5</a:t>
            </a:fld>
            <a:endParaRPr lang="en-US"/>
          </a:p>
        </p:txBody>
      </p:sp>
    </p:spTree>
    <p:extLst>
      <p:ext uri="{BB962C8B-B14F-4D97-AF65-F5344CB8AC3E}">
        <p14:creationId xmlns:p14="http://schemas.microsoft.com/office/powerpoint/2010/main" val="2013422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Personal Property Note:  </a:t>
            </a:r>
            <a:r>
              <a:rPr lang="en-US" sz="1200" dirty="0">
                <a:solidFill>
                  <a:srgbClr val="303030"/>
                </a:solidFill>
              </a:rPr>
              <a:t>Assets that have sufficient value to warrant inclusion in the fixed asset portion of the financial statement. due to their high risk nature and with a value less than their capital threshold, are required to have management controls placed upon them and reported to the State comptroller’s office. Does not include consumable items.</a:t>
            </a:r>
            <a:endParaRPr lang="en-US" baseline="0"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6</a:t>
            </a:fld>
            <a:endParaRPr lang="en-US"/>
          </a:p>
        </p:txBody>
      </p:sp>
    </p:spTree>
    <p:extLst>
      <p:ext uri="{BB962C8B-B14F-4D97-AF65-F5344CB8AC3E}">
        <p14:creationId xmlns:p14="http://schemas.microsoft.com/office/powerpoint/2010/main" val="2795599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7</a:t>
            </a:fld>
            <a:endParaRPr lang="en-US"/>
          </a:p>
        </p:txBody>
      </p:sp>
    </p:spTree>
    <p:extLst>
      <p:ext uri="{BB962C8B-B14F-4D97-AF65-F5344CB8AC3E}">
        <p14:creationId xmlns:p14="http://schemas.microsoft.com/office/powerpoint/2010/main" val="787438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8</a:t>
            </a:fld>
            <a:endParaRPr lang="en-US"/>
          </a:p>
        </p:txBody>
      </p:sp>
    </p:spTree>
    <p:extLst>
      <p:ext uri="{BB962C8B-B14F-4D97-AF65-F5344CB8AC3E}">
        <p14:creationId xmlns:p14="http://schemas.microsoft.com/office/powerpoint/2010/main" val="1124946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9</a:t>
            </a:fld>
            <a:endParaRPr lang="en-US"/>
          </a:p>
        </p:txBody>
      </p:sp>
    </p:spTree>
    <p:extLst>
      <p:ext uri="{BB962C8B-B14F-4D97-AF65-F5344CB8AC3E}">
        <p14:creationId xmlns:p14="http://schemas.microsoft.com/office/powerpoint/2010/main" val="3888328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415F473-9DAC-441A-AB98-AD651CBEAFCF}" type="slidenum">
              <a:rPr lang="en-US" smtClean="0"/>
              <a:pPr>
                <a:defRPr/>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35019D-7A27-4D80-9227-288E68E0D36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11AC887-349C-4392-9694-9890D3D94F57}"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custDataLst>
              <p:tags r:id="rId3"/>
            </p:custDataLst>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custDataLst>
              <p:tags r:id="rId4"/>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5"/>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6"/>
            </p:custDataLst>
          </p:nvPr>
        </p:nvSpPr>
        <p:spPr>
          <a:ln/>
        </p:spPr>
        <p:txBody>
          <a:bodyPr/>
          <a:lstStyle>
            <a:lvl1pPr>
              <a:defRPr/>
            </a:lvl1pPr>
          </a:lstStyle>
          <a:p>
            <a:pPr>
              <a:defRPr/>
            </a:pPr>
            <a:fld id="{ED24C743-33F3-4940-9ABC-DC5FD19A5B6F}"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86030A-B1E4-4CA0-9771-E322E151098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D9831C-4EAA-4B04-B236-117A5269D060}" type="slidenum">
              <a:rPr lang="en-US" smtClean="0"/>
              <a:pPr>
                <a:defRPr/>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7D325C9-CD1F-4120-B72D-0818CD0EBD59}"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9E4748E-B4C3-4D7F-A4C8-43357D8E7570}" type="slidenum">
              <a:rPr lang="en-US" smtClean="0"/>
              <a:pPr>
                <a:defRPr/>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43118A8-F9A8-4DB9-9739-495C76CA982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112C6AB-5301-4353-9EFE-6AEBDD21D47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7473952-5F04-4330-82FC-0C6B2758D0A2}" type="slidenum">
              <a:rPr lang="en-US" smtClean="0"/>
              <a:pPr>
                <a:defRPr/>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58F75A9-45B7-49F0-8206-40ECAA21631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defRPr/>
            </a:pPr>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a:defRPr/>
            </a:pPr>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defRPr/>
            </a:pPr>
            <a:fld id="{27FA8392-DB46-48FD-B57D-2C2E30E47892}" type="slidenum">
              <a:rPr lang="en-US" smtClean="0"/>
              <a:pPr>
                <a:defRPr/>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hyperlink" Target="https://uh.edu/office-of-finance/accounting-services/property-management/forms/" TargetMode="Externa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6.jpeg"/><Relationship Id="rId5" Type="http://schemas.openxmlformats.org/officeDocument/2006/relationships/hyperlink" Target="mailto:Propertyacctg@UH.EDU" TargetMode="Externa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hyperlink" Target="https://uh.edu/policies/_docs/mapp/03/030301.pdf" TargetMode="External"/><Relationship Id="rId3" Type="http://schemas.openxmlformats.org/officeDocument/2006/relationships/slideLayout" Target="../slideLayouts/slideLayout2.xml"/><Relationship Id="rId7" Type="http://schemas.openxmlformats.org/officeDocument/2006/relationships/hyperlink" Target="https://fmx.cpa.texas.gov/fmx/spa/" TargetMode="Externa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hyperlink" Target="https://texreg.sos.state.tx.us/public/readtac$ext.TacPage?sl=R&amp;app=9&amp;p_dir=&amp;p_rloc=&amp;p_tloc=&amp;p_ploc=&amp;pg=1&amp;p_tac=&amp;ti=34&amp;pt=1&amp;ch=5&amp;rl=200" TargetMode="External"/><Relationship Id="rId11" Type="http://schemas.openxmlformats.org/officeDocument/2006/relationships/hyperlink" Target="https://uhready.assetworks.cloud/ready/" TargetMode="External"/><Relationship Id="rId5" Type="http://schemas.openxmlformats.org/officeDocument/2006/relationships/hyperlink" Target="https://uhsystem.edu/compliance-ethics/_docs/sam/03/3e2.pdf" TargetMode="External"/><Relationship Id="rId10" Type="http://schemas.openxmlformats.org/officeDocument/2006/relationships/hyperlink" Target="https://uh.edu/office-of-finance/accounting-services/property-management/forms/" TargetMode="External"/><Relationship Id="rId4" Type="http://schemas.openxmlformats.org/officeDocument/2006/relationships/notesSlide" Target="../notesSlides/notesSlide3.xml"/><Relationship Id="rId9" Type="http://schemas.openxmlformats.org/officeDocument/2006/relationships/hyperlink" Target="https://uh.edu/office-of-finance/accounting-services/property-management/guidelines/"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33400" y="2209800"/>
            <a:ext cx="8229600" cy="685800"/>
          </a:xfrm>
        </p:spPr>
        <p:txBody>
          <a:bodyPr/>
          <a:lstStyle/>
          <a:p>
            <a:pPr algn="ctr"/>
            <a:r>
              <a:rPr lang="en-US" sz="3200" b="1" dirty="0">
                <a:latin typeface="Garamond" panose="02020404030301010803" pitchFamily="18" charset="0"/>
              </a:rPr>
              <a:t>University of Houston</a:t>
            </a:r>
          </a:p>
        </p:txBody>
      </p:sp>
      <p:pic>
        <p:nvPicPr>
          <p:cNvPr id="6" name="Content Placeholder 5"/>
          <p:cNvPicPr>
            <a:picLocks noGrp="1" noChangeAspect="1"/>
          </p:cNvPicPr>
          <p:nvPr>
            <p:ph sz="half" idx="1"/>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3733800" y="533400"/>
            <a:ext cx="1828800" cy="1143000"/>
          </a:xfrm>
        </p:spPr>
      </p:pic>
      <p:sp>
        <p:nvSpPr>
          <p:cNvPr id="4" name="Text Placeholder 3"/>
          <p:cNvSpPr>
            <a:spLocks noGrp="1"/>
          </p:cNvSpPr>
          <p:nvPr>
            <p:ph type="body" sz="half" idx="2"/>
            <p:custDataLst>
              <p:tags r:id="rId3"/>
            </p:custDataLst>
          </p:nvPr>
        </p:nvSpPr>
        <p:spPr>
          <a:xfrm>
            <a:off x="1981200" y="3048000"/>
            <a:ext cx="5562600" cy="838200"/>
          </a:xfrm>
        </p:spPr>
        <p:txBody>
          <a:bodyPr>
            <a:normAutofit fontScale="92500" lnSpcReduction="20000"/>
          </a:bodyPr>
          <a:lstStyle/>
          <a:p>
            <a:pPr marL="0" indent="0" algn="ctr">
              <a:buNone/>
            </a:pPr>
            <a:r>
              <a:rPr lang="en-US" sz="2800" b="1" dirty="0">
                <a:latin typeface="Garamond" panose="02020404030301010803" pitchFamily="18" charset="0"/>
              </a:rPr>
              <a:t>Property Management Guidelines</a:t>
            </a:r>
          </a:p>
          <a:p>
            <a:pPr marL="0" indent="0" algn="ctr">
              <a:buNone/>
            </a:pPr>
            <a:r>
              <a:rPr lang="en-US" sz="2600" b="1" dirty="0">
                <a:latin typeface="Garamond" panose="02020404030301010803" pitchFamily="18" charset="0"/>
              </a:rPr>
              <a:t>September 12, 2022</a:t>
            </a:r>
          </a:p>
        </p:txBody>
      </p:sp>
    </p:spTree>
    <p:extLst>
      <p:ext uri="{BB962C8B-B14F-4D97-AF65-F5344CB8AC3E}">
        <p14:creationId xmlns:p14="http://schemas.microsoft.com/office/powerpoint/2010/main" val="3467070464"/>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457200"/>
            <a:ext cx="8229600" cy="457200"/>
          </a:xfrm>
        </p:spPr>
        <p:txBody>
          <a:bodyPr>
            <a:normAutofit fontScale="90000"/>
          </a:bodyPr>
          <a:lstStyle/>
          <a:p>
            <a:pPr algn="ctr"/>
            <a:br>
              <a:rPr lang="en-US" sz="5400" dirty="0"/>
            </a:br>
            <a:endParaRPr lang="en-US" sz="3600" b="1" dirty="0">
              <a:latin typeface="Garamond" panose="02020404030301010803" pitchFamily="18" charset="0"/>
            </a:endParaRPr>
          </a:p>
        </p:txBody>
      </p:sp>
      <p:sp>
        <p:nvSpPr>
          <p:cNvPr id="3" name="Content Placeholder 2"/>
          <p:cNvSpPr>
            <a:spLocks noGrp="1"/>
          </p:cNvSpPr>
          <p:nvPr>
            <p:ph idx="1"/>
            <p:custDataLst>
              <p:tags r:id="rId2"/>
            </p:custDataLst>
          </p:nvPr>
        </p:nvSpPr>
        <p:spPr>
          <a:xfrm>
            <a:off x="762000" y="762000"/>
            <a:ext cx="7924800" cy="5257800"/>
          </a:xfrm>
        </p:spPr>
        <p:txBody>
          <a:bodyPr>
            <a:noAutofit/>
          </a:bodyPr>
          <a:lstStyle/>
          <a:p>
            <a:endParaRPr lang="en-US" sz="1200" dirty="0"/>
          </a:p>
          <a:p>
            <a:pPr lvl="1"/>
            <a:endParaRPr lang="en-US" sz="1000" dirty="0"/>
          </a:p>
          <a:p>
            <a:pPr marL="0" indent="0">
              <a:buNone/>
            </a:pPr>
            <a:endParaRPr lang="en-US" sz="1200" dirty="0"/>
          </a:p>
        </p:txBody>
      </p:sp>
      <p:sp>
        <p:nvSpPr>
          <p:cNvPr id="5" name="TextBox 4"/>
          <p:cNvSpPr txBox="1"/>
          <p:nvPr/>
        </p:nvSpPr>
        <p:spPr>
          <a:xfrm>
            <a:off x="838200" y="391180"/>
            <a:ext cx="7467600" cy="523220"/>
          </a:xfrm>
          <a:prstGeom prst="rect">
            <a:avLst/>
          </a:prstGeom>
          <a:noFill/>
        </p:spPr>
        <p:txBody>
          <a:bodyPr wrap="square" rtlCol="0">
            <a:spAutoFit/>
          </a:bodyPr>
          <a:lstStyle/>
          <a:p>
            <a:pPr algn="ctr"/>
            <a:r>
              <a:rPr lang="en-US" sz="2800" b="1" dirty="0">
                <a:latin typeface="Garamond" panose="02020404030301010803" pitchFamily="18" charset="0"/>
              </a:rPr>
              <a:t>Acquisition, Identification and Tagging </a:t>
            </a:r>
            <a:endParaRPr lang="en-US" sz="2800" b="1" i="1" dirty="0">
              <a:latin typeface="Garamond" panose="02020404030301010803" pitchFamily="18" charset="0"/>
            </a:endParaRPr>
          </a:p>
        </p:txBody>
      </p:sp>
      <p:sp>
        <p:nvSpPr>
          <p:cNvPr id="6" name="TextBox 5"/>
          <p:cNvSpPr txBox="1"/>
          <p:nvPr/>
        </p:nvSpPr>
        <p:spPr>
          <a:xfrm>
            <a:off x="838200" y="893781"/>
            <a:ext cx="8153400" cy="6278642"/>
          </a:xfrm>
          <a:prstGeom prst="rect">
            <a:avLst/>
          </a:prstGeom>
          <a:noFill/>
        </p:spPr>
        <p:txBody>
          <a:bodyPr wrap="square" rtlCol="0">
            <a:spAutoFit/>
          </a:bodyPr>
          <a:lstStyle/>
          <a:p>
            <a:r>
              <a:rPr lang="en-US" sz="1600" dirty="0">
                <a:latin typeface="Garamond" panose="02020404030301010803" pitchFamily="18" charset="0"/>
              </a:rPr>
              <a:t>Property may be acquired via purchase (federal, state, local sources); constructed property; gifts or donations; debt financed instruments (capital leases, operating leases, bonds); transfers from a state agency; transfer from an external university, etc.,  </a:t>
            </a:r>
          </a:p>
          <a:p>
            <a:r>
              <a:rPr lang="en-US" b="1" dirty="0">
                <a:latin typeface="Garamond" panose="02020404030301010803" pitchFamily="18" charset="0"/>
              </a:rPr>
              <a:t>Property Tagging </a:t>
            </a:r>
          </a:p>
          <a:p>
            <a:pPr marL="285750" indent="-285750">
              <a:buFont typeface="Arial" panose="020B0604020202020204" pitchFamily="34" charset="0"/>
              <a:buChar char="•"/>
            </a:pPr>
            <a:r>
              <a:rPr lang="en-US" dirty="0">
                <a:latin typeface="Garamond" panose="02020404030301010803" pitchFamily="18" charset="0"/>
              </a:rPr>
              <a:t>Why – Ownership identification</a:t>
            </a:r>
          </a:p>
          <a:p>
            <a:pPr marL="285750" indent="-285750">
              <a:buFont typeface="Arial" panose="020B0604020202020204" pitchFamily="34" charset="0"/>
              <a:buChar char="•"/>
            </a:pPr>
            <a:r>
              <a:rPr lang="en-US" dirty="0">
                <a:latin typeface="Garamond" panose="02020404030301010803" pitchFamily="18" charset="0"/>
              </a:rPr>
              <a:t>What – Capital and Controlled assets </a:t>
            </a:r>
          </a:p>
          <a:p>
            <a:pPr marL="285750" indent="-285750">
              <a:buFont typeface="Arial" panose="020B0604020202020204" pitchFamily="34" charset="0"/>
              <a:buChar char="•"/>
            </a:pPr>
            <a:r>
              <a:rPr lang="en-US" dirty="0">
                <a:latin typeface="Garamond" panose="02020404030301010803" pitchFamily="18" charset="0"/>
              </a:rPr>
              <a:t>How – Barcode tags </a:t>
            </a:r>
          </a:p>
          <a:p>
            <a:pPr marL="285750" indent="-285750">
              <a:buFont typeface="Arial" panose="020B0604020202020204" pitchFamily="34" charset="0"/>
              <a:buChar char="•"/>
            </a:pPr>
            <a:r>
              <a:rPr lang="en-US" dirty="0">
                <a:latin typeface="Garamond" panose="02020404030301010803" pitchFamily="18" charset="0"/>
              </a:rPr>
              <a:t>Who – Department Property Custodian and/or Property Management Only</a:t>
            </a:r>
          </a:p>
          <a:p>
            <a:pPr marL="285750" indent="-285750">
              <a:buFont typeface="Arial" panose="020B0604020202020204" pitchFamily="34" charset="0"/>
              <a:buChar char="•"/>
            </a:pPr>
            <a:r>
              <a:rPr lang="en-US" dirty="0">
                <a:latin typeface="Garamond" panose="02020404030301010803" pitchFamily="18" charset="0"/>
              </a:rPr>
              <a:t>Where –Visible to all</a:t>
            </a:r>
          </a:p>
          <a:p>
            <a:pPr marL="285750" indent="-285750">
              <a:buFont typeface="Arial" panose="020B0604020202020204" pitchFamily="34" charset="0"/>
              <a:buChar char="•"/>
            </a:pPr>
            <a:r>
              <a:rPr lang="en-US" dirty="0">
                <a:latin typeface="Garamond" panose="02020404030301010803" pitchFamily="18" charset="0"/>
              </a:rPr>
              <a:t>Key Elements –Property assigned to a department; Physical Location (Obtained from Requisition/Purchase order/voucher or manual update via Asset Tagging Form)</a:t>
            </a:r>
          </a:p>
          <a:p>
            <a:pPr marL="285750" indent="-285750">
              <a:buFont typeface="Arial" panose="020B0604020202020204" pitchFamily="34" charset="0"/>
              <a:buChar char="•"/>
            </a:pPr>
            <a:r>
              <a:rPr lang="en-US" dirty="0">
                <a:latin typeface="Garamond" panose="02020404030301010803" pitchFamily="18" charset="0"/>
              </a:rPr>
              <a:t>Federal Property requires a separate barcode tag that begins with ‘G’ </a:t>
            </a:r>
          </a:p>
          <a:p>
            <a:endParaRPr lang="en-US" b="1" dirty="0">
              <a:latin typeface="Garamond" panose="02020404030301010803" pitchFamily="18" charset="0"/>
            </a:endParaRPr>
          </a:p>
          <a:p>
            <a:r>
              <a:rPr lang="en-US" b="1" dirty="0">
                <a:latin typeface="Garamond" panose="02020404030301010803" pitchFamily="18" charset="0"/>
              </a:rPr>
              <a:t>Donations Inbound - </a:t>
            </a:r>
            <a:r>
              <a:rPr lang="en-US" dirty="0">
                <a:latin typeface="Garamond" panose="02020404030301010803" pitchFamily="18" charset="0"/>
              </a:rPr>
              <a:t>Must be approved in advance by University Advancement Office, and Property Management via Asset Update Form.)</a:t>
            </a:r>
          </a:p>
          <a:p>
            <a:endParaRPr lang="en-US" b="1" dirty="0">
              <a:latin typeface="Garamond" panose="02020404030301010803" pitchFamily="18" charset="0"/>
            </a:endParaRPr>
          </a:p>
          <a:p>
            <a:r>
              <a:rPr lang="en-US" b="1" dirty="0">
                <a:latin typeface="Garamond" panose="02020404030301010803" pitchFamily="18" charset="0"/>
              </a:rPr>
              <a:t>Federal Loaned Equipment – </a:t>
            </a:r>
            <a:r>
              <a:rPr lang="en-US" dirty="0">
                <a:latin typeface="Garamond" panose="02020404030301010803" pitchFamily="18" charset="0"/>
              </a:rPr>
              <a:t>Sponsored program, academic or research, must be approved by Division of Research.  Use Asset Update Form and submit to Property Management</a:t>
            </a:r>
          </a:p>
          <a:p>
            <a:pPr marL="285750" indent="-285750">
              <a:buFont typeface="Arial" panose="020B0604020202020204" pitchFamily="34" charset="0"/>
              <a:buChar char="•"/>
            </a:pPr>
            <a:endParaRPr lang="en-US" dirty="0">
              <a:latin typeface="Garamond" panose="02020404030301010803" pitchFamily="18" charset="0"/>
            </a:endParaRPr>
          </a:p>
          <a:p>
            <a:endParaRPr lang="en-US" sz="1600" dirty="0">
              <a:latin typeface="Garamond" panose="02020404030301010803" pitchFamily="18" charset="0"/>
            </a:endParaRPr>
          </a:p>
          <a:p>
            <a:pPr marL="285750" indent="-285750">
              <a:buFont typeface="Courier New" panose="02070309020205020404" pitchFamily="49" charset="0"/>
              <a:buChar char="o"/>
            </a:pPr>
            <a:endParaRPr lang="en-US" sz="1600" dirty="0">
              <a:latin typeface="Garamond" panose="02020404030301010803" pitchFamily="18" charset="0"/>
            </a:endParaRPr>
          </a:p>
          <a:p>
            <a:pPr marL="800100" lvl="1" indent="-342900" algn="just" eaLnBrk="0" hangingPunct="0">
              <a:buFont typeface="Courier New" panose="02070309020205020404" pitchFamily="49" charset="0"/>
              <a:buChar char="o"/>
              <a:defRPr/>
            </a:pPr>
            <a:endParaRPr lang="en-US" sz="1600" dirty="0">
              <a:latin typeface="Garamond" panose="02020404030301010803" pitchFamily="18" charset="0"/>
            </a:endParaRPr>
          </a:p>
        </p:txBody>
      </p:sp>
    </p:spTree>
    <p:extLst>
      <p:ext uri="{BB962C8B-B14F-4D97-AF65-F5344CB8AC3E}">
        <p14:creationId xmlns:p14="http://schemas.microsoft.com/office/powerpoint/2010/main" val="24829674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457200"/>
            <a:ext cx="8229600" cy="457200"/>
          </a:xfrm>
        </p:spPr>
        <p:txBody>
          <a:bodyPr>
            <a:normAutofit fontScale="90000"/>
          </a:bodyPr>
          <a:lstStyle/>
          <a:p>
            <a:pPr algn="ctr"/>
            <a:br>
              <a:rPr lang="en-US" sz="5400" dirty="0"/>
            </a:br>
            <a:endParaRPr lang="en-US" sz="3600" b="1" dirty="0">
              <a:latin typeface="Garamond" panose="02020404030301010803" pitchFamily="18" charset="0"/>
            </a:endParaRPr>
          </a:p>
        </p:txBody>
      </p:sp>
      <p:sp>
        <p:nvSpPr>
          <p:cNvPr id="3" name="Content Placeholder 2"/>
          <p:cNvSpPr>
            <a:spLocks noGrp="1"/>
          </p:cNvSpPr>
          <p:nvPr>
            <p:ph idx="1"/>
            <p:custDataLst>
              <p:tags r:id="rId2"/>
            </p:custDataLst>
          </p:nvPr>
        </p:nvSpPr>
        <p:spPr>
          <a:xfrm>
            <a:off x="762000" y="762000"/>
            <a:ext cx="7924800" cy="5257800"/>
          </a:xfrm>
        </p:spPr>
        <p:txBody>
          <a:bodyPr>
            <a:noAutofit/>
          </a:bodyPr>
          <a:lstStyle/>
          <a:p>
            <a:endParaRPr lang="en-US" sz="1200" dirty="0"/>
          </a:p>
          <a:p>
            <a:pPr lvl="1"/>
            <a:endParaRPr lang="en-US" sz="1000" dirty="0"/>
          </a:p>
          <a:p>
            <a:pPr marL="0" indent="0">
              <a:buNone/>
            </a:pPr>
            <a:endParaRPr lang="en-US" sz="1200" dirty="0"/>
          </a:p>
        </p:txBody>
      </p:sp>
      <p:sp>
        <p:nvSpPr>
          <p:cNvPr id="5" name="TextBox 4"/>
          <p:cNvSpPr txBox="1"/>
          <p:nvPr/>
        </p:nvSpPr>
        <p:spPr>
          <a:xfrm>
            <a:off x="838200" y="391180"/>
            <a:ext cx="7467600" cy="523220"/>
          </a:xfrm>
          <a:prstGeom prst="rect">
            <a:avLst/>
          </a:prstGeom>
          <a:noFill/>
        </p:spPr>
        <p:txBody>
          <a:bodyPr wrap="square" rtlCol="0">
            <a:spAutoFit/>
          </a:bodyPr>
          <a:lstStyle/>
          <a:p>
            <a:pPr algn="ctr"/>
            <a:r>
              <a:rPr lang="en-US" sz="2800" b="1" dirty="0">
                <a:latin typeface="Garamond" panose="02020404030301010803" pitchFamily="18" charset="0"/>
              </a:rPr>
              <a:t>Disposition of Assets</a:t>
            </a:r>
            <a:endParaRPr lang="en-US" sz="2800" b="1" i="1" dirty="0">
              <a:latin typeface="Garamond" panose="02020404030301010803" pitchFamily="18" charset="0"/>
            </a:endParaRPr>
          </a:p>
        </p:txBody>
      </p:sp>
      <p:sp>
        <p:nvSpPr>
          <p:cNvPr id="6" name="TextBox 5"/>
          <p:cNvSpPr txBox="1"/>
          <p:nvPr/>
        </p:nvSpPr>
        <p:spPr>
          <a:xfrm>
            <a:off x="457200" y="914400"/>
            <a:ext cx="8229600" cy="8683764"/>
          </a:xfrm>
          <a:prstGeom prst="rect">
            <a:avLst/>
          </a:prstGeom>
          <a:noFill/>
        </p:spPr>
        <p:txBody>
          <a:bodyPr wrap="square" rtlCol="0">
            <a:spAutoFit/>
          </a:bodyPr>
          <a:lstStyle/>
          <a:p>
            <a:r>
              <a:rPr lang="en-US" sz="1600" dirty="0">
                <a:latin typeface="Garamond" panose="02020404030301010803" pitchFamily="18" charset="0"/>
              </a:rPr>
              <a:t>Most commonly used disposition methods at UH are:</a:t>
            </a:r>
          </a:p>
          <a:p>
            <a:pPr marL="285750" indent="-285750">
              <a:buFont typeface="Arial" panose="020B0604020202020204" pitchFamily="34" charset="0"/>
              <a:buChar char="•"/>
            </a:pPr>
            <a:r>
              <a:rPr lang="en-US" sz="1600" b="1" dirty="0">
                <a:latin typeface="Garamond" panose="02020404030301010803" pitchFamily="18" charset="0"/>
              </a:rPr>
              <a:t>Surplus Property </a:t>
            </a:r>
            <a:r>
              <a:rPr lang="en-US" sz="1600" dirty="0">
                <a:latin typeface="Garamond" panose="02020404030301010803" pitchFamily="18" charset="0"/>
              </a:rPr>
              <a:t>- Surplus property is any personal property that is in excess of the needs of any department/college. Surplus property may be new, used or salvage.</a:t>
            </a:r>
          </a:p>
          <a:p>
            <a:pPr marL="285750" indent="-285750" algn="l">
              <a:buFont typeface="Arial" panose="020B0604020202020204" pitchFamily="34" charset="0"/>
              <a:buChar char="•"/>
            </a:pPr>
            <a:r>
              <a:rPr lang="en-US" sz="1600" b="1" dirty="0">
                <a:latin typeface="Garamond" panose="02020404030301010803" pitchFamily="18" charset="0"/>
              </a:rPr>
              <a:t>Donations  </a:t>
            </a:r>
            <a:r>
              <a:rPr lang="en-US" sz="1600" dirty="0">
                <a:latin typeface="Garamond" panose="02020404030301010803" pitchFamily="18" charset="0"/>
              </a:rPr>
              <a:t>- </a:t>
            </a:r>
            <a:r>
              <a:rPr lang="en-US" sz="1800" i="0" strike="noStrike" baseline="0" dirty="0">
                <a:latin typeface="Garamond" panose="02020404030301010803" pitchFamily="18" charset="0"/>
              </a:rPr>
              <a:t>Only to Independent School Districts or other State Institutions. Must coordinate through Property Management. Receiving agency must request (on their letterhead) the specific property in advance of the donation. Departmental approvals are required.</a:t>
            </a:r>
          </a:p>
          <a:p>
            <a:pPr marL="285750" indent="-285750">
              <a:buFont typeface="Arial" panose="020B0604020202020204" pitchFamily="34" charset="0"/>
              <a:buChar char="•"/>
            </a:pPr>
            <a:r>
              <a:rPr lang="en-US" sz="1600" b="1" dirty="0">
                <a:latin typeface="Garamond" panose="02020404030301010803" pitchFamily="18" charset="0"/>
              </a:rPr>
              <a:t>Trade-in </a:t>
            </a:r>
            <a:r>
              <a:rPr lang="en-US" sz="1600" dirty="0">
                <a:latin typeface="Garamond" panose="02020404030301010803" pitchFamily="18" charset="0"/>
              </a:rPr>
              <a:t>-one property is acquired by the exchange of another property. A Department/College may offer surplus or salvage property as a trade-in on new property of the same general type if the exchange is in the best interest of the university. Prior approval from Property Management is required via ‘Asset Update Form’</a:t>
            </a:r>
          </a:p>
          <a:p>
            <a:pPr marL="285750" indent="-285750">
              <a:buFont typeface="Arial" panose="020B0604020202020204" pitchFamily="34" charset="0"/>
              <a:buChar char="•"/>
            </a:pPr>
            <a:r>
              <a:rPr lang="en-US" sz="1600" b="1" dirty="0">
                <a:latin typeface="Garamond" panose="02020404030301010803" pitchFamily="18" charset="0"/>
              </a:rPr>
              <a:t>Inter-Agency Transfers </a:t>
            </a:r>
            <a:r>
              <a:rPr lang="en-US" sz="1600" dirty="0">
                <a:latin typeface="Garamond" panose="02020404030301010803" pitchFamily="18" charset="0"/>
              </a:rPr>
              <a:t>– Transfer of property to another state agency.  Department/College must inform Property Management prior to transfer of the property via Asset Update Form.  </a:t>
            </a:r>
          </a:p>
          <a:p>
            <a:pPr marL="285750" indent="-285750">
              <a:buFont typeface="Arial" panose="020B0604020202020204" pitchFamily="34" charset="0"/>
              <a:buChar char="•"/>
            </a:pPr>
            <a:r>
              <a:rPr lang="en-US" sz="1600" b="1" dirty="0">
                <a:latin typeface="Garamond" panose="02020404030301010803" pitchFamily="18" charset="0"/>
              </a:rPr>
              <a:t>Obsolete/Salvage</a:t>
            </a:r>
            <a:r>
              <a:rPr lang="en-US" sz="1600" dirty="0">
                <a:latin typeface="Garamond" panose="02020404030301010803" pitchFamily="18" charset="0"/>
              </a:rPr>
              <a:t> - Property which through use, time or accident becomes depleted, worn out, damaged and can no longer serve the purpose for which it was originally intended</a:t>
            </a:r>
            <a:r>
              <a:rPr lang="en-US" sz="1600" dirty="0"/>
              <a:t>. </a:t>
            </a:r>
            <a:r>
              <a:rPr lang="en-US" sz="1600" dirty="0">
                <a:latin typeface="Garamond" panose="02020404030301010803" pitchFamily="18" charset="0"/>
              </a:rPr>
              <a:t>Salvage property can be cannibalized or sent to Property Management for disposal.</a:t>
            </a:r>
          </a:p>
          <a:p>
            <a:pPr marL="285750" lvl="0" indent="-285750">
              <a:buFont typeface="Arial" panose="020B0604020202020204" pitchFamily="34" charset="0"/>
              <a:buChar char="•"/>
            </a:pPr>
            <a:r>
              <a:rPr lang="en-US" sz="1600" b="1" dirty="0">
                <a:latin typeface="Garamond" panose="02020404030301010803" pitchFamily="18" charset="0"/>
              </a:rPr>
              <a:t>Cannibalization</a:t>
            </a:r>
            <a:r>
              <a:rPr lang="en-US" sz="1600" dirty="0">
                <a:latin typeface="Garamond" panose="02020404030301010803" pitchFamily="18" charset="0"/>
              </a:rPr>
              <a:t> – Parts may be cannibalized from one asset to another to return to service.  Prior approval from Property management is required via Asset Update Form.</a:t>
            </a:r>
            <a:r>
              <a:rPr lang="en-US" sz="1600" dirty="0"/>
              <a:t> </a:t>
            </a:r>
          </a:p>
          <a:p>
            <a:pPr marL="285750" lvl="0" indent="-285750">
              <a:buFont typeface="Arial" panose="020B0604020202020204" pitchFamily="34" charset="0"/>
              <a:buChar char="•"/>
            </a:pPr>
            <a:r>
              <a:rPr lang="en-US" sz="1600" b="1" dirty="0">
                <a:latin typeface="Garamond" panose="02020404030301010803" pitchFamily="18" charset="0"/>
              </a:rPr>
              <a:t>Missing, Damaged, Stolen – </a:t>
            </a:r>
            <a:r>
              <a:rPr lang="en-US" sz="1600" dirty="0">
                <a:latin typeface="Garamond" panose="02020404030301010803" pitchFamily="18" charset="0"/>
              </a:rPr>
              <a:t>Property whose location cannot be accounted for due to undermined reasons.  Property cannot be accounted for due to theft, burglary or other criminal acts. </a:t>
            </a:r>
            <a:endParaRPr lang="en-US" sz="1600" dirty="0">
              <a:latin typeface="Garamond" panose="02020404030301010803" pitchFamily="18" charset="0"/>
              <a:ea typeface="Times New Roman" panose="02020603050405020304" pitchFamily="18" charset="0"/>
              <a:cs typeface="Times New Roman" panose="02020603050405020304" pitchFamily="18" charset="0"/>
            </a:endParaRPr>
          </a:p>
          <a:p>
            <a:pPr marL="0" lvl="0" indent="0">
              <a:buNone/>
            </a:pPr>
            <a:r>
              <a:rPr lang="en-US" sz="1600" b="1" dirty="0">
                <a:solidFill>
                  <a:srgbClr val="FF0000"/>
                </a:solidFill>
                <a:latin typeface="Garamond" panose="02020404030301010803" pitchFamily="18" charset="0"/>
              </a:rPr>
              <a:t>Note:  </a:t>
            </a:r>
            <a:r>
              <a:rPr lang="en-US" sz="1600" dirty="0">
                <a:solidFill>
                  <a:srgbClr val="FF0000"/>
                </a:solidFill>
                <a:latin typeface="Garamond" panose="02020404030301010803" pitchFamily="18" charset="0"/>
              </a:rPr>
              <a:t>Federal equipment with ‘G’ tags shall not be cannibalized or disposed without approval from Division of Research and Property Management.</a:t>
            </a:r>
          </a:p>
          <a:p>
            <a:pPr marL="0" indent="0" eaLnBrk="0" hangingPunct="0">
              <a:buNone/>
            </a:pPr>
            <a:r>
              <a:rPr lang="en-US" sz="1600" dirty="0"/>
              <a:t> </a:t>
            </a:r>
          </a:p>
          <a:p>
            <a:pPr marL="285750" indent="-285750">
              <a:buFont typeface="Arial" panose="020B0604020202020204" pitchFamily="34" charset="0"/>
              <a:buChar char="•"/>
            </a:pPr>
            <a:endParaRPr lang="en-US" sz="1600" dirty="0">
              <a:latin typeface="Garamond" panose="02020404030301010803" pitchFamily="18" charset="0"/>
            </a:endParaRPr>
          </a:p>
          <a:p>
            <a:pPr marL="285750" indent="-285750">
              <a:buFont typeface="Arial" panose="020B0604020202020204" pitchFamily="34" charset="0"/>
              <a:buChar char="•"/>
            </a:pPr>
            <a:endParaRPr lang="en-US" sz="1600" dirty="0">
              <a:latin typeface="Garamond" panose="02020404030301010803" pitchFamily="18" charset="0"/>
            </a:endParaRPr>
          </a:p>
          <a:p>
            <a:endParaRPr lang="en-US" sz="1600" dirty="0">
              <a:latin typeface="Garamond" panose="02020404030301010803" pitchFamily="18" charset="0"/>
            </a:endParaRPr>
          </a:p>
          <a:p>
            <a:endParaRPr lang="en-US" sz="1600" dirty="0">
              <a:latin typeface="Garamond" panose="02020404030301010803" pitchFamily="18" charset="0"/>
            </a:endParaRPr>
          </a:p>
          <a:p>
            <a:endParaRPr lang="en-US" sz="1600" dirty="0">
              <a:latin typeface="Garamond" panose="02020404030301010803" pitchFamily="18" charset="0"/>
            </a:endParaRPr>
          </a:p>
          <a:p>
            <a:pPr marL="285750" indent="-285750">
              <a:buFont typeface="Arial" panose="020B0604020202020204" pitchFamily="34" charset="0"/>
              <a:buChar char="•"/>
            </a:pPr>
            <a:endParaRPr lang="en-US" dirty="0">
              <a:latin typeface="Garamond" panose="02020404030301010803" pitchFamily="18" charset="0"/>
            </a:endParaRPr>
          </a:p>
          <a:p>
            <a:endParaRPr lang="en-US" sz="1600" dirty="0">
              <a:latin typeface="Garamond" panose="02020404030301010803" pitchFamily="18" charset="0"/>
            </a:endParaRPr>
          </a:p>
          <a:p>
            <a:pPr marL="285750" indent="-285750">
              <a:buFont typeface="Courier New" panose="02070309020205020404" pitchFamily="49" charset="0"/>
              <a:buChar char="o"/>
            </a:pPr>
            <a:endParaRPr lang="en-US" sz="1600" dirty="0">
              <a:latin typeface="Garamond" panose="02020404030301010803" pitchFamily="18" charset="0"/>
            </a:endParaRPr>
          </a:p>
          <a:p>
            <a:pPr marL="800100" lvl="1" indent="-342900" algn="just" eaLnBrk="0" hangingPunct="0">
              <a:buFont typeface="Courier New" panose="02070309020205020404" pitchFamily="49" charset="0"/>
              <a:buChar char="o"/>
              <a:defRPr/>
            </a:pPr>
            <a:endParaRPr lang="en-US" sz="1600" dirty="0">
              <a:latin typeface="Garamond" panose="02020404030301010803" pitchFamily="18" charset="0"/>
            </a:endParaRPr>
          </a:p>
        </p:txBody>
      </p:sp>
    </p:spTree>
    <p:extLst>
      <p:ext uri="{BB962C8B-B14F-4D97-AF65-F5344CB8AC3E}">
        <p14:creationId xmlns:p14="http://schemas.microsoft.com/office/powerpoint/2010/main" val="600518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457200"/>
            <a:ext cx="8229600" cy="457200"/>
          </a:xfrm>
        </p:spPr>
        <p:txBody>
          <a:bodyPr>
            <a:normAutofit fontScale="90000"/>
          </a:bodyPr>
          <a:lstStyle/>
          <a:p>
            <a:pPr algn="ctr"/>
            <a:br>
              <a:rPr lang="en-US" sz="5400" dirty="0"/>
            </a:br>
            <a:endParaRPr lang="en-US" sz="3600" b="1" dirty="0">
              <a:latin typeface="Garamond" panose="02020404030301010803" pitchFamily="18" charset="0"/>
            </a:endParaRPr>
          </a:p>
        </p:txBody>
      </p:sp>
      <p:sp>
        <p:nvSpPr>
          <p:cNvPr id="3" name="Content Placeholder 2"/>
          <p:cNvSpPr>
            <a:spLocks noGrp="1"/>
          </p:cNvSpPr>
          <p:nvPr>
            <p:ph idx="1"/>
            <p:custDataLst>
              <p:tags r:id="rId2"/>
            </p:custDataLst>
          </p:nvPr>
        </p:nvSpPr>
        <p:spPr>
          <a:xfrm>
            <a:off x="609600" y="762000"/>
            <a:ext cx="8077200" cy="5257800"/>
          </a:xfrm>
        </p:spPr>
        <p:txBody>
          <a:bodyPr>
            <a:noAutofit/>
          </a:bodyPr>
          <a:lstStyle/>
          <a:p>
            <a:endParaRPr lang="en-US" sz="1200" dirty="0"/>
          </a:p>
          <a:p>
            <a:pPr lvl="1"/>
            <a:endParaRPr lang="en-US" sz="1000" dirty="0"/>
          </a:p>
          <a:p>
            <a:pPr marL="0" indent="0">
              <a:buNone/>
            </a:pPr>
            <a:endParaRPr lang="en-US" sz="1200" dirty="0"/>
          </a:p>
        </p:txBody>
      </p:sp>
      <p:sp>
        <p:nvSpPr>
          <p:cNvPr id="5" name="TextBox 4"/>
          <p:cNvSpPr txBox="1"/>
          <p:nvPr/>
        </p:nvSpPr>
        <p:spPr>
          <a:xfrm>
            <a:off x="762000" y="391180"/>
            <a:ext cx="7543800" cy="523220"/>
          </a:xfrm>
          <a:prstGeom prst="rect">
            <a:avLst/>
          </a:prstGeom>
          <a:noFill/>
        </p:spPr>
        <p:txBody>
          <a:bodyPr wrap="square" rtlCol="0">
            <a:spAutoFit/>
          </a:bodyPr>
          <a:lstStyle/>
          <a:p>
            <a:pPr algn="ctr"/>
            <a:r>
              <a:rPr lang="en-US" sz="2800" b="1" dirty="0">
                <a:latin typeface="Garamond" panose="02020404030301010803" pitchFamily="18" charset="0"/>
              </a:rPr>
              <a:t>Annual Physical Inventory Verification</a:t>
            </a:r>
            <a:endParaRPr lang="en-US" sz="2800" b="1" i="1" dirty="0">
              <a:latin typeface="Garamond" panose="02020404030301010803" pitchFamily="18" charset="0"/>
            </a:endParaRPr>
          </a:p>
        </p:txBody>
      </p:sp>
      <p:sp>
        <p:nvSpPr>
          <p:cNvPr id="6" name="TextBox 5"/>
          <p:cNvSpPr txBox="1"/>
          <p:nvPr/>
        </p:nvSpPr>
        <p:spPr>
          <a:xfrm>
            <a:off x="609600" y="1189055"/>
            <a:ext cx="8458200" cy="397031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Garamond" panose="02020404030301010803" pitchFamily="18" charset="0"/>
              </a:rPr>
              <a:t>Department Inventory Listing with instructions provided to conduct annual inventory verification.</a:t>
            </a:r>
          </a:p>
          <a:p>
            <a:pPr marL="742950" lvl="1" indent="-285750">
              <a:buFont typeface="Arial" panose="020B0604020202020204" pitchFamily="34" charset="0"/>
              <a:buChar char="•"/>
            </a:pPr>
            <a:r>
              <a:rPr lang="en-US" sz="1600" b="1" dirty="0">
                <a:latin typeface="Garamond" panose="02020404030301010803" pitchFamily="18" charset="0"/>
              </a:rPr>
              <a:t>Elements included in the report are:</a:t>
            </a:r>
          </a:p>
          <a:p>
            <a:pPr lvl="2"/>
            <a:r>
              <a:rPr lang="en-US" sz="1600" dirty="0">
                <a:latin typeface="Garamond" panose="02020404030301010803" pitchFamily="18" charset="0"/>
              </a:rPr>
              <a:t>University Inventory Tag Number </a:t>
            </a:r>
          </a:p>
          <a:p>
            <a:pPr lvl="2"/>
            <a:r>
              <a:rPr lang="en-US" sz="1600" dirty="0">
                <a:latin typeface="Garamond" panose="02020404030301010803" pitchFamily="18" charset="0"/>
              </a:rPr>
              <a:t>Asset Class</a:t>
            </a:r>
          </a:p>
          <a:p>
            <a:pPr lvl="2"/>
            <a:r>
              <a:rPr lang="en-US" sz="1600" dirty="0">
                <a:latin typeface="Garamond" panose="02020404030301010803" pitchFamily="18" charset="0"/>
              </a:rPr>
              <a:t>Acquisition Date </a:t>
            </a:r>
          </a:p>
          <a:p>
            <a:pPr lvl="2"/>
            <a:r>
              <a:rPr lang="en-US" sz="1600" dirty="0">
                <a:latin typeface="Garamond" panose="02020404030301010803" pitchFamily="18" charset="0"/>
              </a:rPr>
              <a:t>Description of the asset </a:t>
            </a:r>
          </a:p>
          <a:p>
            <a:pPr lvl="2"/>
            <a:r>
              <a:rPr lang="en-US" sz="1600" dirty="0">
                <a:latin typeface="Garamond" panose="02020404030301010803" pitchFamily="18" charset="0"/>
              </a:rPr>
              <a:t>Location (department, building, and room number) </a:t>
            </a:r>
          </a:p>
          <a:p>
            <a:pPr lvl="2"/>
            <a:r>
              <a:rPr lang="en-US" sz="1600" dirty="0">
                <a:latin typeface="Garamond" panose="02020404030301010803" pitchFamily="18" charset="0"/>
              </a:rPr>
              <a:t>Serial number, (when applicable) </a:t>
            </a:r>
          </a:p>
          <a:p>
            <a:pPr lvl="2"/>
            <a:r>
              <a:rPr lang="en-US" sz="1600" dirty="0">
                <a:latin typeface="Garamond" panose="02020404030301010803" pitchFamily="18" charset="0"/>
              </a:rPr>
              <a:t>Historical cost of the asset</a:t>
            </a:r>
            <a:r>
              <a:rPr lang="en-US" sz="1600" dirty="0"/>
              <a:t> </a:t>
            </a:r>
          </a:p>
          <a:p>
            <a:pPr marL="285750" indent="-285750">
              <a:buFont typeface="Arial" panose="020B0604020202020204" pitchFamily="34" charset="0"/>
              <a:buChar char="•"/>
            </a:pPr>
            <a:r>
              <a:rPr lang="en-US" b="1" dirty="0">
                <a:latin typeface="Garamond" panose="02020404030301010803" pitchFamily="18" charset="0"/>
              </a:rPr>
              <a:t>Verification with Barcode Scanner:</a:t>
            </a:r>
            <a:r>
              <a:rPr lang="en-US" dirty="0">
                <a:latin typeface="Garamond" panose="02020404030301010803" pitchFamily="18" charset="0"/>
              </a:rPr>
              <a:t> </a:t>
            </a:r>
            <a:endParaRPr lang="en-US" sz="2800" dirty="0">
              <a:latin typeface="Garamond" panose="02020404030301010803" pitchFamily="18" charset="0"/>
            </a:endParaRPr>
          </a:p>
          <a:p>
            <a:pPr lvl="1"/>
            <a:r>
              <a:rPr lang="en-US" sz="1600" dirty="0">
                <a:latin typeface="Garamond" panose="02020404030301010803" pitchFamily="18" charset="0"/>
              </a:rPr>
              <a:t>University Tag Number</a:t>
            </a:r>
          </a:p>
          <a:p>
            <a:pPr lvl="1"/>
            <a:r>
              <a:rPr lang="en-US" sz="1600" dirty="0">
                <a:latin typeface="Garamond" panose="02020404030301010803" pitchFamily="18" charset="0"/>
              </a:rPr>
              <a:t>Location: Building; Floor; Room; Suite</a:t>
            </a:r>
          </a:p>
          <a:p>
            <a:pPr lvl="1"/>
            <a:r>
              <a:rPr lang="en-US" sz="1600" dirty="0">
                <a:latin typeface="Garamond" panose="02020404030301010803" pitchFamily="18" charset="0"/>
              </a:rPr>
              <a:t>Off-Campus – Possession of the property verified with ‘Off-campus Asset form’.</a:t>
            </a:r>
          </a:p>
          <a:p>
            <a:pPr marL="285750" indent="-285750">
              <a:buFont typeface="Arial" panose="020B0604020202020204" pitchFamily="34" charset="0"/>
              <a:buChar char="•"/>
            </a:pPr>
            <a:r>
              <a:rPr lang="en-US" sz="1600" b="1" dirty="0">
                <a:latin typeface="Garamond" panose="02020404030301010803" pitchFamily="18" charset="0"/>
              </a:rPr>
              <a:t>Complete and submit Certification of Annual Physical Inventory Form to Property Management.</a:t>
            </a:r>
          </a:p>
        </p:txBody>
      </p:sp>
    </p:spTree>
    <p:extLst>
      <p:ext uri="{BB962C8B-B14F-4D97-AF65-F5344CB8AC3E}">
        <p14:creationId xmlns:p14="http://schemas.microsoft.com/office/powerpoint/2010/main" val="25710431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457200"/>
            <a:ext cx="8229600" cy="457200"/>
          </a:xfrm>
        </p:spPr>
        <p:txBody>
          <a:bodyPr>
            <a:normAutofit fontScale="90000"/>
          </a:bodyPr>
          <a:lstStyle/>
          <a:p>
            <a:pPr algn="ctr"/>
            <a:br>
              <a:rPr lang="en-US" sz="5400" dirty="0"/>
            </a:br>
            <a:endParaRPr lang="en-US" sz="3600" b="1" dirty="0">
              <a:latin typeface="Garamond" panose="02020404030301010803" pitchFamily="18" charset="0"/>
            </a:endParaRPr>
          </a:p>
        </p:txBody>
      </p:sp>
      <p:sp>
        <p:nvSpPr>
          <p:cNvPr id="3" name="Content Placeholder 2"/>
          <p:cNvSpPr>
            <a:spLocks noGrp="1"/>
          </p:cNvSpPr>
          <p:nvPr>
            <p:ph idx="1"/>
            <p:custDataLst>
              <p:tags r:id="rId2"/>
            </p:custDataLst>
          </p:nvPr>
        </p:nvSpPr>
        <p:spPr>
          <a:xfrm>
            <a:off x="609600" y="762000"/>
            <a:ext cx="8077200" cy="5257800"/>
          </a:xfrm>
        </p:spPr>
        <p:txBody>
          <a:bodyPr>
            <a:noAutofit/>
          </a:bodyPr>
          <a:lstStyle/>
          <a:p>
            <a:endParaRPr lang="en-US" sz="1200" dirty="0"/>
          </a:p>
          <a:p>
            <a:pPr lvl="1"/>
            <a:endParaRPr lang="en-US" sz="1000" dirty="0"/>
          </a:p>
          <a:p>
            <a:pPr marL="0" indent="0">
              <a:buNone/>
            </a:pPr>
            <a:endParaRPr lang="en-US" sz="1200" dirty="0"/>
          </a:p>
        </p:txBody>
      </p:sp>
      <p:sp>
        <p:nvSpPr>
          <p:cNvPr id="5" name="TextBox 4"/>
          <p:cNvSpPr txBox="1"/>
          <p:nvPr/>
        </p:nvSpPr>
        <p:spPr>
          <a:xfrm>
            <a:off x="762000" y="391180"/>
            <a:ext cx="7543800" cy="954107"/>
          </a:xfrm>
          <a:prstGeom prst="rect">
            <a:avLst/>
          </a:prstGeom>
          <a:noFill/>
        </p:spPr>
        <p:txBody>
          <a:bodyPr wrap="square" rtlCol="0">
            <a:spAutoFit/>
          </a:bodyPr>
          <a:lstStyle/>
          <a:p>
            <a:pPr algn="ctr"/>
            <a:r>
              <a:rPr lang="en-US" sz="2800" b="1" dirty="0">
                <a:latin typeface="Garamond" panose="02020404030301010803" pitchFamily="18" charset="0"/>
              </a:rPr>
              <a:t>PeopleSoft Asset Management System (PSAM) – How to run Asset By Department Report</a:t>
            </a:r>
            <a:endParaRPr lang="en-US" sz="2800" b="1" i="1" dirty="0">
              <a:latin typeface="Garamond" panose="02020404030301010803" pitchFamily="18" charset="0"/>
            </a:endParaRPr>
          </a:p>
        </p:txBody>
      </p:sp>
      <p:sp>
        <p:nvSpPr>
          <p:cNvPr id="6" name="TextBox 5"/>
          <p:cNvSpPr txBox="1"/>
          <p:nvPr/>
        </p:nvSpPr>
        <p:spPr>
          <a:xfrm>
            <a:off x="609600" y="1189055"/>
            <a:ext cx="8458200" cy="338554"/>
          </a:xfrm>
          <a:prstGeom prst="rect">
            <a:avLst/>
          </a:prstGeom>
          <a:noFill/>
        </p:spPr>
        <p:txBody>
          <a:bodyPr wrap="square" rtlCol="0">
            <a:spAutoFit/>
          </a:bodyPr>
          <a:lstStyle/>
          <a:p>
            <a:endParaRPr lang="en-US" sz="1600" b="1" dirty="0">
              <a:latin typeface="Garamond" panose="02020404030301010803" pitchFamily="18" charset="0"/>
            </a:endParaRPr>
          </a:p>
        </p:txBody>
      </p:sp>
      <p:pic>
        <p:nvPicPr>
          <p:cNvPr id="10" name="Picture 9"/>
          <p:cNvPicPr>
            <a:picLocks noChangeAspect="1"/>
          </p:cNvPicPr>
          <p:nvPr/>
        </p:nvPicPr>
        <p:blipFill>
          <a:blip r:embed="rId5"/>
          <a:stretch>
            <a:fillRect/>
          </a:stretch>
        </p:blipFill>
        <p:spPr>
          <a:xfrm>
            <a:off x="838200" y="1308269"/>
            <a:ext cx="3771902" cy="2691421"/>
          </a:xfrm>
          <a:prstGeom prst="rect">
            <a:avLst/>
          </a:prstGeom>
        </p:spPr>
      </p:pic>
      <p:sp>
        <p:nvSpPr>
          <p:cNvPr id="11" name="Rectangle 10"/>
          <p:cNvSpPr/>
          <p:nvPr/>
        </p:nvSpPr>
        <p:spPr>
          <a:xfrm>
            <a:off x="1295400" y="1219200"/>
            <a:ext cx="3238500" cy="40074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stretch>
            <a:fillRect/>
          </a:stretch>
        </p:blipFill>
        <p:spPr>
          <a:xfrm>
            <a:off x="4724400" y="3034039"/>
            <a:ext cx="3962400" cy="1943100"/>
          </a:xfrm>
          <a:prstGeom prst="rect">
            <a:avLst/>
          </a:prstGeom>
        </p:spPr>
      </p:pic>
      <p:cxnSp>
        <p:nvCxnSpPr>
          <p:cNvPr id="14" name="Straight Arrow Connector 13"/>
          <p:cNvCxnSpPr>
            <a:cxnSpLocks/>
          </p:cNvCxnSpPr>
          <p:nvPr/>
        </p:nvCxnSpPr>
        <p:spPr>
          <a:xfrm>
            <a:off x="6781800" y="2326022"/>
            <a:ext cx="76200" cy="7152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V="1">
            <a:off x="4610102" y="2322730"/>
            <a:ext cx="2171698" cy="32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62000" y="4977139"/>
            <a:ext cx="6934200" cy="369332"/>
          </a:xfrm>
          <a:prstGeom prst="rect">
            <a:avLst/>
          </a:prstGeom>
          <a:noFill/>
        </p:spPr>
        <p:txBody>
          <a:bodyPr wrap="square" rtlCol="0">
            <a:spAutoFit/>
          </a:bodyPr>
          <a:lstStyle/>
          <a:p>
            <a:r>
              <a:rPr lang="en-US" dirty="0">
                <a:latin typeface="Garamond" panose="02020404030301010803" pitchFamily="18" charset="0"/>
              </a:rPr>
              <a:t>* You can RUN as PDF and/or CSV (Excel) files</a:t>
            </a:r>
          </a:p>
        </p:txBody>
      </p:sp>
    </p:spTree>
    <p:extLst>
      <p:ext uri="{BB962C8B-B14F-4D97-AF65-F5344CB8AC3E}">
        <p14:creationId xmlns:p14="http://schemas.microsoft.com/office/powerpoint/2010/main" val="25721565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457200"/>
            <a:ext cx="8229600" cy="457200"/>
          </a:xfrm>
        </p:spPr>
        <p:txBody>
          <a:bodyPr>
            <a:normAutofit fontScale="90000"/>
          </a:bodyPr>
          <a:lstStyle/>
          <a:p>
            <a:pPr algn="ctr"/>
            <a:br>
              <a:rPr lang="en-US" sz="5400" dirty="0"/>
            </a:br>
            <a:endParaRPr lang="en-US" sz="3600" b="1" dirty="0">
              <a:latin typeface="Garamond" panose="02020404030301010803" pitchFamily="18" charset="0"/>
            </a:endParaRPr>
          </a:p>
        </p:txBody>
      </p:sp>
      <p:sp>
        <p:nvSpPr>
          <p:cNvPr id="3" name="Content Placeholder 2"/>
          <p:cNvSpPr>
            <a:spLocks noGrp="1"/>
          </p:cNvSpPr>
          <p:nvPr>
            <p:ph idx="1"/>
            <p:custDataLst>
              <p:tags r:id="rId2"/>
            </p:custDataLst>
          </p:nvPr>
        </p:nvSpPr>
        <p:spPr>
          <a:xfrm>
            <a:off x="609600" y="762000"/>
            <a:ext cx="8077200" cy="5257800"/>
          </a:xfrm>
        </p:spPr>
        <p:txBody>
          <a:bodyPr>
            <a:noAutofit/>
          </a:bodyPr>
          <a:lstStyle/>
          <a:p>
            <a:endParaRPr lang="en-US" sz="1200" dirty="0"/>
          </a:p>
          <a:p>
            <a:pPr lvl="1"/>
            <a:endParaRPr lang="en-US" sz="1000" dirty="0"/>
          </a:p>
          <a:p>
            <a:pPr marL="0" indent="0">
              <a:buNone/>
            </a:pPr>
            <a:endParaRPr lang="en-US" sz="1200" dirty="0"/>
          </a:p>
        </p:txBody>
      </p:sp>
      <p:sp>
        <p:nvSpPr>
          <p:cNvPr id="5" name="TextBox 4"/>
          <p:cNvSpPr txBox="1"/>
          <p:nvPr/>
        </p:nvSpPr>
        <p:spPr>
          <a:xfrm>
            <a:off x="762000" y="391180"/>
            <a:ext cx="7543800" cy="523220"/>
          </a:xfrm>
          <a:prstGeom prst="rect">
            <a:avLst/>
          </a:prstGeom>
          <a:noFill/>
        </p:spPr>
        <p:txBody>
          <a:bodyPr wrap="square" rtlCol="0">
            <a:spAutoFit/>
          </a:bodyPr>
          <a:lstStyle/>
          <a:p>
            <a:pPr algn="ctr"/>
            <a:r>
              <a:rPr lang="en-US" sz="2800" b="1" dirty="0">
                <a:latin typeface="Garamond" panose="02020404030301010803" pitchFamily="18" charset="0"/>
              </a:rPr>
              <a:t>Property Management Forms </a:t>
            </a:r>
          </a:p>
        </p:txBody>
      </p:sp>
      <p:sp>
        <p:nvSpPr>
          <p:cNvPr id="4" name="Rectangle 3"/>
          <p:cNvSpPr/>
          <p:nvPr/>
        </p:nvSpPr>
        <p:spPr>
          <a:xfrm>
            <a:off x="685800" y="1066800"/>
            <a:ext cx="7696200" cy="3970318"/>
          </a:xfrm>
          <a:prstGeom prst="rect">
            <a:avLst/>
          </a:prstGeom>
        </p:spPr>
        <p:txBody>
          <a:bodyPr wrap="square">
            <a:spAutoFit/>
          </a:bodyPr>
          <a:lstStyle/>
          <a:p>
            <a:endParaRPr lang="en-US" b="1" dirty="0">
              <a:latin typeface="Garamond" panose="02020404030301010803" pitchFamily="18" charset="0"/>
            </a:endParaRPr>
          </a:p>
          <a:p>
            <a:r>
              <a:rPr lang="en-US" b="1" dirty="0">
                <a:latin typeface="Garamond" panose="02020404030301010803" pitchFamily="18" charset="0"/>
              </a:rPr>
              <a:t>Property Management forms listed were revised effective 9/1/2022</a:t>
            </a:r>
          </a:p>
          <a:p>
            <a:r>
              <a:rPr lang="en-US" b="1" dirty="0">
                <a:latin typeface="Garamond" panose="02020404030301010803" pitchFamily="18" charset="0"/>
              </a:rPr>
              <a:t> and are  processed through DocuSign</a:t>
            </a:r>
          </a:p>
          <a:p>
            <a:endParaRPr lang="en-US" b="1" dirty="0">
              <a:latin typeface="Garamond" panose="02020404030301010803" pitchFamily="18" charset="0"/>
            </a:endParaRPr>
          </a:p>
          <a:p>
            <a:pPr marL="285750" indent="-285750">
              <a:buFont typeface="Arial" panose="020B0604020202020204" pitchFamily="34" charset="0"/>
              <a:buChar char="•"/>
            </a:pPr>
            <a:r>
              <a:rPr lang="en-US" dirty="0">
                <a:latin typeface="Garamond" panose="02020404030301010803" pitchFamily="18" charset="0"/>
              </a:rPr>
              <a:t>Asset Update – PRP-1A</a:t>
            </a:r>
          </a:p>
          <a:p>
            <a:pPr marL="285750" indent="-285750">
              <a:buFont typeface="Arial" panose="020B0604020202020204" pitchFamily="34" charset="0"/>
              <a:buChar char="•"/>
            </a:pPr>
            <a:r>
              <a:rPr lang="en-US" dirty="0">
                <a:latin typeface="Garamond" panose="02020404030301010803" pitchFamily="18" charset="0"/>
              </a:rPr>
              <a:t>Authorization for Off-Campus Property</a:t>
            </a:r>
          </a:p>
          <a:p>
            <a:pPr marL="285750" indent="-285750">
              <a:buFont typeface="Arial" panose="020B0604020202020204" pitchFamily="34" charset="0"/>
              <a:buChar char="•"/>
            </a:pPr>
            <a:r>
              <a:rPr lang="en-US" dirty="0">
                <a:latin typeface="Garamond" panose="02020404030301010803" pitchFamily="18" charset="0"/>
              </a:rPr>
              <a:t>Off Campus Property Returned </a:t>
            </a:r>
          </a:p>
          <a:p>
            <a:pPr marL="285750" indent="-285750">
              <a:buFont typeface="Arial" panose="020B0604020202020204" pitchFamily="34" charset="0"/>
              <a:buChar char="•"/>
            </a:pPr>
            <a:r>
              <a:rPr lang="en-US" dirty="0">
                <a:latin typeface="Garamond" panose="02020404030301010803" pitchFamily="18" charset="0"/>
              </a:rPr>
              <a:t>Designation Property Custodian – PRP-6A</a:t>
            </a:r>
          </a:p>
          <a:p>
            <a:pPr marL="285750" indent="-285750">
              <a:buFont typeface="Arial" panose="020B0604020202020204" pitchFamily="34" charset="0"/>
              <a:buChar char="•"/>
            </a:pPr>
            <a:r>
              <a:rPr lang="en-US" dirty="0">
                <a:latin typeface="Garamond" panose="02020404030301010803" pitchFamily="18" charset="0"/>
              </a:rPr>
              <a:t>Certification of Departmental Physical Inventory</a:t>
            </a:r>
          </a:p>
          <a:p>
            <a:pPr marL="285750" indent="-285750">
              <a:buFont typeface="Arial" panose="020B0604020202020204" pitchFamily="34" charset="0"/>
              <a:buChar char="•"/>
            </a:pPr>
            <a:endParaRPr lang="en-US" dirty="0">
              <a:latin typeface="Garamond" panose="02020404030301010803" pitchFamily="18" charset="0"/>
            </a:endParaRPr>
          </a:p>
          <a:p>
            <a:r>
              <a:rPr lang="en-US" dirty="0">
                <a:latin typeface="Garamond" panose="02020404030301010803" pitchFamily="18" charset="0"/>
              </a:rPr>
              <a:t>Forms are located on the Property Management website</a:t>
            </a:r>
          </a:p>
          <a:p>
            <a:r>
              <a:rPr lang="en-US" dirty="0">
                <a:latin typeface="Garamond" panose="02020404030301010803" pitchFamily="18" charset="0"/>
                <a:hlinkClick r:id="rId5"/>
              </a:rPr>
              <a:t>https://uh.edu/office-of-finance/accounting-services/property-management/forms/</a:t>
            </a:r>
            <a:r>
              <a:rPr lang="en-US" dirty="0">
                <a:latin typeface="Garamond" panose="02020404030301010803" pitchFamily="18" charset="0"/>
              </a:rPr>
              <a:t> </a:t>
            </a:r>
          </a:p>
          <a:p>
            <a:endParaRPr lang="en-US" b="1" u="sng" dirty="0">
              <a:latin typeface="Garamond" panose="02020404030301010803" pitchFamily="18" charset="0"/>
            </a:endParaRPr>
          </a:p>
        </p:txBody>
      </p:sp>
    </p:spTree>
    <p:extLst>
      <p:ext uri="{BB962C8B-B14F-4D97-AF65-F5344CB8AC3E}">
        <p14:creationId xmlns:p14="http://schemas.microsoft.com/office/powerpoint/2010/main" val="7303110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custDataLst>
              <p:tags r:id="rId1"/>
            </p:custDataLst>
          </p:nvPr>
        </p:nvSpPr>
        <p:spPr>
          <a:xfrm>
            <a:off x="838200" y="274638"/>
            <a:ext cx="7543800" cy="530669"/>
          </a:xfrm>
        </p:spPr>
        <p:txBody>
          <a:bodyPr>
            <a:normAutofit/>
          </a:bodyPr>
          <a:lstStyle/>
          <a:p>
            <a:pPr algn="ctr" eaLnBrk="1" hangingPunct="1"/>
            <a:r>
              <a:rPr lang="en-US" sz="2800" b="1" dirty="0">
                <a:latin typeface="Garamond" panose="02020404030301010803" pitchFamily="18" charset="0"/>
              </a:rPr>
              <a:t>Property Management Contacts</a:t>
            </a:r>
          </a:p>
        </p:txBody>
      </p:sp>
      <p:sp>
        <p:nvSpPr>
          <p:cNvPr id="48132" name="Rectangle 3"/>
          <p:cNvSpPr>
            <a:spLocks noGrp="1" noChangeArrowheads="1"/>
          </p:cNvSpPr>
          <p:nvPr>
            <p:ph idx="1"/>
            <p:custDataLst>
              <p:tags r:id="rId2"/>
            </p:custDataLst>
          </p:nvPr>
        </p:nvSpPr>
        <p:spPr>
          <a:xfrm>
            <a:off x="609600" y="805307"/>
            <a:ext cx="6172200" cy="4972177"/>
          </a:xfrm>
        </p:spPr>
        <p:txBody>
          <a:bodyPr>
            <a:normAutofit fontScale="77500" lnSpcReduction="20000"/>
          </a:bodyPr>
          <a:lstStyle/>
          <a:p>
            <a:pPr marL="0" indent="0" eaLnBrk="1" hangingPunct="1">
              <a:lnSpc>
                <a:spcPct val="90000"/>
              </a:lnSpc>
              <a:buNone/>
            </a:pPr>
            <a:r>
              <a:rPr lang="en-US" sz="1200" dirty="0">
                <a:solidFill>
                  <a:schemeClr val="tx1"/>
                </a:solidFill>
                <a:latin typeface="Garamond" panose="02020404030301010803" pitchFamily="18" charset="0"/>
              </a:rPr>
              <a:t>	</a:t>
            </a:r>
          </a:p>
          <a:p>
            <a:pPr marL="0" indent="0" eaLnBrk="1" hangingPunct="1">
              <a:lnSpc>
                <a:spcPct val="90000"/>
              </a:lnSpc>
              <a:buNone/>
            </a:pPr>
            <a:endParaRPr lang="en-US" sz="1400" dirty="0">
              <a:solidFill>
                <a:schemeClr val="tx1"/>
              </a:solidFill>
              <a:latin typeface="Garamond" panose="02020404030301010803" pitchFamily="18" charset="0"/>
            </a:endParaRPr>
          </a:p>
          <a:p>
            <a:pPr marL="0" indent="0" eaLnBrk="1" hangingPunct="1">
              <a:lnSpc>
                <a:spcPct val="90000"/>
              </a:lnSpc>
              <a:buNone/>
            </a:pPr>
            <a:endParaRPr lang="en-US" sz="1400" dirty="0">
              <a:solidFill>
                <a:schemeClr val="tx1"/>
              </a:solidFill>
              <a:latin typeface="Garamond" panose="02020404030301010803" pitchFamily="18" charset="0"/>
            </a:endParaRPr>
          </a:p>
          <a:p>
            <a:pPr marL="0" indent="0" eaLnBrk="1" hangingPunct="1">
              <a:lnSpc>
                <a:spcPct val="90000"/>
              </a:lnSpc>
              <a:buNone/>
            </a:pPr>
            <a:r>
              <a:rPr lang="en-US" sz="1400" dirty="0">
                <a:solidFill>
                  <a:schemeClr val="tx1"/>
                </a:solidFill>
                <a:latin typeface="Garamond" panose="02020404030301010803" pitchFamily="18" charset="0"/>
              </a:rPr>
              <a:t>Property Management Email: </a:t>
            </a:r>
            <a:r>
              <a:rPr lang="en-US" sz="1800" dirty="0">
                <a:solidFill>
                  <a:srgbClr val="FF0000"/>
                </a:solidFill>
                <a:latin typeface="Garamond" panose="02020404030301010803" pitchFamily="18" charset="0"/>
                <a:hlinkClick r:id="rId5">
                  <a:extLst>
                    <a:ext uri="{A12FA001-AC4F-418D-AE19-62706E023703}">
                      <ahyp:hlinkClr xmlns:ahyp="http://schemas.microsoft.com/office/drawing/2018/hyperlinkcolor" val="tx"/>
                    </a:ext>
                  </a:extLst>
                </a:hlinkClick>
              </a:rPr>
              <a:t>Propertyacctg@UH.EDU</a:t>
            </a:r>
            <a:endParaRPr lang="en-US" sz="1800" dirty="0">
              <a:solidFill>
                <a:srgbClr val="FF0000"/>
              </a:solidFill>
              <a:latin typeface="Garamond" panose="02020404030301010803" pitchFamily="18" charset="0"/>
            </a:endParaRPr>
          </a:p>
          <a:p>
            <a:pPr marL="0" indent="0" eaLnBrk="1" hangingPunct="1">
              <a:lnSpc>
                <a:spcPct val="90000"/>
              </a:lnSpc>
              <a:buNone/>
            </a:pPr>
            <a:endParaRPr lang="en-US" sz="1400" dirty="0">
              <a:solidFill>
                <a:srgbClr val="FF0000"/>
              </a:solidFill>
              <a:latin typeface="Garamond" panose="02020404030301010803" pitchFamily="18" charset="0"/>
            </a:endParaRPr>
          </a:p>
          <a:p>
            <a:pPr marL="0" indent="0" eaLnBrk="1" hangingPunct="1">
              <a:lnSpc>
                <a:spcPct val="90000"/>
              </a:lnSpc>
              <a:buNone/>
            </a:pPr>
            <a:endParaRPr lang="en-US" sz="1200" dirty="0">
              <a:solidFill>
                <a:schemeClr val="tx1"/>
              </a:solidFill>
              <a:latin typeface="Garamond" panose="02020404030301010803" pitchFamily="18" charset="0"/>
            </a:endParaRPr>
          </a:p>
          <a:p>
            <a:pPr marL="0" indent="0" eaLnBrk="1" hangingPunct="1">
              <a:lnSpc>
                <a:spcPct val="90000"/>
              </a:lnSpc>
              <a:buNone/>
            </a:pPr>
            <a:r>
              <a:rPr lang="en-US" sz="1600" dirty="0" err="1">
                <a:solidFill>
                  <a:schemeClr val="tx1"/>
                </a:solidFill>
                <a:latin typeface="Garamond" panose="02020404030301010803" pitchFamily="18" charset="0"/>
              </a:rPr>
              <a:t>Minhthu</a:t>
            </a:r>
            <a:r>
              <a:rPr lang="en-US" sz="1600" dirty="0">
                <a:solidFill>
                  <a:schemeClr val="tx1"/>
                </a:solidFill>
                <a:latin typeface="Garamond" panose="02020404030301010803" pitchFamily="18" charset="0"/>
              </a:rPr>
              <a:t> Pham – Property Manager</a:t>
            </a:r>
          </a:p>
          <a:p>
            <a:pPr marL="0" indent="0">
              <a:lnSpc>
                <a:spcPct val="90000"/>
              </a:lnSpc>
              <a:buNone/>
            </a:pPr>
            <a:r>
              <a:rPr lang="en-US" sz="1800" dirty="0">
                <a:solidFill>
                  <a:schemeClr val="tx1"/>
                </a:solidFill>
                <a:latin typeface="Garamond" panose="02020404030301010803" pitchFamily="18" charset="0"/>
              </a:rPr>
              <a:t>Phone: 713-743-8757</a:t>
            </a:r>
          </a:p>
          <a:p>
            <a:pPr marL="0" indent="0">
              <a:lnSpc>
                <a:spcPct val="90000"/>
              </a:lnSpc>
              <a:buNone/>
            </a:pPr>
            <a:r>
              <a:rPr lang="en-US" sz="1800" dirty="0">
                <a:solidFill>
                  <a:schemeClr val="tx1"/>
                </a:solidFill>
                <a:latin typeface="Garamond" panose="02020404030301010803" pitchFamily="18" charset="0"/>
              </a:rPr>
              <a:t>Email: </a:t>
            </a:r>
            <a:r>
              <a:rPr lang="en-US" sz="1800" u="sng" dirty="0">
                <a:solidFill>
                  <a:srgbClr val="C00000"/>
                </a:solidFill>
                <a:latin typeface="Garamond" panose="02020404030301010803" pitchFamily="18" charset="0"/>
              </a:rPr>
              <a:t>Mpham@Central.UH.EDU</a:t>
            </a:r>
          </a:p>
          <a:p>
            <a:pPr marL="320040" lvl="1" indent="0" eaLnBrk="1" hangingPunct="1">
              <a:lnSpc>
                <a:spcPct val="90000"/>
              </a:lnSpc>
              <a:buNone/>
            </a:pPr>
            <a:endParaRPr lang="en-US" sz="1200" dirty="0">
              <a:latin typeface="Garamond" panose="02020404030301010803" pitchFamily="18" charset="0"/>
            </a:endParaRPr>
          </a:p>
          <a:p>
            <a:pPr marL="0" indent="0" eaLnBrk="1" hangingPunct="1">
              <a:lnSpc>
                <a:spcPct val="90000"/>
              </a:lnSpc>
              <a:buNone/>
            </a:pPr>
            <a:r>
              <a:rPr lang="en-US" sz="1200" dirty="0">
                <a:latin typeface="Garamond" panose="02020404030301010803" pitchFamily="18" charset="0"/>
              </a:rPr>
              <a:t>	</a:t>
            </a:r>
          </a:p>
          <a:p>
            <a:pPr marL="0" indent="0" eaLnBrk="1" hangingPunct="1">
              <a:lnSpc>
                <a:spcPct val="90000"/>
              </a:lnSpc>
              <a:buNone/>
            </a:pPr>
            <a:r>
              <a:rPr lang="en-US" sz="1600" dirty="0">
                <a:latin typeface="Garamond" panose="02020404030301010803" pitchFamily="18" charset="0"/>
              </a:rPr>
              <a:t>Victor Wongchukit – Assistant Property Manager</a:t>
            </a:r>
          </a:p>
          <a:p>
            <a:pPr marL="0" indent="0">
              <a:lnSpc>
                <a:spcPct val="90000"/>
              </a:lnSpc>
              <a:buNone/>
            </a:pPr>
            <a:r>
              <a:rPr lang="en-US" sz="1800" dirty="0">
                <a:latin typeface="Garamond" panose="02020404030301010803" pitchFamily="18" charset="0"/>
              </a:rPr>
              <a:t>Phone: 713-743-8758</a:t>
            </a:r>
          </a:p>
          <a:p>
            <a:pPr marL="0" indent="0">
              <a:lnSpc>
                <a:spcPct val="90000"/>
              </a:lnSpc>
              <a:buNone/>
            </a:pPr>
            <a:r>
              <a:rPr lang="en-US" sz="1800" dirty="0">
                <a:latin typeface="Garamond" panose="02020404030301010803" pitchFamily="18" charset="0"/>
              </a:rPr>
              <a:t>Email: </a:t>
            </a:r>
            <a:r>
              <a:rPr lang="en-US" sz="1800" u="sng" dirty="0">
                <a:solidFill>
                  <a:srgbClr val="C00000"/>
                </a:solidFill>
                <a:latin typeface="Garamond" panose="02020404030301010803" pitchFamily="18" charset="0"/>
              </a:rPr>
              <a:t>Vwongchukit@Central.UH.EDU</a:t>
            </a:r>
          </a:p>
          <a:p>
            <a:pPr marL="0" indent="0" eaLnBrk="1" hangingPunct="1">
              <a:lnSpc>
                <a:spcPct val="90000"/>
              </a:lnSpc>
              <a:buNone/>
            </a:pPr>
            <a:r>
              <a:rPr lang="en-US" sz="1600" dirty="0">
                <a:latin typeface="Garamond" panose="02020404030301010803" pitchFamily="18" charset="0"/>
              </a:rPr>
              <a:t>	</a:t>
            </a:r>
          </a:p>
          <a:p>
            <a:pPr marL="0" indent="0" eaLnBrk="1" hangingPunct="1">
              <a:lnSpc>
                <a:spcPct val="90000"/>
              </a:lnSpc>
              <a:buNone/>
            </a:pPr>
            <a:r>
              <a:rPr lang="en-US" sz="1600" dirty="0">
                <a:latin typeface="Garamond" panose="02020404030301010803" pitchFamily="18" charset="0"/>
              </a:rPr>
              <a:t>Langston Royster – Accountant II</a:t>
            </a:r>
          </a:p>
          <a:p>
            <a:pPr marL="0" indent="0">
              <a:lnSpc>
                <a:spcPct val="90000"/>
              </a:lnSpc>
              <a:buNone/>
            </a:pPr>
            <a:r>
              <a:rPr lang="en-US" sz="1800" dirty="0">
                <a:latin typeface="Garamond" panose="02020404030301010803" pitchFamily="18" charset="0"/>
              </a:rPr>
              <a:t>Phone: 713-743-8760</a:t>
            </a:r>
          </a:p>
          <a:p>
            <a:pPr marL="0" indent="0">
              <a:lnSpc>
                <a:spcPct val="90000"/>
              </a:lnSpc>
              <a:buNone/>
            </a:pPr>
            <a:r>
              <a:rPr lang="en-US" sz="1800" dirty="0">
                <a:latin typeface="Garamond" panose="02020404030301010803" pitchFamily="18" charset="0"/>
              </a:rPr>
              <a:t>Email: </a:t>
            </a:r>
            <a:r>
              <a:rPr lang="en-US" sz="1800" u="sng" dirty="0">
                <a:solidFill>
                  <a:srgbClr val="C00000"/>
                </a:solidFill>
                <a:latin typeface="Garamond" panose="02020404030301010803" pitchFamily="18" charset="0"/>
              </a:rPr>
              <a:t>LFRoyster@Central.UH.EDU</a:t>
            </a:r>
          </a:p>
          <a:p>
            <a:pPr marL="320040" lvl="1" indent="0" eaLnBrk="1" hangingPunct="1">
              <a:lnSpc>
                <a:spcPct val="90000"/>
              </a:lnSpc>
              <a:buNone/>
            </a:pPr>
            <a:endParaRPr lang="en-US" sz="1600" dirty="0">
              <a:latin typeface="Garamond" panose="02020404030301010803" pitchFamily="18" charset="0"/>
            </a:endParaRPr>
          </a:p>
          <a:p>
            <a:pPr marL="0" indent="0" eaLnBrk="1" hangingPunct="1">
              <a:lnSpc>
                <a:spcPct val="90000"/>
              </a:lnSpc>
              <a:buNone/>
            </a:pPr>
            <a:r>
              <a:rPr lang="en-US" sz="1600" dirty="0">
                <a:latin typeface="Garamond" panose="02020404030301010803" pitchFamily="18" charset="0"/>
              </a:rPr>
              <a:t>	</a:t>
            </a:r>
          </a:p>
          <a:p>
            <a:pPr marL="0" indent="0" eaLnBrk="1" hangingPunct="1">
              <a:lnSpc>
                <a:spcPct val="90000"/>
              </a:lnSpc>
              <a:buNone/>
            </a:pPr>
            <a:r>
              <a:rPr lang="en-US" sz="1600" dirty="0">
                <a:latin typeface="Garamond" panose="02020404030301010803" pitchFamily="18" charset="0"/>
              </a:rPr>
              <a:t>Raymon Matthews – Coordinator</a:t>
            </a:r>
          </a:p>
          <a:p>
            <a:pPr marL="0" indent="0">
              <a:lnSpc>
                <a:spcPct val="90000"/>
              </a:lnSpc>
              <a:buNone/>
            </a:pPr>
            <a:r>
              <a:rPr lang="en-US" sz="1800" dirty="0">
                <a:latin typeface="Garamond" panose="02020404030301010803" pitchFamily="18" charset="0"/>
              </a:rPr>
              <a:t>Phone: 713-743-8759</a:t>
            </a:r>
          </a:p>
          <a:p>
            <a:pPr marL="0" indent="0">
              <a:lnSpc>
                <a:spcPct val="90000"/>
              </a:lnSpc>
              <a:buNone/>
            </a:pPr>
            <a:r>
              <a:rPr lang="en-US" sz="1800" dirty="0">
                <a:latin typeface="Garamond" panose="02020404030301010803" pitchFamily="18" charset="0"/>
              </a:rPr>
              <a:t>Email: </a:t>
            </a:r>
            <a:r>
              <a:rPr lang="en-US" sz="1800" u="sng" dirty="0">
                <a:solidFill>
                  <a:srgbClr val="C00000"/>
                </a:solidFill>
                <a:latin typeface="Garamond" panose="02020404030301010803" pitchFamily="18" charset="0"/>
              </a:rPr>
              <a:t>Rmatthews@Central.UH.EDU</a:t>
            </a:r>
          </a:p>
          <a:p>
            <a:pPr marL="0" indent="0" eaLnBrk="1" hangingPunct="1">
              <a:lnSpc>
                <a:spcPct val="90000"/>
              </a:lnSpc>
              <a:buNone/>
            </a:pPr>
            <a:r>
              <a:rPr lang="en-US" sz="1600" dirty="0">
                <a:latin typeface="Garamond" panose="02020404030301010803" pitchFamily="18" charset="0"/>
              </a:rPr>
              <a:t>	</a:t>
            </a:r>
          </a:p>
          <a:p>
            <a:pPr marL="0" indent="0" eaLnBrk="1" hangingPunct="1">
              <a:lnSpc>
                <a:spcPct val="90000"/>
              </a:lnSpc>
              <a:buNone/>
            </a:pPr>
            <a:r>
              <a:rPr lang="en-US" sz="1600" dirty="0">
                <a:latin typeface="Garamond" panose="02020404030301010803" pitchFamily="18" charset="0"/>
              </a:rPr>
              <a:t>Amy Hutchings – Accountant II</a:t>
            </a:r>
          </a:p>
          <a:p>
            <a:pPr marL="0" indent="0" eaLnBrk="1" hangingPunct="1">
              <a:lnSpc>
                <a:spcPct val="90000"/>
              </a:lnSpc>
              <a:buNone/>
            </a:pPr>
            <a:r>
              <a:rPr lang="en-US" sz="1600" dirty="0">
                <a:latin typeface="Garamond" panose="02020404030301010803" pitchFamily="18" charset="0"/>
              </a:rPr>
              <a:t>Phone: 713-743-7766</a:t>
            </a:r>
          </a:p>
          <a:p>
            <a:pPr marL="0" indent="0">
              <a:lnSpc>
                <a:spcPct val="90000"/>
              </a:lnSpc>
              <a:buNone/>
            </a:pPr>
            <a:r>
              <a:rPr lang="en-US" sz="1800" dirty="0">
                <a:latin typeface="Garamond" panose="02020404030301010803" pitchFamily="18" charset="0"/>
              </a:rPr>
              <a:t>Email: </a:t>
            </a:r>
            <a:r>
              <a:rPr lang="en-US" sz="1800" u="sng" dirty="0">
                <a:solidFill>
                  <a:srgbClr val="C00000"/>
                </a:solidFill>
                <a:latin typeface="Garamond" panose="02020404030301010803" pitchFamily="18" charset="0"/>
              </a:rPr>
              <a:t>ajhutch3@Central.UH.EDU.</a:t>
            </a:r>
          </a:p>
          <a:p>
            <a:pPr eaLnBrk="1" hangingPunct="1">
              <a:lnSpc>
                <a:spcPct val="90000"/>
              </a:lnSpc>
              <a:buNone/>
            </a:pPr>
            <a:endParaRPr lang="en-US" sz="1600" dirty="0"/>
          </a:p>
          <a:p>
            <a:pPr eaLnBrk="1" hangingPunct="1">
              <a:lnSpc>
                <a:spcPct val="90000"/>
              </a:lnSpc>
              <a:buNone/>
            </a:pPr>
            <a:endParaRPr lang="en-US" sz="1400" dirty="0"/>
          </a:p>
          <a:p>
            <a:pPr eaLnBrk="1" hangingPunct="1">
              <a:lnSpc>
                <a:spcPct val="90000"/>
              </a:lnSpc>
            </a:pPr>
            <a:endParaRPr lang="en-US" sz="1400" dirty="0"/>
          </a:p>
        </p:txBody>
      </p:sp>
      <p:pic>
        <p:nvPicPr>
          <p:cNvPr id="6" name="Picture 5">
            <a:extLst>
              <a:ext uri="{FF2B5EF4-FFF2-40B4-BE49-F238E27FC236}">
                <a16:creationId xmlns:a16="http://schemas.microsoft.com/office/drawing/2014/main" id="{09D89854-EAE7-4E7E-9D35-C41976AC2CC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67550" y="4191000"/>
            <a:ext cx="2076450" cy="1970088"/>
          </a:xfrm>
          <a:prstGeom prst="rect">
            <a:avLst/>
          </a:prstGeom>
          <a:noFill/>
          <a:ln>
            <a:noFill/>
          </a:ln>
          <a:effectLst>
            <a:outerShdw blurRad="50800" dist="50800" dir="5400000" algn="ctr" rotWithShape="0">
              <a:schemeClr val="tx2">
                <a:lumMod val="10000"/>
                <a:lumOff val="9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91454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457200"/>
            <a:ext cx="8229600" cy="457200"/>
          </a:xfrm>
        </p:spPr>
        <p:txBody>
          <a:bodyPr>
            <a:normAutofit fontScale="90000"/>
          </a:bodyPr>
          <a:lstStyle/>
          <a:p>
            <a:pPr algn="ctr"/>
            <a:br>
              <a:rPr lang="en-US" sz="5400" dirty="0"/>
            </a:br>
            <a:r>
              <a:rPr lang="en-US" sz="3100" b="1" dirty="0">
                <a:latin typeface="Garamond" panose="02020404030301010803" pitchFamily="18" charset="0"/>
              </a:rPr>
              <a:t>Q &amp; A</a:t>
            </a:r>
          </a:p>
        </p:txBody>
      </p:sp>
      <p:sp>
        <p:nvSpPr>
          <p:cNvPr id="3" name="Content Placeholder 2"/>
          <p:cNvSpPr>
            <a:spLocks noGrp="1"/>
          </p:cNvSpPr>
          <p:nvPr>
            <p:ph idx="1"/>
            <p:custDataLst>
              <p:tags r:id="rId2"/>
            </p:custDataLst>
          </p:nvPr>
        </p:nvSpPr>
        <p:spPr>
          <a:xfrm>
            <a:off x="609600" y="762000"/>
            <a:ext cx="8077200" cy="5257800"/>
          </a:xfrm>
        </p:spPr>
        <p:txBody>
          <a:bodyPr>
            <a:noAutofit/>
          </a:bodyPr>
          <a:lstStyle/>
          <a:p>
            <a:endParaRPr lang="en-US" sz="1200" dirty="0"/>
          </a:p>
          <a:p>
            <a:pPr lvl="1"/>
            <a:endParaRPr lang="en-US" sz="1000" dirty="0"/>
          </a:p>
          <a:p>
            <a:pPr marL="0" indent="0">
              <a:buNone/>
            </a:pPr>
            <a:endParaRPr lang="en-US" sz="1200" dirty="0"/>
          </a:p>
        </p:txBody>
      </p:sp>
      <p:pic>
        <p:nvPicPr>
          <p:cNvPr id="8" name="Picture 7">
            <a:extLst>
              <a:ext uri="{FF2B5EF4-FFF2-40B4-BE49-F238E27FC236}">
                <a16:creationId xmlns:a16="http://schemas.microsoft.com/office/drawing/2014/main" id="{89489E7B-4F59-47BE-BB63-67FE326A781B}"/>
              </a:ext>
            </a:extLst>
          </p:cNvPr>
          <p:cNvPicPr>
            <a:picLocks noChangeAspect="1"/>
          </p:cNvPicPr>
          <p:nvPr/>
        </p:nvPicPr>
        <p:blipFill>
          <a:blip r:embed="rId5"/>
          <a:stretch>
            <a:fillRect/>
          </a:stretch>
        </p:blipFill>
        <p:spPr>
          <a:xfrm>
            <a:off x="0" y="914400"/>
            <a:ext cx="9144000" cy="5349485"/>
          </a:xfrm>
          <a:prstGeom prst="rect">
            <a:avLst/>
          </a:prstGeom>
        </p:spPr>
      </p:pic>
      <p:pic>
        <p:nvPicPr>
          <p:cNvPr id="6" name="Picture 6" descr="questions_to_ask_150_clr_12394.gif">
            <a:extLst>
              <a:ext uri="{FF2B5EF4-FFF2-40B4-BE49-F238E27FC236}">
                <a16:creationId xmlns:a16="http://schemas.microsoft.com/office/drawing/2014/main" id="{B12BFE01-135B-436E-A89C-FB02A1FBF3A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28206" y="2170112"/>
            <a:ext cx="2439987"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7046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custDataLst>
              <p:tags r:id="rId1"/>
            </p:custDataLst>
          </p:nvPr>
        </p:nvSpPr>
        <p:spPr>
          <a:xfrm>
            <a:off x="838200" y="274638"/>
            <a:ext cx="7543800" cy="530669"/>
          </a:xfrm>
        </p:spPr>
        <p:txBody>
          <a:bodyPr>
            <a:normAutofit/>
          </a:bodyPr>
          <a:lstStyle/>
          <a:p>
            <a:pPr algn="ctr" eaLnBrk="1" hangingPunct="1"/>
            <a:r>
              <a:rPr lang="en-US" sz="2800" b="1" dirty="0">
                <a:latin typeface="Garamond" panose="02020404030301010803" pitchFamily="18" charset="0"/>
              </a:rPr>
              <a:t>Property Management</a:t>
            </a:r>
          </a:p>
        </p:txBody>
      </p:sp>
      <p:sp>
        <p:nvSpPr>
          <p:cNvPr id="48132" name="Rectangle 3"/>
          <p:cNvSpPr>
            <a:spLocks noGrp="1" noChangeArrowheads="1"/>
          </p:cNvSpPr>
          <p:nvPr>
            <p:ph idx="1"/>
            <p:custDataLst>
              <p:tags r:id="rId2"/>
            </p:custDataLst>
          </p:nvPr>
        </p:nvSpPr>
        <p:spPr>
          <a:xfrm>
            <a:off x="609600" y="805307"/>
            <a:ext cx="6172200" cy="4972177"/>
          </a:xfrm>
        </p:spPr>
        <p:txBody>
          <a:bodyPr>
            <a:normAutofit/>
          </a:bodyPr>
          <a:lstStyle/>
          <a:p>
            <a:pPr marL="0" indent="0" eaLnBrk="1" hangingPunct="1">
              <a:lnSpc>
                <a:spcPct val="90000"/>
              </a:lnSpc>
              <a:buNone/>
            </a:pPr>
            <a:r>
              <a:rPr lang="en-US" sz="1200" dirty="0">
                <a:solidFill>
                  <a:schemeClr val="tx1"/>
                </a:solidFill>
                <a:latin typeface="Garamond" panose="02020404030301010803" pitchFamily="18" charset="0"/>
              </a:rPr>
              <a:t>	</a:t>
            </a:r>
          </a:p>
          <a:p>
            <a:pPr marL="0" indent="0" eaLnBrk="1" hangingPunct="1">
              <a:lnSpc>
                <a:spcPct val="90000"/>
              </a:lnSpc>
              <a:buNone/>
            </a:pPr>
            <a:endParaRPr lang="en-US" sz="1200" dirty="0">
              <a:solidFill>
                <a:schemeClr val="tx1"/>
              </a:solidFill>
              <a:latin typeface="Garamond" panose="02020404030301010803" pitchFamily="18" charset="0"/>
            </a:endParaRPr>
          </a:p>
          <a:p>
            <a:pPr marL="0" indent="0" eaLnBrk="1" hangingPunct="1">
              <a:lnSpc>
                <a:spcPct val="90000"/>
              </a:lnSpc>
              <a:buNone/>
            </a:pPr>
            <a:endParaRPr lang="en-US" sz="1200" dirty="0">
              <a:solidFill>
                <a:schemeClr val="tx1"/>
              </a:solidFill>
              <a:latin typeface="Garamond" panose="02020404030301010803" pitchFamily="18" charset="0"/>
            </a:endParaRPr>
          </a:p>
          <a:p>
            <a:pPr eaLnBrk="1" hangingPunct="1">
              <a:lnSpc>
                <a:spcPct val="90000"/>
              </a:lnSpc>
              <a:buNone/>
            </a:pPr>
            <a:endParaRPr lang="en-US" sz="1600" dirty="0"/>
          </a:p>
          <a:p>
            <a:pPr eaLnBrk="1" hangingPunct="1">
              <a:lnSpc>
                <a:spcPct val="90000"/>
              </a:lnSpc>
              <a:buNone/>
            </a:pPr>
            <a:endParaRPr lang="en-US" sz="1400" dirty="0"/>
          </a:p>
          <a:p>
            <a:pPr eaLnBrk="1" hangingPunct="1">
              <a:lnSpc>
                <a:spcPct val="90000"/>
              </a:lnSpc>
            </a:pPr>
            <a:endParaRPr lang="en-US" sz="1400" dirty="0"/>
          </a:p>
        </p:txBody>
      </p:sp>
      <p:sp>
        <p:nvSpPr>
          <p:cNvPr id="2" name="TextBox 1"/>
          <p:cNvSpPr txBox="1"/>
          <p:nvPr/>
        </p:nvSpPr>
        <p:spPr>
          <a:xfrm>
            <a:off x="990600" y="2133600"/>
            <a:ext cx="6934200" cy="830997"/>
          </a:xfrm>
          <a:prstGeom prst="rect">
            <a:avLst/>
          </a:prstGeom>
          <a:noFill/>
        </p:spPr>
        <p:txBody>
          <a:bodyPr wrap="square" rtlCol="0">
            <a:spAutoFit/>
          </a:bodyPr>
          <a:lstStyle/>
          <a:p>
            <a:pPr algn="ctr"/>
            <a:r>
              <a:rPr lang="en-US" sz="4800" b="1" dirty="0">
                <a:latin typeface="Garamond" panose="02020404030301010803" pitchFamily="18" charset="0"/>
              </a:rPr>
              <a:t>Thank you !</a:t>
            </a:r>
          </a:p>
        </p:txBody>
      </p:sp>
    </p:spTree>
    <p:extLst>
      <p:ext uri="{BB962C8B-B14F-4D97-AF65-F5344CB8AC3E}">
        <p14:creationId xmlns:p14="http://schemas.microsoft.com/office/powerpoint/2010/main" val="7503975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457200"/>
            <a:ext cx="8229600" cy="457200"/>
          </a:xfrm>
        </p:spPr>
        <p:txBody>
          <a:bodyPr>
            <a:normAutofit fontScale="90000"/>
          </a:bodyPr>
          <a:lstStyle/>
          <a:p>
            <a:pPr algn="ctr"/>
            <a:br>
              <a:rPr lang="en-US" sz="5400" dirty="0"/>
            </a:br>
            <a:r>
              <a:rPr lang="en-US" sz="3600" b="1" dirty="0">
                <a:solidFill>
                  <a:prstClr val="black">
                    <a:lumMod val="85000"/>
                    <a:lumOff val="15000"/>
                  </a:prstClr>
                </a:solidFill>
                <a:latin typeface="Garamond" panose="02020404030301010803" pitchFamily="18" charset="0"/>
              </a:rPr>
              <a:t>Objectives</a:t>
            </a:r>
            <a:endParaRPr lang="en-US" sz="3600" b="1" dirty="0">
              <a:latin typeface="Garamond" panose="02020404030301010803" pitchFamily="18" charset="0"/>
            </a:endParaRPr>
          </a:p>
        </p:txBody>
      </p:sp>
      <p:sp>
        <p:nvSpPr>
          <p:cNvPr id="3" name="Content Placeholder 2"/>
          <p:cNvSpPr>
            <a:spLocks noGrp="1"/>
          </p:cNvSpPr>
          <p:nvPr>
            <p:ph idx="1"/>
            <p:custDataLst>
              <p:tags r:id="rId2"/>
            </p:custDataLst>
          </p:nvPr>
        </p:nvSpPr>
        <p:spPr>
          <a:xfrm>
            <a:off x="381000" y="914400"/>
            <a:ext cx="8305800" cy="5105400"/>
          </a:xfrm>
        </p:spPr>
        <p:txBody>
          <a:bodyPr>
            <a:noAutofit/>
          </a:bodyPr>
          <a:lstStyle/>
          <a:p>
            <a:pPr marL="0" indent="0">
              <a:buNone/>
            </a:pPr>
            <a:endParaRPr lang="en-US" sz="1200" dirty="0"/>
          </a:p>
          <a:p>
            <a:pPr lvl="1"/>
            <a:r>
              <a:rPr lang="en-US" sz="1800" b="1" dirty="0">
                <a:latin typeface="Garamond" panose="02020404030301010803" pitchFamily="18" charset="0"/>
              </a:rPr>
              <a:t>Policies and Procedures</a:t>
            </a:r>
          </a:p>
          <a:p>
            <a:pPr lvl="1"/>
            <a:r>
              <a:rPr lang="en-US" sz="1800" b="1" dirty="0">
                <a:latin typeface="Garamond" panose="02020404030301010803" pitchFamily="18" charset="0"/>
              </a:rPr>
              <a:t>Why is Property Management Important?</a:t>
            </a:r>
          </a:p>
          <a:p>
            <a:pPr lvl="1"/>
            <a:r>
              <a:rPr lang="en-US" sz="1800" b="1" dirty="0">
                <a:latin typeface="Garamond" panose="02020404030301010803" pitchFamily="18" charset="0"/>
              </a:rPr>
              <a:t>Roles and Responsibilities</a:t>
            </a:r>
          </a:p>
          <a:p>
            <a:pPr lvl="1"/>
            <a:r>
              <a:rPr lang="en-US" sz="1800" b="1" dirty="0">
                <a:latin typeface="Garamond" panose="02020404030301010803" pitchFamily="18" charset="0"/>
              </a:rPr>
              <a:t>Definition of Assets &amp; Thresholds (property) types – Capital vs. Controlled</a:t>
            </a:r>
          </a:p>
          <a:p>
            <a:pPr lvl="1"/>
            <a:r>
              <a:rPr lang="en-US" sz="1800" b="1" dirty="0">
                <a:latin typeface="Garamond" panose="02020404030301010803" pitchFamily="18" charset="0"/>
              </a:rPr>
              <a:t>Expenditure Account Codes for Some Capital Assets</a:t>
            </a:r>
          </a:p>
          <a:p>
            <a:pPr lvl="1"/>
            <a:r>
              <a:rPr lang="en-US" sz="1800" b="1" dirty="0">
                <a:latin typeface="Garamond" panose="02020404030301010803" pitchFamily="18" charset="0"/>
              </a:rPr>
              <a:t>Acquisition, Identification and Tagging of assets</a:t>
            </a:r>
          </a:p>
          <a:p>
            <a:pPr lvl="1"/>
            <a:r>
              <a:rPr lang="en-US" sz="1800" b="1" dirty="0">
                <a:latin typeface="Garamond" panose="02020404030301010803" pitchFamily="18" charset="0"/>
              </a:rPr>
              <a:t>Dispositions of assets – Donations, Transfers, Trade-ins,  Salvage, Obsolete, Lost, Missing, Stolen</a:t>
            </a:r>
          </a:p>
          <a:p>
            <a:pPr lvl="1"/>
            <a:r>
              <a:rPr lang="en-US" sz="1800" b="1" dirty="0">
                <a:latin typeface="Garamond" panose="02020404030301010803" pitchFamily="18" charset="0"/>
              </a:rPr>
              <a:t>Annual Physical Inventory Verification</a:t>
            </a:r>
          </a:p>
          <a:p>
            <a:pPr lvl="1"/>
            <a:r>
              <a:rPr lang="en-US" sz="1800" b="1" dirty="0">
                <a:latin typeface="Garamond" panose="02020404030301010803" pitchFamily="18" charset="0"/>
              </a:rPr>
              <a:t>PeopleSoft Asset Management System (PSAM) How to use as a Resource</a:t>
            </a:r>
          </a:p>
          <a:p>
            <a:pPr lvl="1"/>
            <a:r>
              <a:rPr lang="en-US" sz="1800" b="1" dirty="0">
                <a:latin typeface="Garamond" panose="02020404030301010803" pitchFamily="18" charset="0"/>
              </a:rPr>
              <a:t>Property Management Forms (Updated effective 09/01/2022)</a:t>
            </a:r>
          </a:p>
          <a:p>
            <a:pPr lvl="1"/>
            <a:r>
              <a:rPr lang="en-US" sz="1800" b="1" dirty="0">
                <a:latin typeface="Garamond" panose="02020404030301010803" pitchFamily="18" charset="0"/>
              </a:rPr>
              <a:t>Contact Information</a:t>
            </a:r>
          </a:p>
          <a:p>
            <a:pPr lvl="1"/>
            <a:r>
              <a:rPr lang="en-US" sz="1800" b="1" dirty="0">
                <a:latin typeface="Garamond" panose="02020404030301010803" pitchFamily="18" charset="0"/>
              </a:rPr>
              <a:t>Q &amp; A</a:t>
            </a:r>
          </a:p>
          <a:p>
            <a:pPr lvl="1"/>
            <a:endParaRPr lang="en-US" sz="1800" dirty="0"/>
          </a:p>
          <a:p>
            <a:pPr marL="0" indent="0">
              <a:buNone/>
            </a:pPr>
            <a:endParaRPr lang="en-US" sz="1800" dirty="0"/>
          </a:p>
        </p:txBody>
      </p:sp>
    </p:spTree>
    <p:extLst>
      <p:ext uri="{BB962C8B-B14F-4D97-AF65-F5344CB8AC3E}">
        <p14:creationId xmlns:p14="http://schemas.microsoft.com/office/powerpoint/2010/main" val="13868695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381000"/>
            <a:ext cx="7543800" cy="457200"/>
          </a:xfrm>
        </p:spPr>
        <p:txBody>
          <a:bodyPr>
            <a:noAutofit/>
          </a:bodyPr>
          <a:lstStyle/>
          <a:p>
            <a:pPr algn="ctr"/>
            <a:r>
              <a:rPr lang="en-US" sz="2800" b="1" dirty="0">
                <a:latin typeface="Garamond" panose="02020404030301010803" pitchFamily="18" charset="0"/>
              </a:rPr>
              <a:t>Policies and Procedures</a:t>
            </a:r>
          </a:p>
        </p:txBody>
      </p:sp>
      <p:sp>
        <p:nvSpPr>
          <p:cNvPr id="3" name="Content Placeholder 2"/>
          <p:cNvSpPr>
            <a:spLocks noGrp="1"/>
          </p:cNvSpPr>
          <p:nvPr>
            <p:ph idx="1"/>
            <p:custDataLst>
              <p:tags r:id="rId2"/>
            </p:custDataLst>
          </p:nvPr>
        </p:nvSpPr>
        <p:spPr>
          <a:xfrm>
            <a:off x="685800" y="838200"/>
            <a:ext cx="8001000" cy="5638800"/>
          </a:xfrm>
        </p:spPr>
        <p:txBody>
          <a:bodyPr anchor="ctr">
            <a:normAutofit fontScale="25000" lnSpcReduction="20000"/>
          </a:bodyPr>
          <a:lstStyle/>
          <a:p>
            <a:pPr lvl="0"/>
            <a:endParaRPr lang="en-US" sz="2800" dirty="0"/>
          </a:p>
          <a:p>
            <a:pPr marL="0" indent="0">
              <a:buNone/>
            </a:pPr>
            <a:endParaRPr lang="en-US" sz="1800" dirty="0">
              <a:latin typeface="Garamond" panose="02020404030301010803" pitchFamily="18" charset="0"/>
              <a:hlinkClick r:id="rId5"/>
            </a:endParaRPr>
          </a:p>
          <a:p>
            <a:pPr marL="0" indent="0">
              <a:buNone/>
            </a:pPr>
            <a:endParaRPr lang="en-US" sz="6400" dirty="0">
              <a:latin typeface="Garamond" panose="02020404030301010803" pitchFamily="18" charset="0"/>
              <a:hlinkClick r:id="rId5"/>
            </a:endParaRPr>
          </a:p>
          <a:p>
            <a:pPr marL="0" indent="0">
              <a:buNone/>
            </a:pPr>
            <a:endParaRPr lang="en-US" sz="6400" dirty="0">
              <a:latin typeface="Garamond" panose="02020404030301010803" pitchFamily="18" charset="0"/>
            </a:endParaRPr>
          </a:p>
          <a:p>
            <a:pPr>
              <a:buClrTx/>
            </a:pPr>
            <a:endParaRPr lang="en-US" sz="6400" b="1" dirty="0">
              <a:latin typeface="Garamond" panose="02020404030301010803" pitchFamily="18" charset="0"/>
            </a:endParaRPr>
          </a:p>
          <a:p>
            <a:pPr>
              <a:buClrTx/>
            </a:pPr>
            <a:r>
              <a:rPr lang="en-US" sz="6400" b="1" dirty="0">
                <a:latin typeface="Garamond" panose="02020404030301010803" pitchFamily="18" charset="0"/>
              </a:rPr>
              <a:t>Texas Administrative Code 34 Chapter 5 </a:t>
            </a:r>
            <a:r>
              <a:rPr lang="en-US" sz="6600" dirty="0"/>
              <a:t>§5.200</a:t>
            </a:r>
          </a:p>
          <a:p>
            <a:pPr marL="320040" lvl="1" indent="0">
              <a:buClrTx/>
              <a:buNone/>
            </a:pPr>
            <a:r>
              <a:rPr lang="en-US" sz="6200" dirty="0">
                <a:latin typeface="Garamond" panose="02020404030301010803" pitchFamily="18" charset="0"/>
                <a:hlinkClick r:id="rId6"/>
              </a:rPr>
              <a:t>https://</a:t>
            </a:r>
            <a:r>
              <a:rPr lang="en-US" sz="6200" dirty="0" err="1">
                <a:latin typeface="Garamond" panose="02020404030301010803" pitchFamily="18" charset="0"/>
                <a:hlinkClick r:id="rId6"/>
              </a:rPr>
              <a:t>texreg.sos.state.tx.us</a:t>
            </a:r>
            <a:r>
              <a:rPr lang="en-US" sz="6200" dirty="0">
                <a:latin typeface="Garamond" panose="02020404030301010803" pitchFamily="18" charset="0"/>
                <a:hlinkClick r:id="rId6"/>
              </a:rPr>
              <a:t>/public/</a:t>
            </a:r>
            <a:r>
              <a:rPr lang="en-US" sz="6200" dirty="0" err="1">
                <a:latin typeface="Garamond" panose="02020404030301010803" pitchFamily="18" charset="0"/>
                <a:hlinkClick r:id="rId6"/>
              </a:rPr>
              <a:t>readtac$ext.TacPage?sl</a:t>
            </a:r>
            <a:r>
              <a:rPr lang="en-US" sz="6200" dirty="0">
                <a:latin typeface="Garamond" panose="02020404030301010803" pitchFamily="18" charset="0"/>
                <a:hlinkClick r:id="rId6"/>
              </a:rPr>
              <a:t>=</a:t>
            </a:r>
            <a:r>
              <a:rPr lang="en-US" sz="6200" dirty="0" err="1">
                <a:latin typeface="Garamond" panose="02020404030301010803" pitchFamily="18" charset="0"/>
                <a:hlinkClick r:id="rId6"/>
              </a:rPr>
              <a:t>R&amp;app</a:t>
            </a:r>
            <a:r>
              <a:rPr lang="en-US" sz="6200" dirty="0">
                <a:latin typeface="Garamond" panose="02020404030301010803" pitchFamily="18" charset="0"/>
                <a:hlinkClick r:id="rId6"/>
              </a:rPr>
              <a:t>=</a:t>
            </a:r>
            <a:r>
              <a:rPr lang="en-US" sz="6200" dirty="0" err="1">
                <a:latin typeface="Garamond" panose="02020404030301010803" pitchFamily="18" charset="0"/>
                <a:hlinkClick r:id="rId6"/>
              </a:rPr>
              <a:t>9&amp;p_dir</a:t>
            </a:r>
            <a:r>
              <a:rPr lang="en-US" sz="6200" dirty="0">
                <a:latin typeface="Garamond" panose="02020404030301010803" pitchFamily="18" charset="0"/>
                <a:hlinkClick r:id="rId6"/>
              </a:rPr>
              <a:t>=&amp;</a:t>
            </a:r>
            <a:r>
              <a:rPr lang="en-US" sz="6200" dirty="0" err="1">
                <a:latin typeface="Garamond" panose="02020404030301010803" pitchFamily="18" charset="0"/>
                <a:hlinkClick r:id="rId6"/>
              </a:rPr>
              <a:t>p_rloc</a:t>
            </a:r>
            <a:r>
              <a:rPr lang="en-US" sz="6200" dirty="0">
                <a:latin typeface="Garamond" panose="02020404030301010803" pitchFamily="18" charset="0"/>
                <a:hlinkClick r:id="rId6"/>
              </a:rPr>
              <a:t>=&amp;</a:t>
            </a:r>
            <a:r>
              <a:rPr lang="en-US" sz="6200" dirty="0" err="1">
                <a:latin typeface="Garamond" panose="02020404030301010803" pitchFamily="18" charset="0"/>
                <a:hlinkClick r:id="rId6"/>
              </a:rPr>
              <a:t>p_tloc</a:t>
            </a:r>
            <a:r>
              <a:rPr lang="en-US" sz="6200" dirty="0">
                <a:latin typeface="Garamond" panose="02020404030301010803" pitchFamily="18" charset="0"/>
                <a:hlinkClick r:id="rId6"/>
              </a:rPr>
              <a:t>=&amp;</a:t>
            </a:r>
            <a:r>
              <a:rPr lang="en-US" sz="6200" dirty="0" err="1">
                <a:latin typeface="Garamond" panose="02020404030301010803" pitchFamily="18" charset="0"/>
                <a:hlinkClick r:id="rId6"/>
              </a:rPr>
              <a:t>p_ploc</a:t>
            </a:r>
            <a:r>
              <a:rPr lang="en-US" sz="6200" dirty="0">
                <a:latin typeface="Garamond" panose="02020404030301010803" pitchFamily="18" charset="0"/>
                <a:hlinkClick r:id="rId6"/>
              </a:rPr>
              <a:t>=&amp;</a:t>
            </a:r>
            <a:r>
              <a:rPr lang="en-US" sz="6200" dirty="0" err="1">
                <a:latin typeface="Garamond" panose="02020404030301010803" pitchFamily="18" charset="0"/>
                <a:hlinkClick r:id="rId6"/>
              </a:rPr>
              <a:t>pg</a:t>
            </a:r>
            <a:r>
              <a:rPr lang="en-US" sz="6200" dirty="0">
                <a:latin typeface="Garamond" panose="02020404030301010803" pitchFamily="18" charset="0"/>
                <a:hlinkClick r:id="rId6"/>
              </a:rPr>
              <a:t>=</a:t>
            </a:r>
            <a:r>
              <a:rPr lang="en-US" sz="6200" dirty="0" err="1">
                <a:latin typeface="Garamond" panose="02020404030301010803" pitchFamily="18" charset="0"/>
                <a:hlinkClick r:id="rId6"/>
              </a:rPr>
              <a:t>1&amp;p_tac</a:t>
            </a:r>
            <a:r>
              <a:rPr lang="en-US" sz="6200" dirty="0">
                <a:latin typeface="Garamond" panose="02020404030301010803" pitchFamily="18" charset="0"/>
                <a:hlinkClick r:id="rId6"/>
              </a:rPr>
              <a:t>=&amp;</a:t>
            </a:r>
            <a:r>
              <a:rPr lang="en-US" sz="6200" dirty="0" err="1">
                <a:latin typeface="Garamond" panose="02020404030301010803" pitchFamily="18" charset="0"/>
                <a:hlinkClick r:id="rId6"/>
              </a:rPr>
              <a:t>ti</a:t>
            </a:r>
            <a:r>
              <a:rPr lang="en-US" sz="6200" dirty="0">
                <a:latin typeface="Garamond" panose="02020404030301010803" pitchFamily="18" charset="0"/>
                <a:hlinkClick r:id="rId6"/>
              </a:rPr>
              <a:t>=</a:t>
            </a:r>
            <a:r>
              <a:rPr lang="en-US" sz="6200" dirty="0" err="1">
                <a:latin typeface="Garamond" panose="02020404030301010803" pitchFamily="18" charset="0"/>
                <a:hlinkClick r:id="rId6"/>
              </a:rPr>
              <a:t>34&amp;pt</a:t>
            </a:r>
            <a:r>
              <a:rPr lang="en-US" sz="6200" dirty="0">
                <a:latin typeface="Garamond" panose="02020404030301010803" pitchFamily="18" charset="0"/>
                <a:hlinkClick r:id="rId6"/>
              </a:rPr>
              <a:t>=</a:t>
            </a:r>
            <a:r>
              <a:rPr lang="en-US" sz="6200" dirty="0" err="1">
                <a:latin typeface="Garamond" panose="02020404030301010803" pitchFamily="18" charset="0"/>
                <a:hlinkClick r:id="rId6"/>
              </a:rPr>
              <a:t>1&amp;ch</a:t>
            </a:r>
            <a:r>
              <a:rPr lang="en-US" sz="6200" dirty="0">
                <a:latin typeface="Garamond" panose="02020404030301010803" pitchFamily="18" charset="0"/>
                <a:hlinkClick r:id="rId6"/>
              </a:rPr>
              <a:t>=</a:t>
            </a:r>
            <a:r>
              <a:rPr lang="en-US" sz="6200" dirty="0" err="1">
                <a:latin typeface="Garamond" panose="02020404030301010803" pitchFamily="18" charset="0"/>
                <a:hlinkClick r:id="rId6"/>
              </a:rPr>
              <a:t>5&amp;rl</a:t>
            </a:r>
            <a:r>
              <a:rPr lang="en-US" sz="6200" dirty="0">
                <a:latin typeface="Garamond" panose="02020404030301010803" pitchFamily="18" charset="0"/>
                <a:hlinkClick r:id="rId6"/>
              </a:rPr>
              <a:t>=200</a:t>
            </a:r>
            <a:endParaRPr lang="en-US" sz="6200" dirty="0">
              <a:latin typeface="Garamond" panose="02020404030301010803" pitchFamily="18" charset="0"/>
            </a:endParaRPr>
          </a:p>
          <a:p>
            <a:pPr>
              <a:buClrTx/>
            </a:pPr>
            <a:r>
              <a:rPr lang="en-US" sz="6400" b="1" dirty="0">
                <a:latin typeface="Garamond" panose="02020404030301010803" pitchFamily="18" charset="0"/>
              </a:rPr>
              <a:t>State Property Accounting</a:t>
            </a:r>
          </a:p>
          <a:p>
            <a:pPr marL="320040" lvl="1" indent="0">
              <a:buClrTx/>
              <a:buNone/>
            </a:pPr>
            <a:r>
              <a:rPr lang="en-US" sz="6200" dirty="0">
                <a:latin typeface="Garamond" panose="02020404030301010803" pitchFamily="18" charset="0"/>
                <a:hlinkClick r:id="rId7"/>
              </a:rPr>
              <a:t>https://fmx.cpa.texas.gov/fmx/spa/</a:t>
            </a:r>
            <a:endParaRPr lang="en-US" sz="6200" dirty="0">
              <a:latin typeface="Garamond" panose="02020404030301010803" pitchFamily="18" charset="0"/>
            </a:endParaRPr>
          </a:p>
          <a:p>
            <a:pPr>
              <a:buClrTx/>
            </a:pPr>
            <a:endParaRPr lang="en-US" sz="6400" dirty="0">
              <a:latin typeface="Garamond" panose="02020404030301010803" pitchFamily="18" charset="0"/>
            </a:endParaRPr>
          </a:p>
          <a:p>
            <a:pPr>
              <a:buClrTx/>
            </a:pPr>
            <a:r>
              <a:rPr lang="en-US" sz="6400" b="1" dirty="0">
                <a:latin typeface="Garamond" panose="02020404030301010803" pitchFamily="18" charset="0"/>
              </a:rPr>
              <a:t>SAM 03.E.02, Property Management</a:t>
            </a:r>
            <a:endParaRPr lang="en-US" sz="6400" dirty="0">
              <a:latin typeface="Garamond" panose="02020404030301010803" pitchFamily="18" charset="0"/>
            </a:endParaRPr>
          </a:p>
          <a:p>
            <a:pPr marL="320040" lvl="1" indent="0">
              <a:buClrTx/>
              <a:buNone/>
            </a:pPr>
            <a:r>
              <a:rPr lang="en-US" sz="6200" dirty="0">
                <a:solidFill>
                  <a:schemeClr val="accent1"/>
                </a:solidFill>
                <a:latin typeface="Garamond" panose="02020404030301010803" pitchFamily="18" charset="0"/>
                <a:hlinkClick r:id="rId5"/>
              </a:rPr>
              <a:t>https://uhsystem.edu/compliance-ethics/_docs/sam/03/3e2.pdf</a:t>
            </a:r>
            <a:endParaRPr lang="en-US" sz="6200" dirty="0">
              <a:solidFill>
                <a:schemeClr val="accent1"/>
              </a:solidFill>
              <a:latin typeface="Garamond" panose="02020404030301010803" pitchFamily="18" charset="0"/>
            </a:endParaRPr>
          </a:p>
          <a:p>
            <a:pPr marL="0" indent="0">
              <a:buClrTx/>
              <a:buNone/>
            </a:pPr>
            <a:endParaRPr lang="en-US" sz="6400" dirty="0">
              <a:latin typeface="Garamond" panose="02020404030301010803" pitchFamily="18" charset="0"/>
            </a:endParaRPr>
          </a:p>
          <a:p>
            <a:pPr>
              <a:buClrTx/>
            </a:pPr>
            <a:r>
              <a:rPr lang="en-US" sz="6400" b="1" dirty="0">
                <a:latin typeface="Garamond" panose="02020404030301010803" pitchFamily="18" charset="0"/>
              </a:rPr>
              <a:t>MAPP 03.03.01, Property Management</a:t>
            </a:r>
          </a:p>
          <a:p>
            <a:pPr marL="320040" lvl="1" indent="0">
              <a:buClrTx/>
              <a:buNone/>
            </a:pPr>
            <a:r>
              <a:rPr lang="en-US" sz="6200" dirty="0">
                <a:latin typeface="Garamond" panose="02020404030301010803" pitchFamily="18" charset="0"/>
                <a:hlinkClick r:id="rId8"/>
              </a:rPr>
              <a:t>https://uh.edu/policies/_docs/mapp/03/030301.pdf</a:t>
            </a:r>
            <a:endParaRPr lang="en-US" sz="6200" dirty="0">
              <a:latin typeface="Garamond" panose="02020404030301010803" pitchFamily="18" charset="0"/>
            </a:endParaRPr>
          </a:p>
          <a:p>
            <a:pPr marL="0" indent="0">
              <a:buClrTx/>
              <a:buNone/>
            </a:pPr>
            <a:endParaRPr lang="en-US" sz="6400" dirty="0">
              <a:latin typeface="Garamond" panose="02020404030301010803" pitchFamily="18" charset="0"/>
            </a:endParaRPr>
          </a:p>
          <a:p>
            <a:pPr>
              <a:buClrTx/>
            </a:pPr>
            <a:r>
              <a:rPr lang="en-US" sz="6400" b="1" dirty="0">
                <a:latin typeface="Garamond" panose="02020404030301010803" pitchFamily="18" charset="0"/>
              </a:rPr>
              <a:t>UH Main Campus Property Management Guidelines (Work-in-Progress)</a:t>
            </a:r>
          </a:p>
          <a:p>
            <a:pPr marL="320040" lvl="1" indent="0">
              <a:buClrTx/>
              <a:buNone/>
            </a:pPr>
            <a:r>
              <a:rPr lang="en-US" sz="6200" dirty="0">
                <a:latin typeface="Garamond" panose="02020404030301010803" pitchFamily="18" charset="0"/>
                <a:hlinkClick r:id="rId9"/>
              </a:rPr>
              <a:t>https://uh.edu/office-of-finance/accounting-services/property-management/guidelines/</a:t>
            </a:r>
            <a:endParaRPr lang="en-US" sz="6200" dirty="0">
              <a:latin typeface="Garamond" panose="02020404030301010803" pitchFamily="18" charset="0"/>
            </a:endParaRPr>
          </a:p>
          <a:p>
            <a:pPr marL="0" indent="0">
              <a:buClrTx/>
              <a:buNone/>
            </a:pPr>
            <a:endParaRPr lang="en-US" sz="6400" dirty="0">
              <a:latin typeface="Garamond" panose="02020404030301010803" pitchFamily="18" charset="0"/>
            </a:endParaRPr>
          </a:p>
          <a:p>
            <a:pPr>
              <a:buClrTx/>
            </a:pPr>
            <a:r>
              <a:rPr lang="en-US" sz="6400" b="1" dirty="0">
                <a:latin typeface="Garamond" panose="02020404030301010803" pitchFamily="18" charset="0"/>
              </a:rPr>
              <a:t>Forms Hyperlink</a:t>
            </a:r>
          </a:p>
          <a:p>
            <a:pPr marL="320040" lvl="1" indent="0">
              <a:buClrTx/>
              <a:buNone/>
            </a:pPr>
            <a:r>
              <a:rPr lang="en-US" sz="6200" dirty="0">
                <a:latin typeface="Garamond" panose="02020404030301010803" pitchFamily="18" charset="0"/>
                <a:hlinkClick r:id="rId10"/>
              </a:rPr>
              <a:t>https://uh.edu/office-of-finance/accounting-services/property-management/forms/</a:t>
            </a:r>
            <a:endParaRPr lang="en-US" sz="6200" dirty="0">
              <a:latin typeface="Garamond" panose="02020404030301010803" pitchFamily="18" charset="0"/>
            </a:endParaRPr>
          </a:p>
          <a:p>
            <a:pPr marL="0" indent="0">
              <a:buClrTx/>
              <a:buNone/>
            </a:pPr>
            <a:endParaRPr lang="en-US" sz="6400" dirty="0">
              <a:latin typeface="Garamond" panose="02020404030301010803" pitchFamily="18" charset="0"/>
            </a:endParaRPr>
          </a:p>
          <a:p>
            <a:pPr>
              <a:buClrTx/>
            </a:pPr>
            <a:r>
              <a:rPr lang="en-US" sz="6400" b="1" dirty="0">
                <a:latin typeface="Garamond" panose="02020404030301010803" pitchFamily="18" charset="0"/>
              </a:rPr>
              <a:t>AIM Work Order Request (Fixit)</a:t>
            </a:r>
          </a:p>
          <a:p>
            <a:pPr marL="320040" lvl="1" indent="0">
              <a:buClrTx/>
              <a:buNone/>
            </a:pPr>
            <a:r>
              <a:rPr lang="en-US" sz="6200" dirty="0">
                <a:solidFill>
                  <a:schemeClr val="accent1"/>
                </a:solidFill>
                <a:latin typeface="Garamond" panose="02020404030301010803" pitchFamily="18" charset="0"/>
                <a:hlinkClick r:id="rId11"/>
              </a:rPr>
              <a:t>https://uhready.assetworks.cloud/ready/</a:t>
            </a:r>
            <a:r>
              <a:rPr lang="en-US" sz="6200" dirty="0">
                <a:solidFill>
                  <a:schemeClr val="accent1"/>
                </a:solidFill>
                <a:latin typeface="Garamond" panose="02020404030301010803" pitchFamily="18" charset="0"/>
              </a:rPr>
              <a:t> </a:t>
            </a:r>
            <a:endParaRPr lang="en-US" sz="6400" dirty="0">
              <a:latin typeface="Garamond" panose="02020404030301010803" pitchFamily="18" charset="0"/>
            </a:endParaRPr>
          </a:p>
          <a:p>
            <a:pPr marL="0" indent="0">
              <a:buNone/>
            </a:pPr>
            <a:endParaRPr lang="en-US" sz="6400" dirty="0">
              <a:latin typeface="Garamond" panose="02020404030301010803" pitchFamily="18" charset="0"/>
            </a:endParaRPr>
          </a:p>
          <a:p>
            <a:pPr marL="0" indent="0">
              <a:buNone/>
            </a:pPr>
            <a:endParaRPr lang="en-US" sz="6400" dirty="0">
              <a:latin typeface="Garamond" panose="02020404030301010803" pitchFamily="18" charset="0"/>
            </a:endParaRPr>
          </a:p>
          <a:p>
            <a:pPr lvl="0"/>
            <a:endParaRPr lang="en-US" sz="6400" dirty="0">
              <a:latin typeface="Garamond" panose="02020404030301010803"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457200"/>
            <a:ext cx="8229600" cy="457200"/>
          </a:xfrm>
        </p:spPr>
        <p:txBody>
          <a:bodyPr>
            <a:normAutofit fontScale="90000"/>
          </a:bodyPr>
          <a:lstStyle/>
          <a:p>
            <a:pPr algn="ctr"/>
            <a:br>
              <a:rPr lang="en-US" sz="5400" dirty="0"/>
            </a:br>
            <a:endParaRPr lang="en-US" sz="3600" b="1" dirty="0">
              <a:latin typeface="Garamond" panose="02020404030301010803" pitchFamily="18" charset="0"/>
            </a:endParaRPr>
          </a:p>
        </p:txBody>
      </p:sp>
      <p:sp>
        <p:nvSpPr>
          <p:cNvPr id="3" name="Content Placeholder 2"/>
          <p:cNvSpPr>
            <a:spLocks noGrp="1"/>
          </p:cNvSpPr>
          <p:nvPr>
            <p:ph idx="1"/>
            <p:custDataLst>
              <p:tags r:id="rId2"/>
            </p:custDataLst>
          </p:nvPr>
        </p:nvSpPr>
        <p:spPr>
          <a:xfrm>
            <a:off x="381000" y="914400"/>
            <a:ext cx="8305800" cy="5105400"/>
          </a:xfrm>
        </p:spPr>
        <p:txBody>
          <a:bodyPr>
            <a:noAutofit/>
          </a:bodyPr>
          <a:lstStyle/>
          <a:p>
            <a:endParaRPr lang="en-US" sz="1200" dirty="0"/>
          </a:p>
          <a:p>
            <a:pPr lvl="1"/>
            <a:endParaRPr lang="en-US" sz="1000" dirty="0"/>
          </a:p>
          <a:p>
            <a:pPr marL="0" indent="0">
              <a:buNone/>
            </a:pPr>
            <a:endParaRPr lang="en-US" sz="1200" dirty="0"/>
          </a:p>
        </p:txBody>
      </p:sp>
      <p:pic>
        <p:nvPicPr>
          <p:cNvPr id="4" name="Picture 3"/>
          <p:cNvPicPr>
            <a:picLocks noChangeAspect="1"/>
          </p:cNvPicPr>
          <p:nvPr/>
        </p:nvPicPr>
        <p:blipFill>
          <a:blip r:embed="rId5"/>
          <a:stretch>
            <a:fillRect/>
          </a:stretch>
        </p:blipFill>
        <p:spPr>
          <a:xfrm rot="-1260000">
            <a:off x="7004455" y="2271191"/>
            <a:ext cx="1615440" cy="1590675"/>
          </a:xfrm>
          <a:prstGeom prst="rect">
            <a:avLst/>
          </a:prstGeom>
          <a:solidFill>
            <a:schemeClr val="accent4">
              <a:lumMod val="20000"/>
              <a:lumOff val="80000"/>
            </a:schemeClr>
          </a:solidFill>
        </p:spPr>
      </p:pic>
      <p:sp>
        <p:nvSpPr>
          <p:cNvPr id="5" name="TextBox 4"/>
          <p:cNvSpPr txBox="1"/>
          <p:nvPr/>
        </p:nvSpPr>
        <p:spPr>
          <a:xfrm>
            <a:off x="838200" y="457200"/>
            <a:ext cx="7467600" cy="523220"/>
          </a:xfrm>
          <a:prstGeom prst="rect">
            <a:avLst/>
          </a:prstGeom>
          <a:noFill/>
        </p:spPr>
        <p:txBody>
          <a:bodyPr wrap="square" rtlCol="0">
            <a:spAutoFit/>
          </a:bodyPr>
          <a:lstStyle/>
          <a:p>
            <a:pPr algn="ctr"/>
            <a:r>
              <a:rPr lang="en-US" sz="2800" b="1" dirty="0">
                <a:latin typeface="Garamond" panose="02020404030301010803" pitchFamily="18" charset="0"/>
              </a:rPr>
              <a:t>Why is Property Management Important?</a:t>
            </a:r>
          </a:p>
        </p:txBody>
      </p:sp>
      <p:sp>
        <p:nvSpPr>
          <p:cNvPr id="6" name="TextBox 5"/>
          <p:cNvSpPr txBox="1"/>
          <p:nvPr/>
        </p:nvSpPr>
        <p:spPr>
          <a:xfrm>
            <a:off x="914400" y="1071046"/>
            <a:ext cx="7391400" cy="3785652"/>
          </a:xfrm>
          <a:prstGeom prst="rect">
            <a:avLst/>
          </a:prstGeom>
          <a:noFill/>
        </p:spPr>
        <p:txBody>
          <a:bodyPr wrap="square" rtlCol="0">
            <a:spAutoFit/>
          </a:bodyPr>
          <a:lstStyle/>
          <a:p>
            <a:pPr marL="285750" indent="-285750">
              <a:buFont typeface="Arial" panose="020B0604020202020204" pitchFamily="34" charset="0"/>
              <a:buChar char="•"/>
            </a:pPr>
            <a:endParaRPr lang="en-US" sz="2000" dirty="0">
              <a:latin typeface="Garamond" panose="02020404030301010803" pitchFamily="18" charset="0"/>
            </a:endParaRPr>
          </a:p>
          <a:p>
            <a:pPr marL="285750" indent="-285750">
              <a:buFont typeface="Arial" panose="020B0604020202020204" pitchFamily="34" charset="0"/>
              <a:buChar char="•"/>
            </a:pPr>
            <a:r>
              <a:rPr lang="en-US" sz="2000" dirty="0">
                <a:latin typeface="Garamond" panose="02020404030301010803" pitchFamily="18" charset="0"/>
              </a:rPr>
              <a:t>State funded institution assets accounted for and properly maintained</a:t>
            </a:r>
          </a:p>
          <a:p>
            <a:pPr marL="285750" indent="-285750">
              <a:buFont typeface="Arial" panose="020B0604020202020204" pitchFamily="34" charset="0"/>
              <a:buChar char="•"/>
            </a:pPr>
            <a:r>
              <a:rPr lang="en-US" sz="2000" dirty="0">
                <a:latin typeface="Garamond" panose="02020404030301010803" pitchFamily="18" charset="0"/>
              </a:rPr>
              <a:t>Be in compliance with Federal and State guidelines</a:t>
            </a:r>
          </a:p>
          <a:p>
            <a:pPr marL="285750" indent="-285750">
              <a:buFont typeface="Arial" panose="020B0604020202020204" pitchFamily="34" charset="0"/>
              <a:buChar char="•"/>
            </a:pPr>
            <a:r>
              <a:rPr lang="en-US" sz="2000" dirty="0">
                <a:latin typeface="Garamond" panose="02020404030301010803" pitchFamily="18" charset="0"/>
              </a:rPr>
              <a:t>Accurate and timely records gives good audit results</a:t>
            </a:r>
          </a:p>
          <a:p>
            <a:pPr marL="285750" indent="-285750">
              <a:buFont typeface="Arial" panose="020B0604020202020204" pitchFamily="34" charset="0"/>
              <a:buChar char="•"/>
            </a:pPr>
            <a:r>
              <a:rPr lang="en-US" sz="2000" dirty="0">
                <a:latin typeface="Garamond" panose="02020404030301010803" pitchFamily="18" charset="0"/>
              </a:rPr>
              <a:t>No reduction in appropriations</a:t>
            </a:r>
          </a:p>
          <a:p>
            <a:pPr marL="285750" indent="-285750">
              <a:buFont typeface="Arial" panose="020B0604020202020204" pitchFamily="34" charset="0"/>
              <a:buChar char="•"/>
            </a:pPr>
            <a:r>
              <a:rPr lang="en-US" sz="2000" dirty="0">
                <a:latin typeface="Garamond" panose="02020404030301010803" pitchFamily="18" charset="0"/>
              </a:rPr>
              <a:t>Maximizes use of Resources</a:t>
            </a:r>
          </a:p>
          <a:p>
            <a:pPr marL="285750" indent="-285750">
              <a:buFont typeface="Arial" panose="020B0604020202020204" pitchFamily="34" charset="0"/>
              <a:buChar char="•"/>
            </a:pPr>
            <a:r>
              <a:rPr lang="en-US" sz="2000" dirty="0">
                <a:latin typeface="Garamond" panose="02020404030301010803" pitchFamily="18" charset="0"/>
              </a:rPr>
              <a:t>Provides accurate insurable values</a:t>
            </a:r>
          </a:p>
          <a:p>
            <a:pPr marL="285750" indent="-285750">
              <a:buFont typeface="Arial" panose="020B0604020202020204" pitchFamily="34" charset="0"/>
              <a:buChar char="•"/>
            </a:pPr>
            <a:r>
              <a:rPr lang="en-US" sz="2000" dirty="0">
                <a:latin typeface="Garamond" panose="02020404030301010803" pitchFamily="18" charset="0"/>
              </a:rPr>
              <a:t>Identify saleable/surplus assets</a:t>
            </a:r>
          </a:p>
          <a:p>
            <a:pPr marL="285750" indent="-285750">
              <a:buFont typeface="Arial" panose="020B0604020202020204" pitchFamily="34" charset="0"/>
              <a:buChar char="•"/>
            </a:pPr>
            <a:r>
              <a:rPr lang="en-US" sz="2000" dirty="0">
                <a:latin typeface="Garamond" panose="02020404030301010803" pitchFamily="18" charset="0"/>
              </a:rPr>
              <a:t>Provide lowest inventory investment</a:t>
            </a:r>
          </a:p>
          <a:p>
            <a:pPr marL="285750" indent="-285750">
              <a:buFont typeface="Arial" panose="020B0604020202020204" pitchFamily="34" charset="0"/>
              <a:buChar char="•"/>
            </a:pPr>
            <a:r>
              <a:rPr lang="en-US" sz="2000" dirty="0">
                <a:latin typeface="Garamond" panose="02020404030301010803" pitchFamily="18" charset="0"/>
              </a:rPr>
              <a:t>Proper stewardship of assets and supplies </a:t>
            </a:r>
          </a:p>
          <a:p>
            <a:pPr marL="285750" indent="-285750">
              <a:buFont typeface="Arial" panose="020B0604020202020204" pitchFamily="34" charset="0"/>
              <a:buChar char="•"/>
            </a:pPr>
            <a:r>
              <a:rPr lang="en-US" sz="2000" dirty="0">
                <a:latin typeface="Garamond" panose="02020404030301010803" pitchFamily="18" charset="0"/>
              </a:rPr>
              <a:t>Accurate and timely reconciliation and reporting</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0269985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457200"/>
            <a:ext cx="8229600" cy="457200"/>
          </a:xfrm>
        </p:spPr>
        <p:txBody>
          <a:bodyPr>
            <a:normAutofit fontScale="90000"/>
          </a:bodyPr>
          <a:lstStyle/>
          <a:p>
            <a:pPr algn="ctr"/>
            <a:br>
              <a:rPr lang="en-US" sz="5400" dirty="0"/>
            </a:br>
            <a:endParaRPr lang="en-US" sz="3600" b="1" dirty="0">
              <a:latin typeface="Garamond" panose="02020404030301010803" pitchFamily="18" charset="0"/>
            </a:endParaRPr>
          </a:p>
        </p:txBody>
      </p:sp>
      <p:sp>
        <p:nvSpPr>
          <p:cNvPr id="3" name="Content Placeholder 2"/>
          <p:cNvSpPr>
            <a:spLocks noGrp="1"/>
          </p:cNvSpPr>
          <p:nvPr>
            <p:ph idx="1"/>
            <p:custDataLst>
              <p:tags r:id="rId2"/>
            </p:custDataLst>
          </p:nvPr>
        </p:nvSpPr>
        <p:spPr>
          <a:xfrm>
            <a:off x="762000" y="762000"/>
            <a:ext cx="7924800" cy="5257800"/>
          </a:xfrm>
        </p:spPr>
        <p:txBody>
          <a:bodyPr>
            <a:noAutofit/>
          </a:bodyPr>
          <a:lstStyle/>
          <a:p>
            <a:endParaRPr lang="en-US" sz="1200" dirty="0"/>
          </a:p>
          <a:p>
            <a:pPr lvl="1"/>
            <a:endParaRPr lang="en-US" sz="1000" dirty="0"/>
          </a:p>
          <a:p>
            <a:pPr marL="0" indent="0">
              <a:buNone/>
            </a:pPr>
            <a:endParaRPr lang="en-US" sz="1200" dirty="0"/>
          </a:p>
        </p:txBody>
      </p:sp>
      <p:sp>
        <p:nvSpPr>
          <p:cNvPr id="5" name="TextBox 4"/>
          <p:cNvSpPr txBox="1"/>
          <p:nvPr/>
        </p:nvSpPr>
        <p:spPr>
          <a:xfrm>
            <a:off x="838200" y="391180"/>
            <a:ext cx="7467600" cy="523220"/>
          </a:xfrm>
          <a:prstGeom prst="rect">
            <a:avLst/>
          </a:prstGeom>
          <a:noFill/>
        </p:spPr>
        <p:txBody>
          <a:bodyPr wrap="square" rtlCol="0">
            <a:spAutoFit/>
          </a:bodyPr>
          <a:lstStyle/>
          <a:p>
            <a:r>
              <a:rPr lang="en-US" sz="2800" b="1" dirty="0">
                <a:latin typeface="Garamond" panose="02020404030301010803" pitchFamily="18" charset="0"/>
              </a:rPr>
              <a:t>Definition of Assets &amp; Thresholds</a:t>
            </a:r>
          </a:p>
        </p:txBody>
      </p:sp>
      <p:sp>
        <p:nvSpPr>
          <p:cNvPr id="6" name="TextBox 5"/>
          <p:cNvSpPr txBox="1"/>
          <p:nvPr/>
        </p:nvSpPr>
        <p:spPr>
          <a:xfrm>
            <a:off x="838200" y="838200"/>
            <a:ext cx="7467600" cy="2062103"/>
          </a:xfrm>
          <a:prstGeom prst="rect">
            <a:avLst/>
          </a:prstGeom>
          <a:noFill/>
        </p:spPr>
        <p:txBody>
          <a:bodyPr wrap="square" rtlCol="0">
            <a:spAutoFit/>
          </a:bodyPr>
          <a:lstStyle/>
          <a:p>
            <a:pPr marL="342900" indent="-342900" algn="just" eaLnBrk="0" hangingPunct="0">
              <a:buFont typeface="Arial" panose="020B0604020202020204" pitchFamily="34" charset="0"/>
              <a:buChar char="•"/>
              <a:defRPr/>
            </a:pPr>
            <a:r>
              <a:rPr lang="en-US" sz="1600" b="1" dirty="0">
                <a:latin typeface="Garamond" panose="02020404030301010803" pitchFamily="18" charset="0"/>
                <a:cs typeface="Times New Roman" pitchFamily="18" charset="0"/>
              </a:rPr>
              <a:t>Capital Assets </a:t>
            </a:r>
            <a:r>
              <a:rPr lang="en-US" sz="1600" dirty="0">
                <a:latin typeface="Garamond" panose="02020404030301010803" pitchFamily="18" charset="0"/>
                <a:cs typeface="Times New Roman" pitchFamily="18" charset="0"/>
              </a:rPr>
              <a:t>- Real or Personal Property that has an estimated life of greater than one year with a value equal to or greater than capital threshold established for the asset type.</a:t>
            </a:r>
          </a:p>
          <a:p>
            <a:pPr marL="800100" lvl="1" indent="-342900" eaLnBrk="0" hangingPunct="0">
              <a:buFont typeface="Courier New" panose="02070309020205020404" pitchFamily="49" charset="0"/>
              <a:buChar char="o"/>
              <a:defRPr/>
            </a:pPr>
            <a:r>
              <a:rPr lang="en-US" sz="1600" b="1" i="1" dirty="0">
                <a:latin typeface="Garamond" panose="02020404030301010803" pitchFamily="18" charset="0"/>
                <a:cs typeface="Times New Roman" pitchFamily="18" charset="0"/>
              </a:rPr>
              <a:t>Real Property </a:t>
            </a:r>
            <a:r>
              <a:rPr lang="en-US" sz="1600" dirty="0">
                <a:latin typeface="Garamond" panose="02020404030301010803" pitchFamily="18" charset="0"/>
                <a:cs typeface="Times New Roman" pitchFamily="18" charset="0"/>
              </a:rPr>
              <a:t>- Land, Building, Infrastructure, Construction in Progress.</a:t>
            </a:r>
          </a:p>
          <a:p>
            <a:pPr marL="800100" lvl="1" indent="-342900" algn="just" eaLnBrk="0" hangingPunct="0">
              <a:buFont typeface="Courier New" panose="02070309020205020404" pitchFamily="49" charset="0"/>
              <a:buChar char="o"/>
              <a:defRPr/>
            </a:pPr>
            <a:r>
              <a:rPr lang="en-US" sz="1600" b="1" i="1" dirty="0">
                <a:latin typeface="Garamond" panose="02020404030301010803" pitchFamily="18" charset="0"/>
                <a:cs typeface="Times New Roman" pitchFamily="18" charset="0"/>
              </a:rPr>
              <a:t>Personal Property </a:t>
            </a:r>
            <a:r>
              <a:rPr lang="en-US" sz="1600" dirty="0">
                <a:latin typeface="Garamond" panose="02020404030301010803" pitchFamily="18" charset="0"/>
                <a:cs typeface="Times New Roman" pitchFamily="18" charset="0"/>
              </a:rPr>
              <a:t>- Furniture &amp; Equipment, Vehicles, Boats, Aircraft, Library Books &amp; Materials, Works of Art, Computer Software, intangible assets, etc.</a:t>
            </a:r>
            <a:r>
              <a:rPr lang="en-US" sz="1600" dirty="0">
                <a:latin typeface="Garamond" panose="02020404030301010803" pitchFamily="18" charset="0"/>
              </a:rPr>
              <a:t>)</a:t>
            </a:r>
          </a:p>
          <a:p>
            <a:pPr lvl="1" algn="just" eaLnBrk="0" hangingPunct="0">
              <a:defRPr/>
            </a:pPr>
            <a:endParaRPr lang="en-US" sz="1600" dirty="0">
              <a:latin typeface="Garamond" panose="02020404030301010803" pitchFamily="18" charset="0"/>
            </a:endParaRPr>
          </a:p>
          <a:p>
            <a:pPr marL="800100" lvl="1" indent="-342900" algn="just" eaLnBrk="0" hangingPunct="0">
              <a:buFont typeface="Courier New" panose="02070309020205020404" pitchFamily="49" charset="0"/>
              <a:buChar char="o"/>
              <a:defRPr/>
            </a:pPr>
            <a:endParaRPr lang="en-US" sz="1600" dirty="0">
              <a:latin typeface="Garamond" panose="02020404030301010803"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778886998"/>
              </p:ext>
            </p:extLst>
          </p:nvPr>
        </p:nvGraphicFramePr>
        <p:xfrm>
          <a:off x="914399" y="2362201"/>
          <a:ext cx="7467601" cy="4539409"/>
        </p:xfrm>
        <a:graphic>
          <a:graphicData uri="http://schemas.openxmlformats.org/drawingml/2006/table">
            <a:tbl>
              <a:tblPr>
                <a:effectLst>
                  <a:innerShdw blurRad="114300">
                    <a:prstClr val="black"/>
                  </a:innerShdw>
                </a:effectLst>
                <a:tableStyleId>{5C22544A-7EE6-4342-B048-85BDC9FD1C3A}</a:tableStyleId>
              </a:tblPr>
              <a:tblGrid>
                <a:gridCol w="2153797">
                  <a:extLst>
                    <a:ext uri="{9D8B030D-6E8A-4147-A177-3AD203B41FA5}">
                      <a16:colId xmlns:a16="http://schemas.microsoft.com/office/drawing/2014/main" val="20000"/>
                    </a:ext>
                  </a:extLst>
                </a:gridCol>
                <a:gridCol w="698527">
                  <a:extLst>
                    <a:ext uri="{9D8B030D-6E8A-4147-A177-3AD203B41FA5}">
                      <a16:colId xmlns:a16="http://schemas.microsoft.com/office/drawing/2014/main" val="20001"/>
                    </a:ext>
                  </a:extLst>
                </a:gridCol>
                <a:gridCol w="889792">
                  <a:extLst>
                    <a:ext uri="{9D8B030D-6E8A-4147-A177-3AD203B41FA5}">
                      <a16:colId xmlns:a16="http://schemas.microsoft.com/office/drawing/2014/main" val="20002"/>
                    </a:ext>
                  </a:extLst>
                </a:gridCol>
                <a:gridCol w="2195375">
                  <a:extLst>
                    <a:ext uri="{9D8B030D-6E8A-4147-A177-3AD203B41FA5}">
                      <a16:colId xmlns:a16="http://schemas.microsoft.com/office/drawing/2014/main" val="20003"/>
                    </a:ext>
                  </a:extLst>
                </a:gridCol>
                <a:gridCol w="687441">
                  <a:extLst>
                    <a:ext uri="{9D8B030D-6E8A-4147-A177-3AD203B41FA5}">
                      <a16:colId xmlns:a16="http://schemas.microsoft.com/office/drawing/2014/main" val="20004"/>
                    </a:ext>
                  </a:extLst>
                </a:gridCol>
                <a:gridCol w="842669">
                  <a:extLst>
                    <a:ext uri="{9D8B030D-6E8A-4147-A177-3AD203B41FA5}">
                      <a16:colId xmlns:a16="http://schemas.microsoft.com/office/drawing/2014/main" val="20005"/>
                    </a:ext>
                  </a:extLst>
                </a:gridCol>
              </a:tblGrid>
              <a:tr h="550451">
                <a:tc>
                  <a:txBody>
                    <a:bodyPr/>
                    <a:lstStyle/>
                    <a:p>
                      <a:pPr algn="ctr" fontAlgn="t"/>
                      <a:r>
                        <a:rPr lang="en-US" sz="1200" b="1" u="none" strike="noStrike" dirty="0">
                          <a:solidFill>
                            <a:schemeClr val="bg1"/>
                          </a:solidFill>
                          <a:effectLst/>
                        </a:rPr>
                        <a:t>Class of Asset</a:t>
                      </a:r>
                      <a:endParaRPr lang="en-US" sz="1200" b="1" i="0" u="none" strike="noStrike" dirty="0">
                        <a:solidFill>
                          <a:schemeClr val="bg1"/>
                        </a:solidFill>
                        <a:effectLst/>
                        <a:latin typeface="Garamond" panose="02020404030301010803" pitchFamily="18" charset="0"/>
                      </a:endParaRPr>
                    </a:p>
                  </a:txBody>
                  <a:tcPr marL="8407" marR="8407" marT="8407" marB="0">
                    <a:solidFill>
                      <a:schemeClr val="accent1"/>
                    </a:solidFill>
                  </a:tcPr>
                </a:tc>
                <a:tc>
                  <a:txBody>
                    <a:bodyPr/>
                    <a:lstStyle/>
                    <a:p>
                      <a:pPr algn="ctr" fontAlgn="t"/>
                      <a:r>
                        <a:rPr lang="en-US" sz="1200" b="1" u="none" strike="noStrike" dirty="0">
                          <a:solidFill>
                            <a:schemeClr val="bg1"/>
                          </a:solidFill>
                          <a:effectLst/>
                        </a:rPr>
                        <a:t>Threshold</a:t>
                      </a:r>
                      <a:endParaRPr lang="en-US" sz="1200" b="1" i="0" u="none" strike="noStrike" dirty="0">
                        <a:solidFill>
                          <a:schemeClr val="bg1"/>
                        </a:solidFill>
                        <a:effectLst/>
                        <a:latin typeface="Garamond" panose="02020404030301010803" pitchFamily="18" charset="0"/>
                      </a:endParaRPr>
                    </a:p>
                  </a:txBody>
                  <a:tcPr marL="8407" marR="8407" marT="8407" marB="0">
                    <a:solidFill>
                      <a:schemeClr val="accent1"/>
                    </a:solidFill>
                  </a:tcPr>
                </a:tc>
                <a:tc>
                  <a:txBody>
                    <a:bodyPr/>
                    <a:lstStyle/>
                    <a:p>
                      <a:pPr algn="ctr" fontAlgn="t"/>
                      <a:r>
                        <a:rPr lang="en-US" sz="1200" b="1" u="none" strike="noStrike" dirty="0">
                          <a:solidFill>
                            <a:schemeClr val="bg1"/>
                          </a:solidFill>
                          <a:effectLst/>
                        </a:rPr>
                        <a:t>Expenditure Account Code</a:t>
                      </a:r>
                      <a:endParaRPr lang="en-US" sz="1200" b="1" i="0" u="none" strike="noStrike" dirty="0">
                        <a:solidFill>
                          <a:schemeClr val="bg1"/>
                        </a:solidFill>
                        <a:effectLst/>
                        <a:latin typeface="Garamond" panose="02020404030301010803" pitchFamily="18" charset="0"/>
                      </a:endParaRPr>
                    </a:p>
                  </a:txBody>
                  <a:tcPr marL="8407" marR="8407" marT="8407" marB="0">
                    <a:solidFill>
                      <a:schemeClr val="accent1"/>
                    </a:solidFill>
                  </a:tcPr>
                </a:tc>
                <a:tc>
                  <a:txBody>
                    <a:bodyPr/>
                    <a:lstStyle/>
                    <a:p>
                      <a:pPr algn="ctr" fontAlgn="t"/>
                      <a:r>
                        <a:rPr lang="en-US" sz="1200" b="1" u="none" strike="noStrike" dirty="0">
                          <a:solidFill>
                            <a:schemeClr val="bg1"/>
                          </a:solidFill>
                          <a:effectLst/>
                        </a:rPr>
                        <a:t>Class of Asset</a:t>
                      </a:r>
                      <a:endParaRPr lang="en-US" sz="1200" b="1" i="0" u="none" strike="noStrike" dirty="0">
                        <a:solidFill>
                          <a:schemeClr val="bg1"/>
                        </a:solidFill>
                        <a:effectLst/>
                        <a:latin typeface="Garamond" panose="02020404030301010803" pitchFamily="18" charset="0"/>
                      </a:endParaRPr>
                    </a:p>
                  </a:txBody>
                  <a:tcPr marL="8407" marR="8407" marT="8407" marB="0">
                    <a:solidFill>
                      <a:schemeClr val="accent1"/>
                    </a:solidFill>
                  </a:tcPr>
                </a:tc>
                <a:tc>
                  <a:txBody>
                    <a:bodyPr/>
                    <a:lstStyle/>
                    <a:p>
                      <a:pPr algn="ctr" fontAlgn="t"/>
                      <a:r>
                        <a:rPr lang="en-US" sz="1200" b="1" u="none" strike="noStrike" dirty="0">
                          <a:solidFill>
                            <a:schemeClr val="bg1"/>
                          </a:solidFill>
                          <a:effectLst/>
                        </a:rPr>
                        <a:t>Threshold</a:t>
                      </a:r>
                      <a:endParaRPr lang="en-US" sz="1200" b="1" i="0" u="none" strike="noStrike" dirty="0">
                        <a:solidFill>
                          <a:schemeClr val="bg1"/>
                        </a:solidFill>
                        <a:effectLst/>
                        <a:latin typeface="Garamond" panose="02020404030301010803" pitchFamily="18" charset="0"/>
                      </a:endParaRPr>
                    </a:p>
                  </a:txBody>
                  <a:tcPr marL="8407" marR="8407" marT="8407" marB="0">
                    <a:solidFill>
                      <a:schemeClr val="accent1"/>
                    </a:solidFill>
                  </a:tcPr>
                </a:tc>
                <a:tc>
                  <a:txBody>
                    <a:bodyPr/>
                    <a:lstStyle/>
                    <a:p>
                      <a:pPr algn="ctr" fontAlgn="b"/>
                      <a:r>
                        <a:rPr lang="en-US" sz="1200" b="1" u="none" strike="noStrike" dirty="0">
                          <a:solidFill>
                            <a:schemeClr val="bg1"/>
                          </a:solidFill>
                          <a:effectLst/>
                        </a:rPr>
                        <a:t>Expenditure Account Code</a:t>
                      </a:r>
                      <a:endParaRPr lang="en-US" sz="1200" b="1" i="0" u="none" strike="noStrike" dirty="0">
                        <a:solidFill>
                          <a:schemeClr val="bg1"/>
                        </a:solidFill>
                        <a:effectLst/>
                        <a:latin typeface="Garamond" panose="02020404030301010803" pitchFamily="18" charset="0"/>
                      </a:endParaRPr>
                    </a:p>
                  </a:txBody>
                  <a:tcPr marL="8407" marR="8407" marT="8407" marB="0">
                    <a:solidFill>
                      <a:schemeClr val="accent1"/>
                    </a:solidFill>
                  </a:tcPr>
                </a:tc>
                <a:extLst>
                  <a:ext uri="{0D108BD9-81ED-4DB2-BD59-A6C34878D82A}">
                    <a16:rowId xmlns:a16="http://schemas.microsoft.com/office/drawing/2014/main" val="10000"/>
                  </a:ext>
                </a:extLst>
              </a:tr>
              <a:tr h="173963">
                <a:tc gridSpan="3">
                  <a:txBody>
                    <a:bodyPr/>
                    <a:lstStyle/>
                    <a:p>
                      <a:pPr algn="ctr" fontAlgn="t"/>
                      <a:r>
                        <a:rPr lang="en-US" sz="1100" b="1" u="none" strike="noStrike" dirty="0">
                          <a:effectLst/>
                        </a:rPr>
                        <a:t>Tangible Assets</a:t>
                      </a:r>
                      <a:endParaRPr lang="en-US" sz="1100" b="1" i="0" u="none" strike="noStrike" dirty="0">
                        <a:solidFill>
                          <a:srgbClr val="000000"/>
                        </a:solidFill>
                        <a:effectLst/>
                        <a:latin typeface="Garamond" panose="02020404030301010803" pitchFamily="18" charset="0"/>
                      </a:endParaRPr>
                    </a:p>
                  </a:txBody>
                  <a:tcPr marL="8407" marR="8407" marT="8407" marB="0">
                    <a:solidFill>
                      <a:schemeClr val="tx2">
                        <a:lumMod val="10000"/>
                        <a:lumOff val="90000"/>
                      </a:schemeClr>
                    </a:solidFill>
                  </a:tcPr>
                </a:tc>
                <a:tc hMerge="1">
                  <a:txBody>
                    <a:bodyPr/>
                    <a:lstStyle/>
                    <a:p>
                      <a:endParaRPr lang="en-US"/>
                    </a:p>
                  </a:txBody>
                  <a:tcPr/>
                </a:tc>
                <a:tc hMerge="1">
                  <a:txBody>
                    <a:bodyPr/>
                    <a:lstStyle/>
                    <a:p>
                      <a:endParaRPr lang="en-US"/>
                    </a:p>
                  </a:txBody>
                  <a:tcPr/>
                </a:tc>
                <a:tc gridSpan="3">
                  <a:txBody>
                    <a:bodyPr/>
                    <a:lstStyle/>
                    <a:p>
                      <a:pPr algn="ctr" fontAlgn="t"/>
                      <a:r>
                        <a:rPr lang="en-US" sz="1100" b="1" u="none" strike="noStrike" dirty="0">
                          <a:effectLst/>
                        </a:rPr>
                        <a:t>Intangible Assets</a:t>
                      </a:r>
                      <a:endParaRPr lang="en-US" sz="1100" b="1" i="0" u="none" strike="noStrike" dirty="0">
                        <a:solidFill>
                          <a:srgbClr val="000000"/>
                        </a:solidFill>
                        <a:effectLst/>
                        <a:latin typeface="Garamond" panose="02020404030301010803" pitchFamily="18" charset="0"/>
                      </a:endParaRPr>
                    </a:p>
                  </a:txBody>
                  <a:tcPr marL="8407" marR="8407" marT="8407" marB="0">
                    <a:solidFill>
                      <a:schemeClr val="tx2">
                        <a:lumMod val="10000"/>
                        <a:lumOff val="9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75990">
                <a:tc>
                  <a:txBody>
                    <a:bodyPr/>
                    <a:lstStyle/>
                    <a:p>
                      <a:pPr algn="l" fontAlgn="t"/>
                      <a:r>
                        <a:rPr lang="en-US" sz="1100" u="none" strike="noStrike" dirty="0">
                          <a:effectLst/>
                        </a:rPr>
                        <a:t>Land and land improvements</a:t>
                      </a:r>
                      <a:endParaRPr lang="en-US" sz="1100" b="0" i="0" u="none" strike="noStrike" dirty="0">
                        <a:solidFill>
                          <a:srgbClr val="000000"/>
                        </a:solidFill>
                        <a:effectLst/>
                        <a:latin typeface="Garamond" panose="02020404030301010803" pitchFamily="18" charset="0"/>
                      </a:endParaRPr>
                    </a:p>
                  </a:txBody>
                  <a:tcPr marL="8407" marR="8407" marT="8407" marB="0">
                    <a:solidFill>
                      <a:schemeClr val="tx2">
                        <a:lumMod val="10000"/>
                        <a:lumOff val="90000"/>
                      </a:schemeClr>
                    </a:solidFill>
                  </a:tcPr>
                </a:tc>
                <a:tc>
                  <a:txBody>
                    <a:bodyPr/>
                    <a:lstStyle/>
                    <a:p>
                      <a:pPr algn="l" fontAlgn="t"/>
                      <a:r>
                        <a:rPr lang="en-US" sz="1100" u="none" strike="noStrike" dirty="0">
                          <a:effectLst/>
                        </a:rPr>
                        <a:t>$0 </a:t>
                      </a:r>
                      <a:endParaRPr lang="en-US" sz="1100" b="0" i="0" u="none" strike="noStrike" dirty="0">
                        <a:solidFill>
                          <a:srgbClr val="000000"/>
                        </a:solidFill>
                        <a:effectLst/>
                        <a:latin typeface="Garamond" panose="02020404030301010803" pitchFamily="18" charset="0"/>
                      </a:endParaRPr>
                    </a:p>
                  </a:txBody>
                  <a:tcPr marL="8407" marR="8407" marT="8407" marB="0">
                    <a:solidFill>
                      <a:schemeClr val="tx2">
                        <a:lumMod val="10000"/>
                        <a:lumOff val="90000"/>
                      </a:schemeClr>
                    </a:solidFill>
                  </a:tcPr>
                </a:tc>
                <a:tc>
                  <a:txBody>
                    <a:bodyPr/>
                    <a:lstStyle/>
                    <a:p>
                      <a:pPr algn="ctr" fontAlgn="ctr"/>
                      <a:r>
                        <a:rPr lang="en-US" sz="1100" u="none" strike="noStrike" dirty="0">
                          <a:effectLst/>
                        </a:rPr>
                        <a:t>58XXX</a:t>
                      </a:r>
                      <a:endParaRPr lang="en-US" sz="1100" b="0" i="0" u="none" strike="noStrike" dirty="0">
                        <a:solidFill>
                          <a:srgbClr val="000000"/>
                        </a:solidFill>
                        <a:effectLst/>
                        <a:latin typeface="Garamond" panose="02020404030301010803" pitchFamily="18" charset="0"/>
                      </a:endParaRPr>
                    </a:p>
                  </a:txBody>
                  <a:tcPr marL="8407" marR="8407" marT="8407" marB="0" anchor="ctr">
                    <a:solidFill>
                      <a:schemeClr val="tx2">
                        <a:lumMod val="10000"/>
                        <a:lumOff val="90000"/>
                      </a:schemeClr>
                    </a:solidFill>
                  </a:tcPr>
                </a:tc>
                <a:tc>
                  <a:txBody>
                    <a:bodyPr/>
                    <a:lstStyle/>
                    <a:p>
                      <a:pPr algn="l" fontAlgn="t"/>
                      <a:r>
                        <a:rPr lang="en-US" sz="1100" u="none" strike="noStrike" dirty="0">
                          <a:effectLst/>
                        </a:rPr>
                        <a:t>Land use rights – permanent life</a:t>
                      </a:r>
                      <a:endParaRPr lang="en-US" sz="1100" b="0" i="0" u="none" strike="noStrike" dirty="0">
                        <a:solidFill>
                          <a:srgbClr val="000000"/>
                        </a:solidFill>
                        <a:effectLst/>
                        <a:latin typeface="Garamond" panose="02020404030301010803" pitchFamily="18" charset="0"/>
                      </a:endParaRPr>
                    </a:p>
                  </a:txBody>
                  <a:tcPr marL="8407" marR="8407" marT="8407" marB="0">
                    <a:solidFill>
                      <a:schemeClr val="tx2">
                        <a:lumMod val="10000"/>
                        <a:lumOff val="90000"/>
                      </a:schemeClr>
                    </a:solidFill>
                  </a:tcPr>
                </a:tc>
                <a:tc>
                  <a:txBody>
                    <a:bodyPr/>
                    <a:lstStyle/>
                    <a:p>
                      <a:pPr algn="l" fontAlgn="t"/>
                      <a:r>
                        <a:rPr lang="en-US" sz="1100" u="none" strike="noStrike" dirty="0">
                          <a:effectLst/>
                        </a:rPr>
                        <a:t>$0 </a:t>
                      </a:r>
                      <a:endParaRPr lang="en-US" sz="1100" b="0" i="0" u="none" strike="noStrike" dirty="0">
                        <a:solidFill>
                          <a:srgbClr val="000000"/>
                        </a:solidFill>
                        <a:effectLst/>
                        <a:latin typeface="Garamond" panose="02020404030301010803" pitchFamily="18" charset="0"/>
                      </a:endParaRPr>
                    </a:p>
                  </a:txBody>
                  <a:tcPr marL="8407" marR="8407" marT="8407" marB="0">
                    <a:solidFill>
                      <a:schemeClr val="tx2">
                        <a:lumMod val="10000"/>
                        <a:lumOff val="90000"/>
                      </a:schemeClr>
                    </a:solidFill>
                  </a:tcPr>
                </a:tc>
                <a:tc rowSpan="2">
                  <a:txBody>
                    <a:bodyPr/>
                    <a:lstStyle/>
                    <a:p>
                      <a:pPr algn="ctr" fontAlgn="ctr"/>
                      <a:r>
                        <a:rPr lang="en-US" sz="1100" u="none" strike="noStrike" dirty="0">
                          <a:effectLst/>
                        </a:rPr>
                        <a:t>58XXX</a:t>
                      </a:r>
                      <a:endParaRPr lang="en-US" sz="1100" b="0" i="0" u="none" strike="noStrike" dirty="0">
                        <a:solidFill>
                          <a:srgbClr val="000000"/>
                        </a:solidFill>
                        <a:effectLst/>
                        <a:latin typeface="Garamond" panose="02020404030301010803" pitchFamily="18" charset="0"/>
                      </a:endParaRPr>
                    </a:p>
                  </a:txBody>
                  <a:tcPr marL="8407" marR="8407" marT="8407" marB="0" anchor="ctr">
                    <a:solidFill>
                      <a:schemeClr val="tx2">
                        <a:lumMod val="10000"/>
                        <a:lumOff val="90000"/>
                      </a:schemeClr>
                    </a:solidFill>
                  </a:tcPr>
                </a:tc>
                <a:extLst>
                  <a:ext uri="{0D108BD9-81ED-4DB2-BD59-A6C34878D82A}">
                    <a16:rowId xmlns:a16="http://schemas.microsoft.com/office/drawing/2014/main" val="10002"/>
                  </a:ext>
                </a:extLst>
              </a:tr>
              <a:tr h="361429">
                <a:tc>
                  <a:txBody>
                    <a:bodyPr/>
                    <a:lstStyle/>
                    <a:p>
                      <a:pPr algn="l" fontAlgn="t"/>
                      <a:r>
                        <a:rPr lang="en-US" sz="1100" u="none" strike="noStrike" dirty="0">
                          <a:effectLst/>
                        </a:rPr>
                        <a:t>Construction in progress</a:t>
                      </a:r>
                      <a:endParaRPr lang="en-US" sz="1100" b="0" i="0" u="none" strike="noStrike" dirty="0">
                        <a:solidFill>
                          <a:srgbClr val="000000"/>
                        </a:solidFill>
                        <a:effectLst/>
                        <a:latin typeface="Garamond" panose="02020404030301010803" pitchFamily="18" charset="0"/>
                      </a:endParaRPr>
                    </a:p>
                  </a:txBody>
                  <a:tcPr marL="8407" marR="8407" marT="8407" marB="0">
                    <a:solidFill>
                      <a:schemeClr val="tx2">
                        <a:lumMod val="10000"/>
                        <a:lumOff val="90000"/>
                      </a:schemeClr>
                    </a:solidFill>
                  </a:tcPr>
                </a:tc>
                <a:tc>
                  <a:txBody>
                    <a:bodyPr/>
                    <a:lstStyle/>
                    <a:p>
                      <a:pPr algn="l" fontAlgn="t"/>
                      <a:r>
                        <a:rPr lang="en-US" sz="1100" u="none" strike="noStrike" dirty="0">
                          <a:effectLst/>
                        </a:rPr>
                        <a:t>$0 </a:t>
                      </a:r>
                      <a:endParaRPr lang="en-US" sz="1100" b="0" i="0" u="none" strike="noStrike" dirty="0">
                        <a:solidFill>
                          <a:srgbClr val="000000"/>
                        </a:solidFill>
                        <a:effectLst/>
                        <a:latin typeface="Garamond" panose="02020404030301010803" pitchFamily="18" charset="0"/>
                      </a:endParaRPr>
                    </a:p>
                  </a:txBody>
                  <a:tcPr marL="8407" marR="8407" marT="8407" marB="0">
                    <a:solidFill>
                      <a:schemeClr val="tx2">
                        <a:lumMod val="10000"/>
                        <a:lumOff val="90000"/>
                      </a:schemeClr>
                    </a:solidFill>
                  </a:tcPr>
                </a:tc>
                <a:tc>
                  <a:txBody>
                    <a:bodyPr/>
                    <a:lstStyle/>
                    <a:p>
                      <a:endParaRPr lang="en-US"/>
                    </a:p>
                  </a:txBody>
                  <a:tcPr/>
                </a:tc>
                <a:tc>
                  <a:txBody>
                    <a:bodyPr/>
                    <a:lstStyle/>
                    <a:p>
                      <a:pPr algn="l" fontAlgn="t"/>
                      <a:r>
                        <a:rPr lang="en-US" sz="1100" u="none" strike="noStrike" dirty="0">
                          <a:effectLst/>
                        </a:rPr>
                        <a:t>Land use rights – term life</a:t>
                      </a:r>
                      <a:endParaRPr lang="en-US" sz="1100" b="0" i="0" u="none" strike="noStrike" dirty="0">
                        <a:solidFill>
                          <a:srgbClr val="000000"/>
                        </a:solidFill>
                        <a:effectLst/>
                        <a:latin typeface="Garamond" panose="02020404030301010803" pitchFamily="18" charset="0"/>
                      </a:endParaRPr>
                    </a:p>
                  </a:txBody>
                  <a:tcPr marL="8407" marR="8407" marT="8407" marB="0">
                    <a:solidFill>
                      <a:schemeClr val="tx2">
                        <a:lumMod val="10000"/>
                        <a:lumOff val="90000"/>
                      </a:schemeClr>
                    </a:solidFill>
                  </a:tcPr>
                </a:tc>
                <a:tc>
                  <a:txBody>
                    <a:bodyPr/>
                    <a:lstStyle/>
                    <a:p>
                      <a:pPr algn="l" fontAlgn="t"/>
                      <a:r>
                        <a:rPr lang="en-US" sz="1100" u="none" strike="noStrike">
                          <a:effectLst/>
                        </a:rPr>
                        <a:t>$100,000 </a:t>
                      </a:r>
                      <a:endParaRPr lang="en-US" sz="1100" b="0" i="0" u="none" strike="noStrike">
                        <a:solidFill>
                          <a:srgbClr val="000000"/>
                        </a:solidFill>
                        <a:effectLst/>
                        <a:latin typeface="Garamond" panose="02020404030301010803" pitchFamily="18" charset="0"/>
                      </a:endParaRPr>
                    </a:p>
                  </a:txBody>
                  <a:tcPr marL="8407" marR="8407" marT="8407" marB="0">
                    <a:solidFill>
                      <a:schemeClr val="tx2">
                        <a:lumMod val="10000"/>
                        <a:lumOff val="90000"/>
                      </a:schemeClr>
                    </a:solidFill>
                  </a:tcPr>
                </a:tc>
                <a:tc vMerge="1">
                  <a:txBody>
                    <a:bodyPr/>
                    <a:lstStyle/>
                    <a:p>
                      <a:endParaRPr lang="en-US"/>
                    </a:p>
                  </a:txBody>
                  <a:tcPr/>
                </a:tc>
                <a:extLst>
                  <a:ext uri="{0D108BD9-81ED-4DB2-BD59-A6C34878D82A}">
                    <a16:rowId xmlns:a16="http://schemas.microsoft.com/office/drawing/2014/main" val="10003"/>
                  </a:ext>
                </a:extLst>
              </a:tr>
              <a:tr h="361429">
                <a:tc>
                  <a:txBody>
                    <a:bodyPr/>
                    <a:lstStyle/>
                    <a:p>
                      <a:pPr algn="l" fontAlgn="t"/>
                      <a:r>
                        <a:rPr lang="en-US" sz="1100" u="none" strike="noStrike">
                          <a:effectLst/>
                        </a:rPr>
                        <a:t>Buildings and building improvements</a:t>
                      </a:r>
                      <a:endParaRPr lang="en-US" sz="1100" b="0" i="0" u="none" strike="noStrike">
                        <a:solidFill>
                          <a:srgbClr val="000000"/>
                        </a:solidFill>
                        <a:effectLst/>
                        <a:latin typeface="Garamond" panose="02020404030301010803" pitchFamily="18" charset="0"/>
                      </a:endParaRPr>
                    </a:p>
                  </a:txBody>
                  <a:tcPr marL="8407" marR="8407" marT="8407" marB="0">
                    <a:solidFill>
                      <a:schemeClr val="tx2">
                        <a:lumMod val="10000"/>
                        <a:lumOff val="90000"/>
                      </a:schemeClr>
                    </a:solidFill>
                  </a:tcPr>
                </a:tc>
                <a:tc>
                  <a:txBody>
                    <a:bodyPr/>
                    <a:lstStyle/>
                    <a:p>
                      <a:pPr algn="l" fontAlgn="t"/>
                      <a:r>
                        <a:rPr lang="en-US" sz="1100" u="none" strike="noStrike">
                          <a:effectLst/>
                        </a:rPr>
                        <a:t>$100,000 </a:t>
                      </a:r>
                      <a:endParaRPr lang="en-US" sz="1100" b="0" i="0" u="none" strike="noStrike">
                        <a:solidFill>
                          <a:srgbClr val="000000"/>
                        </a:solidFill>
                        <a:effectLst/>
                        <a:latin typeface="Garamond" panose="02020404030301010803" pitchFamily="18" charset="0"/>
                      </a:endParaRPr>
                    </a:p>
                  </a:txBody>
                  <a:tcPr marL="8407" marR="8407" marT="8407" marB="0">
                    <a:solidFill>
                      <a:schemeClr val="tx2">
                        <a:lumMod val="10000"/>
                        <a:lumOff val="90000"/>
                      </a:schemeClr>
                    </a:solidFill>
                  </a:tcPr>
                </a:tc>
                <a:tc>
                  <a:txBody>
                    <a:bodyPr/>
                    <a:lstStyle/>
                    <a:p>
                      <a:endParaRPr lang="en-US"/>
                    </a:p>
                  </a:txBody>
                  <a:tcPr/>
                </a:tc>
                <a:tc>
                  <a:txBody>
                    <a:bodyPr/>
                    <a:lstStyle/>
                    <a:p>
                      <a:pPr algn="l" fontAlgn="t"/>
                      <a:r>
                        <a:rPr lang="en-US" sz="1100" u="none" strike="noStrike" dirty="0">
                          <a:effectLst/>
                        </a:rPr>
                        <a:t>Computer software</a:t>
                      </a:r>
                      <a:endParaRPr lang="en-US" sz="1100" b="0" i="0" u="none" strike="noStrike" dirty="0">
                        <a:solidFill>
                          <a:srgbClr val="000000"/>
                        </a:solidFill>
                        <a:effectLst/>
                        <a:latin typeface="Garamond" panose="02020404030301010803" pitchFamily="18" charset="0"/>
                      </a:endParaRPr>
                    </a:p>
                  </a:txBody>
                  <a:tcPr marL="8407" marR="8407" marT="8407" marB="0">
                    <a:solidFill>
                      <a:schemeClr val="tx2">
                        <a:lumMod val="10000"/>
                        <a:lumOff val="90000"/>
                      </a:schemeClr>
                    </a:solidFill>
                  </a:tcPr>
                </a:tc>
                <a:tc>
                  <a:txBody>
                    <a:bodyPr/>
                    <a:lstStyle/>
                    <a:p>
                      <a:pPr algn="l" fontAlgn="t"/>
                      <a:r>
                        <a:rPr lang="en-US" sz="1100" u="none" strike="noStrike">
                          <a:effectLst/>
                        </a:rPr>
                        <a:t>$100,000 </a:t>
                      </a:r>
                      <a:endParaRPr lang="en-US" sz="1100" b="0" i="0" u="none" strike="noStrike">
                        <a:solidFill>
                          <a:srgbClr val="000000"/>
                        </a:solidFill>
                        <a:effectLst/>
                        <a:latin typeface="Garamond" panose="02020404030301010803" pitchFamily="18" charset="0"/>
                      </a:endParaRPr>
                    </a:p>
                  </a:txBody>
                  <a:tcPr marL="8407" marR="8407" marT="8407" marB="0">
                    <a:solidFill>
                      <a:schemeClr val="tx2">
                        <a:lumMod val="10000"/>
                        <a:lumOff val="90000"/>
                      </a:schemeClr>
                    </a:solidFill>
                  </a:tcPr>
                </a:tc>
                <a:tc>
                  <a:txBody>
                    <a:bodyPr/>
                    <a:lstStyle/>
                    <a:p>
                      <a:pPr algn="ctr" fontAlgn="b"/>
                      <a:r>
                        <a:rPr lang="en-US" sz="1100" u="none" strike="noStrike" dirty="0">
                          <a:effectLst/>
                        </a:rPr>
                        <a:t>58611</a:t>
                      </a:r>
                      <a:endParaRPr lang="en-US" sz="1100" b="0" i="0" u="none" strike="noStrike" dirty="0">
                        <a:solidFill>
                          <a:srgbClr val="000000"/>
                        </a:solidFill>
                        <a:effectLst/>
                        <a:latin typeface="Garamond" panose="02020404030301010803" pitchFamily="18" charset="0"/>
                      </a:endParaRPr>
                    </a:p>
                  </a:txBody>
                  <a:tcPr marL="8407" marR="8407" marT="8407" marB="0" anchor="b">
                    <a:solidFill>
                      <a:schemeClr val="tx2">
                        <a:lumMod val="10000"/>
                        <a:lumOff val="90000"/>
                      </a:schemeClr>
                    </a:solidFill>
                  </a:tcPr>
                </a:tc>
                <a:extLst>
                  <a:ext uri="{0D108BD9-81ED-4DB2-BD59-A6C34878D82A}">
                    <a16:rowId xmlns:a16="http://schemas.microsoft.com/office/drawing/2014/main" val="10004"/>
                  </a:ext>
                </a:extLst>
              </a:tr>
              <a:tr h="361429">
                <a:tc>
                  <a:txBody>
                    <a:bodyPr/>
                    <a:lstStyle/>
                    <a:p>
                      <a:pPr algn="l" fontAlgn="t"/>
                      <a:r>
                        <a:rPr lang="en-US" sz="1100" u="none" strike="noStrike" dirty="0">
                          <a:effectLst/>
                        </a:rPr>
                        <a:t>Facilities and other improvements</a:t>
                      </a:r>
                      <a:endParaRPr lang="en-US" sz="1100" b="0" i="0" u="none" strike="noStrike" dirty="0">
                        <a:solidFill>
                          <a:srgbClr val="000000"/>
                        </a:solidFill>
                        <a:effectLst/>
                        <a:latin typeface="Garamond" panose="02020404030301010803" pitchFamily="18" charset="0"/>
                      </a:endParaRPr>
                    </a:p>
                  </a:txBody>
                  <a:tcPr marL="8407" marR="8407" marT="8407" marB="0">
                    <a:solidFill>
                      <a:schemeClr val="tx2">
                        <a:lumMod val="10000"/>
                        <a:lumOff val="90000"/>
                      </a:schemeClr>
                    </a:solidFill>
                  </a:tcPr>
                </a:tc>
                <a:tc>
                  <a:txBody>
                    <a:bodyPr/>
                    <a:lstStyle/>
                    <a:p>
                      <a:pPr algn="l" fontAlgn="t"/>
                      <a:r>
                        <a:rPr lang="en-US" sz="1100" u="none" strike="noStrike">
                          <a:effectLst/>
                        </a:rPr>
                        <a:t>$100,000 </a:t>
                      </a:r>
                      <a:endParaRPr lang="en-US" sz="1100" b="0" i="0" u="none" strike="noStrike">
                        <a:solidFill>
                          <a:srgbClr val="000000"/>
                        </a:solidFill>
                        <a:effectLst/>
                        <a:latin typeface="Garamond" panose="02020404030301010803" pitchFamily="18" charset="0"/>
                      </a:endParaRPr>
                    </a:p>
                  </a:txBody>
                  <a:tcPr marL="8407" marR="8407" marT="8407" marB="0">
                    <a:solidFill>
                      <a:schemeClr val="tx2">
                        <a:lumMod val="10000"/>
                        <a:lumOff val="90000"/>
                      </a:schemeClr>
                    </a:solidFill>
                  </a:tcPr>
                </a:tc>
                <a:tc>
                  <a:txBody>
                    <a:bodyPr/>
                    <a:lstStyle/>
                    <a:p>
                      <a:endParaRPr lang="en-US"/>
                    </a:p>
                  </a:txBody>
                  <a:tcPr/>
                </a:tc>
                <a:tc>
                  <a:txBody>
                    <a:bodyPr/>
                    <a:lstStyle/>
                    <a:p>
                      <a:pPr algn="l" fontAlgn="t"/>
                      <a:r>
                        <a:rPr lang="en-US" sz="1100" u="none" strike="noStrike" dirty="0">
                          <a:effectLst/>
                        </a:rPr>
                        <a:t>Internally developed computer software</a:t>
                      </a:r>
                      <a:endParaRPr lang="en-US" sz="1100" b="0" i="0" u="none" strike="noStrike" dirty="0">
                        <a:solidFill>
                          <a:srgbClr val="000000"/>
                        </a:solidFill>
                        <a:effectLst/>
                        <a:latin typeface="Garamond" panose="02020404030301010803" pitchFamily="18" charset="0"/>
                      </a:endParaRPr>
                    </a:p>
                  </a:txBody>
                  <a:tcPr marL="8407" marR="8407" marT="8407" marB="0">
                    <a:solidFill>
                      <a:schemeClr val="tx2">
                        <a:lumMod val="10000"/>
                        <a:lumOff val="90000"/>
                      </a:schemeClr>
                    </a:solidFill>
                  </a:tcPr>
                </a:tc>
                <a:tc>
                  <a:txBody>
                    <a:bodyPr/>
                    <a:lstStyle/>
                    <a:p>
                      <a:pPr algn="l" fontAlgn="t"/>
                      <a:r>
                        <a:rPr lang="en-US" sz="1100" u="none" strike="noStrike" dirty="0">
                          <a:effectLst/>
                        </a:rPr>
                        <a:t>$1,000,000 </a:t>
                      </a:r>
                      <a:endParaRPr lang="en-US" sz="1100" b="0" i="0" u="none" strike="noStrike" dirty="0">
                        <a:solidFill>
                          <a:srgbClr val="000000"/>
                        </a:solidFill>
                        <a:effectLst/>
                        <a:latin typeface="Garamond" panose="02020404030301010803" pitchFamily="18" charset="0"/>
                      </a:endParaRPr>
                    </a:p>
                  </a:txBody>
                  <a:tcPr marL="8407" marR="8407" marT="8407" marB="0">
                    <a:solidFill>
                      <a:schemeClr val="tx2">
                        <a:lumMod val="10000"/>
                        <a:lumOff val="90000"/>
                      </a:schemeClr>
                    </a:solidFill>
                  </a:tcPr>
                </a:tc>
                <a:tc>
                  <a:txBody>
                    <a:bodyPr/>
                    <a:lstStyle/>
                    <a:p>
                      <a:pPr algn="ctr" fontAlgn="b"/>
                      <a:r>
                        <a:rPr lang="en-US" sz="1100" u="none" strike="noStrike" dirty="0">
                          <a:effectLst/>
                        </a:rPr>
                        <a:t>58611</a:t>
                      </a:r>
                      <a:endParaRPr lang="en-US" sz="1100" b="0" i="0" u="none" strike="noStrike" dirty="0">
                        <a:solidFill>
                          <a:srgbClr val="000000"/>
                        </a:solidFill>
                        <a:effectLst/>
                        <a:latin typeface="Garamond" panose="02020404030301010803" pitchFamily="18" charset="0"/>
                      </a:endParaRPr>
                    </a:p>
                  </a:txBody>
                  <a:tcPr marL="8407" marR="8407" marT="8407" marB="0" anchor="b">
                    <a:solidFill>
                      <a:schemeClr val="tx2">
                        <a:lumMod val="10000"/>
                        <a:lumOff val="90000"/>
                      </a:schemeClr>
                    </a:solidFill>
                  </a:tcPr>
                </a:tc>
                <a:extLst>
                  <a:ext uri="{0D108BD9-81ED-4DB2-BD59-A6C34878D82A}">
                    <a16:rowId xmlns:a16="http://schemas.microsoft.com/office/drawing/2014/main" val="10005"/>
                  </a:ext>
                </a:extLst>
              </a:tr>
              <a:tr h="361429">
                <a:tc>
                  <a:txBody>
                    <a:bodyPr/>
                    <a:lstStyle/>
                    <a:p>
                      <a:pPr algn="l" fontAlgn="t"/>
                      <a:r>
                        <a:rPr lang="en-US" sz="1100" u="none" strike="noStrike">
                          <a:effectLst/>
                        </a:rPr>
                        <a:t>Infrastructure, depreciable</a:t>
                      </a:r>
                      <a:endParaRPr lang="en-US" sz="1100" b="0" i="0" u="none" strike="noStrike">
                        <a:solidFill>
                          <a:srgbClr val="000000"/>
                        </a:solidFill>
                        <a:effectLst/>
                        <a:latin typeface="Garamond" panose="02020404030301010803" pitchFamily="18" charset="0"/>
                      </a:endParaRPr>
                    </a:p>
                  </a:txBody>
                  <a:tcPr marL="8407" marR="8407" marT="8407" marB="0">
                    <a:solidFill>
                      <a:schemeClr val="tx2">
                        <a:lumMod val="10000"/>
                        <a:lumOff val="90000"/>
                      </a:schemeClr>
                    </a:solidFill>
                  </a:tcPr>
                </a:tc>
                <a:tc>
                  <a:txBody>
                    <a:bodyPr/>
                    <a:lstStyle/>
                    <a:p>
                      <a:pPr algn="l" fontAlgn="t"/>
                      <a:r>
                        <a:rPr lang="en-US" sz="1100" u="none" strike="noStrike">
                          <a:effectLst/>
                        </a:rPr>
                        <a:t>$500,000 </a:t>
                      </a:r>
                      <a:endParaRPr lang="en-US" sz="1100" b="0" i="0" u="none" strike="noStrike">
                        <a:solidFill>
                          <a:srgbClr val="000000"/>
                        </a:solidFill>
                        <a:effectLst/>
                        <a:latin typeface="Garamond" panose="02020404030301010803" pitchFamily="18" charset="0"/>
                      </a:endParaRPr>
                    </a:p>
                  </a:txBody>
                  <a:tcPr marL="8407" marR="8407" marT="8407" marB="0">
                    <a:solidFill>
                      <a:schemeClr val="tx2">
                        <a:lumMod val="10000"/>
                        <a:lumOff val="90000"/>
                      </a:schemeClr>
                    </a:solidFill>
                  </a:tcPr>
                </a:tc>
                <a:tc>
                  <a:txBody>
                    <a:bodyPr/>
                    <a:lstStyle/>
                    <a:p>
                      <a:endParaRPr lang="en-US"/>
                    </a:p>
                  </a:txBody>
                  <a:tcPr/>
                </a:tc>
                <a:tc>
                  <a:txBody>
                    <a:bodyPr/>
                    <a:lstStyle/>
                    <a:p>
                      <a:pPr algn="l" fontAlgn="t"/>
                      <a:r>
                        <a:rPr lang="en-US" sz="1100" u="none" strike="noStrike" dirty="0">
                          <a:effectLst/>
                        </a:rPr>
                        <a:t>Other intangible capital assets</a:t>
                      </a:r>
                      <a:endParaRPr lang="en-US" sz="1100" b="0" i="0" u="none" strike="noStrike" dirty="0">
                        <a:solidFill>
                          <a:srgbClr val="000000"/>
                        </a:solidFill>
                        <a:effectLst/>
                        <a:latin typeface="Garamond" panose="02020404030301010803" pitchFamily="18" charset="0"/>
                      </a:endParaRPr>
                    </a:p>
                  </a:txBody>
                  <a:tcPr marL="8407" marR="8407" marT="8407" marB="0">
                    <a:solidFill>
                      <a:schemeClr val="tx2">
                        <a:lumMod val="10000"/>
                        <a:lumOff val="90000"/>
                      </a:schemeClr>
                    </a:solidFill>
                  </a:tcPr>
                </a:tc>
                <a:tc>
                  <a:txBody>
                    <a:bodyPr/>
                    <a:lstStyle/>
                    <a:p>
                      <a:pPr algn="l" fontAlgn="t"/>
                      <a:r>
                        <a:rPr lang="en-US" sz="1100" u="none" strike="noStrike" dirty="0">
                          <a:effectLst/>
                        </a:rPr>
                        <a:t>$100,000 </a:t>
                      </a:r>
                      <a:endParaRPr lang="en-US" sz="1100" b="0" i="0" u="none" strike="noStrike" dirty="0">
                        <a:solidFill>
                          <a:srgbClr val="000000"/>
                        </a:solidFill>
                        <a:effectLst/>
                        <a:latin typeface="Garamond" panose="02020404030301010803" pitchFamily="18" charset="0"/>
                      </a:endParaRPr>
                    </a:p>
                  </a:txBody>
                  <a:tcPr marL="8407" marR="8407" marT="8407" marB="0">
                    <a:solidFill>
                      <a:schemeClr val="tx2">
                        <a:lumMod val="10000"/>
                        <a:lumOff val="90000"/>
                      </a:schemeClr>
                    </a:solidFill>
                  </a:tcPr>
                </a:tc>
                <a:tc>
                  <a:txBody>
                    <a:bodyPr/>
                    <a:lstStyle/>
                    <a:p>
                      <a:pPr algn="ctr" fontAlgn="b"/>
                      <a:r>
                        <a:rPr lang="en-US" sz="1100" u="none" strike="noStrike" dirty="0">
                          <a:effectLst/>
                        </a:rPr>
                        <a:t>58910 - 58911</a:t>
                      </a:r>
                      <a:endParaRPr lang="en-US" sz="1100" b="0" i="0" u="none" strike="noStrike" dirty="0">
                        <a:solidFill>
                          <a:srgbClr val="000000"/>
                        </a:solidFill>
                        <a:effectLst/>
                        <a:latin typeface="Garamond" panose="02020404030301010803" pitchFamily="18" charset="0"/>
                      </a:endParaRPr>
                    </a:p>
                  </a:txBody>
                  <a:tcPr marL="8407" marR="8407" marT="8407" marB="0" anchor="b">
                    <a:solidFill>
                      <a:schemeClr val="tx2">
                        <a:lumMod val="10000"/>
                        <a:lumOff val="90000"/>
                      </a:schemeClr>
                    </a:solidFill>
                  </a:tcPr>
                </a:tc>
                <a:extLst>
                  <a:ext uri="{0D108BD9-81ED-4DB2-BD59-A6C34878D82A}">
                    <a16:rowId xmlns:a16="http://schemas.microsoft.com/office/drawing/2014/main" val="10006"/>
                  </a:ext>
                </a:extLst>
              </a:tr>
              <a:tr h="361429">
                <a:tc>
                  <a:txBody>
                    <a:bodyPr/>
                    <a:lstStyle/>
                    <a:p>
                      <a:pPr algn="l" fontAlgn="t"/>
                      <a:r>
                        <a:rPr lang="en-US" sz="1100" u="none" strike="noStrike" dirty="0">
                          <a:effectLst/>
                        </a:rPr>
                        <a:t>Infrastructure, non-depreciable</a:t>
                      </a:r>
                      <a:endParaRPr lang="en-US" sz="1100" b="0" i="0" u="none" strike="noStrike" dirty="0">
                        <a:solidFill>
                          <a:srgbClr val="000000"/>
                        </a:solidFill>
                        <a:effectLst/>
                        <a:latin typeface="Garamond" panose="02020404030301010803" pitchFamily="18" charset="0"/>
                      </a:endParaRPr>
                    </a:p>
                  </a:txBody>
                  <a:tcPr marL="8407" marR="8407" marT="8407" marB="0">
                    <a:solidFill>
                      <a:schemeClr val="tx2">
                        <a:lumMod val="10000"/>
                        <a:lumOff val="90000"/>
                      </a:schemeClr>
                    </a:solidFill>
                  </a:tcPr>
                </a:tc>
                <a:tc>
                  <a:txBody>
                    <a:bodyPr/>
                    <a:lstStyle/>
                    <a:p>
                      <a:pPr algn="l" fontAlgn="t"/>
                      <a:r>
                        <a:rPr lang="en-US" sz="1100" u="none" strike="noStrike" dirty="0">
                          <a:effectLst/>
                        </a:rPr>
                        <a:t>$0 </a:t>
                      </a:r>
                      <a:endParaRPr lang="en-US" sz="1100" b="0" i="0" u="none" strike="noStrike" dirty="0">
                        <a:solidFill>
                          <a:srgbClr val="000000"/>
                        </a:solidFill>
                        <a:effectLst/>
                        <a:latin typeface="Garamond" panose="02020404030301010803" pitchFamily="18" charset="0"/>
                      </a:endParaRPr>
                    </a:p>
                  </a:txBody>
                  <a:tcPr marL="8407" marR="8407" marT="8407" marB="0">
                    <a:solidFill>
                      <a:schemeClr val="tx2">
                        <a:lumMod val="10000"/>
                        <a:lumOff val="90000"/>
                      </a:schemeClr>
                    </a:solidFill>
                  </a:tcPr>
                </a:tc>
                <a:tc>
                  <a:txBody>
                    <a:bodyPr/>
                    <a:lstStyle/>
                    <a:p>
                      <a:endParaRPr lang="en-US"/>
                    </a:p>
                  </a:txBody>
                  <a:tcPr/>
                </a:tc>
                <a:tc rowSpan="8" gridSpan="3">
                  <a:txBody>
                    <a:bodyPr/>
                    <a:lstStyle/>
                    <a:p>
                      <a:pPr algn="ctr" fontAlgn="b"/>
                      <a:r>
                        <a:rPr lang="en-US" sz="1400" u="none" strike="noStrike" dirty="0">
                          <a:effectLst/>
                        </a:rPr>
                        <a:t> </a:t>
                      </a:r>
                      <a:endParaRPr lang="en-US" sz="1400" b="0" i="0" u="none" strike="noStrike" dirty="0">
                        <a:solidFill>
                          <a:srgbClr val="000000"/>
                        </a:solidFill>
                        <a:effectLst/>
                        <a:latin typeface="Garamond" panose="02020404030301010803" pitchFamily="18" charset="0"/>
                      </a:endParaRPr>
                    </a:p>
                  </a:txBody>
                  <a:tcPr marL="8407" marR="8407" marT="8407" marB="0" anchor="b">
                    <a:solidFill>
                      <a:schemeClr val="tx2">
                        <a:lumMod val="10000"/>
                        <a:lumOff val="90000"/>
                      </a:schemeClr>
                    </a:solidFill>
                  </a:tcPr>
                </a:tc>
                <a:tc rowSpan="8" hMerge="1">
                  <a:txBody>
                    <a:bodyPr/>
                    <a:lstStyle/>
                    <a:p>
                      <a:endParaRPr lang="en-US"/>
                    </a:p>
                  </a:txBody>
                  <a:tcPr/>
                </a:tc>
                <a:tc rowSpan="8" hMerge="1">
                  <a:txBody>
                    <a:bodyPr/>
                    <a:lstStyle/>
                    <a:p>
                      <a:endParaRPr lang="en-US"/>
                    </a:p>
                  </a:txBody>
                  <a:tcPr/>
                </a:tc>
                <a:extLst>
                  <a:ext uri="{0D108BD9-81ED-4DB2-BD59-A6C34878D82A}">
                    <a16:rowId xmlns:a16="http://schemas.microsoft.com/office/drawing/2014/main" val="10007"/>
                  </a:ext>
                </a:extLst>
              </a:tr>
              <a:tr h="175990">
                <a:tc>
                  <a:txBody>
                    <a:bodyPr/>
                    <a:lstStyle/>
                    <a:p>
                      <a:pPr algn="l" fontAlgn="t"/>
                      <a:r>
                        <a:rPr lang="en-US" sz="1100" u="none" strike="noStrike">
                          <a:effectLst/>
                        </a:rPr>
                        <a:t>Furniture and equipment</a:t>
                      </a:r>
                      <a:endParaRPr lang="en-US" sz="1100" b="0" i="0" u="none" strike="noStrike">
                        <a:solidFill>
                          <a:srgbClr val="000000"/>
                        </a:solidFill>
                        <a:effectLst/>
                        <a:latin typeface="Garamond" panose="02020404030301010803" pitchFamily="18" charset="0"/>
                      </a:endParaRPr>
                    </a:p>
                  </a:txBody>
                  <a:tcPr marL="8407" marR="8407" marT="8407" marB="0">
                    <a:solidFill>
                      <a:schemeClr val="tx2">
                        <a:lumMod val="10000"/>
                        <a:lumOff val="90000"/>
                      </a:schemeClr>
                    </a:solidFill>
                  </a:tcPr>
                </a:tc>
                <a:tc>
                  <a:txBody>
                    <a:bodyPr/>
                    <a:lstStyle/>
                    <a:p>
                      <a:pPr algn="l" fontAlgn="t"/>
                      <a:r>
                        <a:rPr lang="en-US" sz="1100" u="none" strike="noStrike" dirty="0">
                          <a:effectLst/>
                        </a:rPr>
                        <a:t>$10,000 </a:t>
                      </a:r>
                      <a:endParaRPr lang="en-US" sz="1100" b="0" i="0" u="none" strike="noStrike" dirty="0">
                        <a:solidFill>
                          <a:srgbClr val="000000"/>
                        </a:solidFill>
                        <a:effectLst/>
                        <a:latin typeface="Garamond" panose="02020404030301010803" pitchFamily="18" charset="0"/>
                      </a:endParaRPr>
                    </a:p>
                  </a:txBody>
                  <a:tcPr marL="8407" marR="8407" marT="8407" marB="0">
                    <a:solidFill>
                      <a:schemeClr val="tx2">
                        <a:lumMod val="10000"/>
                        <a:lumOff val="90000"/>
                      </a:schemeClr>
                    </a:solidFill>
                  </a:tcPr>
                </a:tc>
                <a:tc>
                  <a:txBody>
                    <a:bodyPr/>
                    <a:lstStyle/>
                    <a:p>
                      <a:pPr algn="ctr" fontAlgn="b"/>
                      <a:r>
                        <a:rPr lang="en-US" sz="1100" u="none" strike="noStrike" dirty="0">
                          <a:effectLst/>
                        </a:rPr>
                        <a:t>58601 - 58603</a:t>
                      </a:r>
                      <a:endParaRPr lang="en-US" sz="1100" b="0" i="0" u="none" strike="noStrike" dirty="0">
                        <a:solidFill>
                          <a:srgbClr val="000000"/>
                        </a:solidFill>
                        <a:effectLst/>
                        <a:latin typeface="Garamond" panose="02020404030301010803" pitchFamily="18" charset="0"/>
                      </a:endParaRPr>
                    </a:p>
                  </a:txBody>
                  <a:tcPr marL="8407" marR="8407" marT="8407" marB="0" anchor="b">
                    <a:solidFill>
                      <a:schemeClr val="tx2">
                        <a:lumMod val="10000"/>
                        <a:lumOff val="90000"/>
                      </a:schemeClr>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8"/>
                  </a:ext>
                </a:extLst>
              </a:tr>
              <a:tr h="175990">
                <a:tc>
                  <a:txBody>
                    <a:bodyPr/>
                    <a:lstStyle/>
                    <a:p>
                      <a:pPr algn="l" fontAlgn="t"/>
                      <a:r>
                        <a:rPr lang="en-US" sz="1100" u="none" strike="noStrike">
                          <a:effectLst/>
                        </a:rPr>
                        <a:t>Vehicles, boats and aircraft</a:t>
                      </a:r>
                      <a:endParaRPr lang="en-US" sz="1100" b="0" i="0" u="none" strike="noStrike">
                        <a:solidFill>
                          <a:srgbClr val="000000"/>
                        </a:solidFill>
                        <a:effectLst/>
                        <a:latin typeface="Garamond" panose="02020404030301010803" pitchFamily="18" charset="0"/>
                      </a:endParaRPr>
                    </a:p>
                  </a:txBody>
                  <a:tcPr marL="8407" marR="8407" marT="8407" marB="0">
                    <a:solidFill>
                      <a:schemeClr val="tx2">
                        <a:lumMod val="10000"/>
                        <a:lumOff val="90000"/>
                      </a:schemeClr>
                    </a:solidFill>
                  </a:tcPr>
                </a:tc>
                <a:tc>
                  <a:txBody>
                    <a:bodyPr/>
                    <a:lstStyle/>
                    <a:p>
                      <a:pPr algn="l" fontAlgn="t"/>
                      <a:r>
                        <a:rPr lang="en-US" sz="1100" u="none" strike="noStrike" dirty="0">
                          <a:effectLst/>
                        </a:rPr>
                        <a:t>$10,000 </a:t>
                      </a:r>
                      <a:endParaRPr lang="en-US" sz="1100" b="0" i="0" u="none" strike="noStrike" dirty="0">
                        <a:solidFill>
                          <a:srgbClr val="000000"/>
                        </a:solidFill>
                        <a:effectLst/>
                        <a:latin typeface="Garamond" panose="02020404030301010803" pitchFamily="18" charset="0"/>
                      </a:endParaRPr>
                    </a:p>
                  </a:txBody>
                  <a:tcPr marL="8407" marR="8407" marT="8407" marB="0">
                    <a:solidFill>
                      <a:schemeClr val="tx2">
                        <a:lumMod val="10000"/>
                        <a:lumOff val="90000"/>
                      </a:schemeClr>
                    </a:solidFill>
                  </a:tcPr>
                </a:tc>
                <a:tc>
                  <a:txBody>
                    <a:bodyPr/>
                    <a:lstStyle/>
                    <a:p>
                      <a:pPr algn="ctr" fontAlgn="b"/>
                      <a:r>
                        <a:rPr lang="en-US" sz="1100" u="none" strike="noStrike" dirty="0">
                          <a:effectLst/>
                        </a:rPr>
                        <a:t>58600 - 58616</a:t>
                      </a:r>
                      <a:endParaRPr lang="en-US" sz="1100" b="0" i="0" u="none" strike="noStrike" dirty="0">
                        <a:solidFill>
                          <a:srgbClr val="000000"/>
                        </a:solidFill>
                        <a:effectLst/>
                        <a:latin typeface="Garamond" panose="02020404030301010803" pitchFamily="18" charset="0"/>
                      </a:endParaRPr>
                    </a:p>
                  </a:txBody>
                  <a:tcPr marL="8407" marR="8407" marT="8407" marB="0" anchor="b">
                    <a:solidFill>
                      <a:schemeClr val="tx2">
                        <a:lumMod val="10000"/>
                        <a:lumOff val="90000"/>
                      </a:schemeClr>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9"/>
                  </a:ext>
                </a:extLst>
              </a:tr>
              <a:tr h="175990">
                <a:tc>
                  <a:txBody>
                    <a:bodyPr/>
                    <a:lstStyle/>
                    <a:p>
                      <a:pPr algn="l" fontAlgn="t"/>
                      <a:r>
                        <a:rPr lang="en-US" sz="1100" u="none" strike="noStrike">
                          <a:effectLst/>
                        </a:rPr>
                        <a:t>Other capital assets</a:t>
                      </a:r>
                      <a:endParaRPr lang="en-US" sz="1100" b="0" i="0" u="none" strike="noStrike">
                        <a:solidFill>
                          <a:srgbClr val="000000"/>
                        </a:solidFill>
                        <a:effectLst/>
                        <a:latin typeface="Garamond" panose="02020404030301010803" pitchFamily="18" charset="0"/>
                      </a:endParaRPr>
                    </a:p>
                  </a:txBody>
                  <a:tcPr marL="8407" marR="8407" marT="8407" marB="0">
                    <a:solidFill>
                      <a:schemeClr val="tx2">
                        <a:lumMod val="10000"/>
                        <a:lumOff val="90000"/>
                      </a:schemeClr>
                    </a:solidFill>
                  </a:tcPr>
                </a:tc>
                <a:tc>
                  <a:txBody>
                    <a:bodyPr/>
                    <a:lstStyle/>
                    <a:p>
                      <a:pPr algn="l" fontAlgn="ctr"/>
                      <a:r>
                        <a:rPr lang="en-US" sz="1100" u="none" strike="noStrike">
                          <a:effectLst/>
                        </a:rPr>
                        <a:t> </a:t>
                      </a:r>
                      <a:endParaRPr lang="en-US" sz="1100" b="0" i="0" u="none" strike="noStrike">
                        <a:solidFill>
                          <a:srgbClr val="000000"/>
                        </a:solidFill>
                        <a:effectLst/>
                        <a:latin typeface="Garamond" panose="02020404030301010803" pitchFamily="18" charset="0"/>
                      </a:endParaRPr>
                    </a:p>
                  </a:txBody>
                  <a:tcPr marL="8407" marR="8407" marT="8407" marB="0" anchor="ctr">
                    <a:solidFill>
                      <a:schemeClr val="tx2">
                        <a:lumMod val="10000"/>
                        <a:lumOff val="90000"/>
                      </a:schemeClr>
                    </a:solidFill>
                  </a:tcPr>
                </a:tc>
                <a:tc>
                  <a:txBody>
                    <a:bodyPr/>
                    <a:lstStyle/>
                    <a:p>
                      <a:pPr algn="ctr" fontAlgn="b"/>
                      <a:r>
                        <a:rPr lang="en-US" sz="1100" u="none" strike="noStrike" dirty="0">
                          <a:effectLst/>
                        </a:rPr>
                        <a:t>58900 - 58904</a:t>
                      </a:r>
                      <a:endParaRPr lang="en-US" sz="1100" b="0" i="0" u="none" strike="noStrike" dirty="0">
                        <a:solidFill>
                          <a:srgbClr val="000000"/>
                        </a:solidFill>
                        <a:effectLst/>
                        <a:latin typeface="Garamond" panose="02020404030301010803" pitchFamily="18" charset="0"/>
                      </a:endParaRPr>
                    </a:p>
                  </a:txBody>
                  <a:tcPr marL="8407" marR="8407" marT="8407" marB="0" anchor="b">
                    <a:solidFill>
                      <a:schemeClr val="tx2">
                        <a:lumMod val="10000"/>
                        <a:lumOff val="90000"/>
                      </a:schemeClr>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0"/>
                  </a:ext>
                </a:extLst>
              </a:tr>
              <a:tr h="361429">
                <a:tc>
                  <a:txBody>
                    <a:bodyPr/>
                    <a:lstStyle/>
                    <a:p>
                      <a:pPr algn="l" fontAlgn="ctr"/>
                      <a:r>
                        <a:rPr lang="en-US" sz="1100" u="none" strike="noStrike" dirty="0">
                          <a:effectLst/>
                        </a:rPr>
                        <a:t>Library books/materials (collections)</a:t>
                      </a:r>
                      <a:endParaRPr lang="en-US" sz="1100" b="0" i="0" u="none" strike="noStrike" dirty="0">
                        <a:solidFill>
                          <a:srgbClr val="000000"/>
                        </a:solidFill>
                        <a:effectLst/>
                        <a:latin typeface="Garamond" panose="02020404030301010803" pitchFamily="18" charset="0"/>
                      </a:endParaRPr>
                    </a:p>
                  </a:txBody>
                  <a:tcPr marL="75662" marR="8407" marT="8407" marB="0" anchor="ctr">
                    <a:solidFill>
                      <a:schemeClr val="tx2">
                        <a:lumMod val="10000"/>
                        <a:lumOff val="90000"/>
                      </a:schemeClr>
                    </a:solidFill>
                  </a:tcPr>
                </a:tc>
                <a:tc>
                  <a:txBody>
                    <a:bodyPr/>
                    <a:lstStyle/>
                    <a:p>
                      <a:pPr algn="l" fontAlgn="ctr"/>
                      <a:r>
                        <a:rPr lang="en-US" sz="1100" u="none" strike="noStrike" dirty="0">
                          <a:effectLst/>
                        </a:rPr>
                        <a:t>$0 </a:t>
                      </a:r>
                      <a:endParaRPr lang="en-US" sz="1100" b="0" i="0" u="none" strike="noStrike" dirty="0">
                        <a:solidFill>
                          <a:srgbClr val="000000"/>
                        </a:solidFill>
                        <a:effectLst/>
                        <a:latin typeface="Garamond" panose="02020404030301010803" pitchFamily="18" charset="0"/>
                      </a:endParaRPr>
                    </a:p>
                  </a:txBody>
                  <a:tcPr marL="8407" marR="8407" marT="8407" marB="0" anchor="ctr">
                    <a:solidFill>
                      <a:schemeClr val="tx2">
                        <a:lumMod val="10000"/>
                        <a:lumOff val="90000"/>
                      </a:schemeClr>
                    </a:solidFill>
                  </a:tcPr>
                </a:tc>
                <a:tc>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1"/>
                  </a:ext>
                </a:extLst>
              </a:tr>
              <a:tr h="175990">
                <a:tc>
                  <a:txBody>
                    <a:bodyPr/>
                    <a:lstStyle/>
                    <a:p>
                      <a:pPr algn="l" fontAlgn="ctr"/>
                      <a:r>
                        <a:rPr lang="en-US" sz="1100" u="none" strike="noStrike">
                          <a:effectLst/>
                        </a:rPr>
                        <a:t>Works of art and historical treasures</a:t>
                      </a:r>
                      <a:endParaRPr lang="en-US" sz="1100" b="0" i="0" u="none" strike="noStrike">
                        <a:solidFill>
                          <a:srgbClr val="000000"/>
                        </a:solidFill>
                        <a:effectLst/>
                        <a:latin typeface="Garamond" panose="02020404030301010803" pitchFamily="18" charset="0"/>
                      </a:endParaRPr>
                    </a:p>
                  </a:txBody>
                  <a:tcPr marL="75662" marR="8407" marT="8407" marB="0" anchor="ctr">
                    <a:solidFill>
                      <a:schemeClr val="tx2">
                        <a:lumMod val="10000"/>
                        <a:lumOff val="90000"/>
                      </a:schemeClr>
                    </a:solidFill>
                  </a:tcPr>
                </a:tc>
                <a:tc>
                  <a:txBody>
                    <a:bodyPr/>
                    <a:lstStyle/>
                    <a:p>
                      <a:pPr algn="l" fontAlgn="ctr"/>
                      <a:r>
                        <a:rPr lang="en-US" sz="1100" u="none" strike="noStrike">
                          <a:effectLst/>
                        </a:rPr>
                        <a:t>$0 </a:t>
                      </a:r>
                      <a:endParaRPr lang="en-US" sz="1100" b="0" i="0" u="none" strike="noStrike">
                        <a:solidFill>
                          <a:srgbClr val="000000"/>
                        </a:solidFill>
                        <a:effectLst/>
                        <a:latin typeface="Garamond" panose="02020404030301010803" pitchFamily="18" charset="0"/>
                      </a:endParaRPr>
                    </a:p>
                  </a:txBody>
                  <a:tcPr marL="8407" marR="8407" marT="8407" marB="0" anchor="ctr">
                    <a:solidFill>
                      <a:schemeClr val="tx2">
                        <a:lumMod val="10000"/>
                        <a:lumOff val="90000"/>
                      </a:schemeClr>
                    </a:solidFill>
                  </a:tcPr>
                </a:tc>
                <a:tc>
                  <a:txBody>
                    <a:bodyPr/>
                    <a:lstStyle/>
                    <a:p>
                      <a:pPr algn="ctr" fontAlgn="ctr"/>
                      <a:r>
                        <a:rPr lang="en-US" sz="1100" u="none" strike="noStrike" dirty="0" err="1">
                          <a:effectLst/>
                        </a:rPr>
                        <a:t>58XXX</a:t>
                      </a:r>
                      <a:endParaRPr lang="en-US" sz="1100" b="0" i="0" u="none" strike="noStrike" dirty="0">
                        <a:solidFill>
                          <a:srgbClr val="000000"/>
                        </a:solidFill>
                        <a:effectLst/>
                        <a:latin typeface="Garamond" panose="02020404030301010803" pitchFamily="18" charset="0"/>
                      </a:endParaRPr>
                    </a:p>
                  </a:txBody>
                  <a:tcPr marL="8407" marR="8407" marT="8407" marB="0" anchor="ctr">
                    <a:solidFill>
                      <a:schemeClr val="tx2">
                        <a:lumMod val="10000"/>
                        <a:lumOff val="90000"/>
                      </a:schemeClr>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2"/>
                  </a:ext>
                </a:extLst>
              </a:tr>
              <a:tr h="361429">
                <a:tc>
                  <a:txBody>
                    <a:bodyPr/>
                    <a:lstStyle/>
                    <a:p>
                      <a:pPr algn="l" fontAlgn="ctr"/>
                      <a:r>
                        <a:rPr lang="en-US" sz="1100" u="none" strike="noStrike">
                          <a:effectLst/>
                        </a:rPr>
                        <a:t>Leasehold improvements</a:t>
                      </a:r>
                      <a:endParaRPr lang="en-US" sz="1100" b="0" i="0" u="none" strike="noStrike">
                        <a:solidFill>
                          <a:srgbClr val="000000"/>
                        </a:solidFill>
                        <a:effectLst/>
                        <a:latin typeface="Garamond" panose="02020404030301010803" pitchFamily="18" charset="0"/>
                      </a:endParaRPr>
                    </a:p>
                  </a:txBody>
                  <a:tcPr marL="75662" marR="8407" marT="8407" marB="0" anchor="ctr">
                    <a:solidFill>
                      <a:schemeClr val="tx2">
                        <a:lumMod val="10000"/>
                        <a:lumOff val="90000"/>
                      </a:schemeClr>
                    </a:solidFill>
                  </a:tcPr>
                </a:tc>
                <a:tc>
                  <a:txBody>
                    <a:bodyPr/>
                    <a:lstStyle/>
                    <a:p>
                      <a:pPr algn="l" fontAlgn="ctr"/>
                      <a:r>
                        <a:rPr lang="en-US" sz="1100" u="none" strike="noStrike" dirty="0">
                          <a:effectLst/>
                        </a:rPr>
                        <a:t>$100,000 </a:t>
                      </a:r>
                      <a:endParaRPr lang="en-US" sz="1100" b="0" i="0" u="none" strike="noStrike" dirty="0">
                        <a:solidFill>
                          <a:srgbClr val="000000"/>
                        </a:solidFill>
                        <a:effectLst/>
                        <a:latin typeface="Garamond" panose="02020404030301010803" pitchFamily="18" charset="0"/>
                      </a:endParaRPr>
                    </a:p>
                  </a:txBody>
                  <a:tcPr marL="8407" marR="8407" marT="8407" marB="0" anchor="ctr">
                    <a:solidFill>
                      <a:schemeClr val="tx2">
                        <a:lumMod val="10000"/>
                        <a:lumOff val="90000"/>
                      </a:schemeClr>
                    </a:solidFill>
                  </a:tcPr>
                </a:tc>
                <a:tc>
                  <a:txBody>
                    <a:bodyPr/>
                    <a:lstStyle/>
                    <a:p>
                      <a:endParaRPr lang="en-US" dirty="0"/>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3"/>
                  </a:ext>
                </a:extLst>
              </a:tr>
              <a:tr h="361429">
                <a:tc>
                  <a:txBody>
                    <a:bodyPr/>
                    <a:lstStyle/>
                    <a:p>
                      <a:pPr algn="l" fontAlgn="ctr"/>
                      <a:r>
                        <a:rPr lang="en-US" sz="1100" u="none" strike="noStrike">
                          <a:effectLst/>
                        </a:rPr>
                        <a:t>Livestock</a:t>
                      </a:r>
                      <a:endParaRPr lang="en-US" sz="1100" b="0" i="0" u="none" strike="noStrike">
                        <a:solidFill>
                          <a:srgbClr val="000000"/>
                        </a:solidFill>
                        <a:effectLst/>
                        <a:latin typeface="Garamond" panose="02020404030301010803" pitchFamily="18" charset="0"/>
                      </a:endParaRPr>
                    </a:p>
                  </a:txBody>
                  <a:tcPr marL="75662" marR="8407" marT="8407" marB="0" anchor="ctr">
                    <a:solidFill>
                      <a:schemeClr val="tx2">
                        <a:lumMod val="10000"/>
                        <a:lumOff val="90000"/>
                      </a:schemeClr>
                    </a:solidFill>
                  </a:tcPr>
                </a:tc>
                <a:tc>
                  <a:txBody>
                    <a:bodyPr/>
                    <a:lstStyle/>
                    <a:p>
                      <a:pPr algn="l" fontAlgn="ctr"/>
                      <a:r>
                        <a:rPr lang="en-US" sz="1100" u="none" strike="noStrike" dirty="0">
                          <a:effectLst/>
                        </a:rPr>
                        <a:t>$5,000 </a:t>
                      </a:r>
                      <a:endParaRPr lang="en-US" sz="1100" b="0" i="0" u="none" strike="noStrike" dirty="0">
                        <a:solidFill>
                          <a:srgbClr val="000000"/>
                        </a:solidFill>
                        <a:effectLst/>
                        <a:latin typeface="Garamond" panose="02020404030301010803" pitchFamily="18" charset="0"/>
                      </a:endParaRPr>
                    </a:p>
                  </a:txBody>
                  <a:tcPr marL="8407" marR="8407" marT="8407" marB="0" anchor="ctr">
                    <a:solidFill>
                      <a:schemeClr val="tx2">
                        <a:lumMod val="10000"/>
                        <a:lumOff val="90000"/>
                      </a:schemeClr>
                    </a:solidFill>
                  </a:tcPr>
                </a:tc>
                <a:tc>
                  <a:txBody>
                    <a:bodyPr/>
                    <a:lstStyle/>
                    <a:p>
                      <a:endParaRPr lang="en-US" dirty="0"/>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3076766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457200"/>
            <a:ext cx="8229600" cy="457200"/>
          </a:xfrm>
        </p:spPr>
        <p:txBody>
          <a:bodyPr>
            <a:normAutofit fontScale="90000"/>
          </a:bodyPr>
          <a:lstStyle/>
          <a:p>
            <a:pPr algn="ctr"/>
            <a:br>
              <a:rPr lang="en-US" sz="5400" dirty="0"/>
            </a:br>
            <a:endParaRPr lang="en-US" sz="3600" b="1" dirty="0">
              <a:latin typeface="Garamond" panose="02020404030301010803" pitchFamily="18" charset="0"/>
            </a:endParaRPr>
          </a:p>
        </p:txBody>
      </p:sp>
      <p:sp>
        <p:nvSpPr>
          <p:cNvPr id="3" name="Content Placeholder 2"/>
          <p:cNvSpPr>
            <a:spLocks noGrp="1"/>
          </p:cNvSpPr>
          <p:nvPr>
            <p:ph idx="1"/>
            <p:custDataLst>
              <p:tags r:id="rId2"/>
            </p:custDataLst>
          </p:nvPr>
        </p:nvSpPr>
        <p:spPr>
          <a:xfrm>
            <a:off x="762000" y="762000"/>
            <a:ext cx="7924800" cy="5257800"/>
          </a:xfrm>
        </p:spPr>
        <p:txBody>
          <a:bodyPr>
            <a:noAutofit/>
          </a:bodyPr>
          <a:lstStyle/>
          <a:p>
            <a:endParaRPr lang="en-US" sz="1200" dirty="0"/>
          </a:p>
          <a:p>
            <a:pPr lvl="1"/>
            <a:endParaRPr lang="en-US" sz="1000" dirty="0"/>
          </a:p>
          <a:p>
            <a:pPr marL="0" indent="0">
              <a:buNone/>
            </a:pPr>
            <a:endParaRPr lang="en-US" sz="1200" dirty="0"/>
          </a:p>
        </p:txBody>
      </p:sp>
      <p:sp>
        <p:nvSpPr>
          <p:cNvPr id="5" name="TextBox 4"/>
          <p:cNvSpPr txBox="1"/>
          <p:nvPr/>
        </p:nvSpPr>
        <p:spPr>
          <a:xfrm>
            <a:off x="838200" y="391180"/>
            <a:ext cx="7467600" cy="523220"/>
          </a:xfrm>
          <a:prstGeom prst="rect">
            <a:avLst/>
          </a:prstGeom>
          <a:noFill/>
        </p:spPr>
        <p:txBody>
          <a:bodyPr wrap="square" rtlCol="0">
            <a:spAutoFit/>
          </a:bodyPr>
          <a:lstStyle/>
          <a:p>
            <a:pPr algn="ctr"/>
            <a:r>
              <a:rPr lang="en-US" sz="2800" b="1" dirty="0">
                <a:latin typeface="Garamond" panose="02020404030301010803" pitchFamily="18" charset="0"/>
              </a:rPr>
              <a:t>Definition of Assets &amp; Thresholds– </a:t>
            </a:r>
            <a:r>
              <a:rPr lang="en-US" sz="2800" b="1" i="1" dirty="0">
                <a:latin typeface="Garamond" panose="02020404030301010803" pitchFamily="18" charset="0"/>
              </a:rPr>
              <a:t>(continued)</a:t>
            </a:r>
          </a:p>
        </p:txBody>
      </p:sp>
      <p:sp>
        <p:nvSpPr>
          <p:cNvPr id="6" name="TextBox 5"/>
          <p:cNvSpPr txBox="1"/>
          <p:nvPr/>
        </p:nvSpPr>
        <p:spPr>
          <a:xfrm>
            <a:off x="838200" y="838200"/>
            <a:ext cx="7467600" cy="1323439"/>
          </a:xfrm>
          <a:prstGeom prst="rect">
            <a:avLst/>
          </a:prstGeom>
          <a:noFill/>
        </p:spPr>
        <p:txBody>
          <a:bodyPr wrap="square" rtlCol="0">
            <a:spAutoFit/>
          </a:bodyPr>
          <a:lstStyle/>
          <a:p>
            <a:endParaRPr lang="en-US" sz="1600" b="1" dirty="0">
              <a:latin typeface="Garamond" panose="02020404030301010803" pitchFamily="18" charset="0"/>
            </a:endParaRPr>
          </a:p>
          <a:p>
            <a:r>
              <a:rPr lang="en-US" sz="1600" b="1" dirty="0">
                <a:latin typeface="Garamond" panose="02020404030301010803" pitchFamily="18" charset="0"/>
              </a:rPr>
              <a:t>State Controlled Asset –</a:t>
            </a:r>
            <a:r>
              <a:rPr lang="en-US" sz="1600" dirty="0">
                <a:latin typeface="Garamond" panose="02020404030301010803" pitchFamily="18" charset="0"/>
              </a:rPr>
              <a:t>Personal Property due to its </a:t>
            </a:r>
            <a:r>
              <a:rPr lang="en-US" sz="1600" u="sng" dirty="0">
                <a:latin typeface="Garamond" panose="02020404030301010803" pitchFamily="18" charset="0"/>
              </a:rPr>
              <a:t>high-risk nature</a:t>
            </a:r>
            <a:r>
              <a:rPr lang="en-US" sz="1600" dirty="0">
                <a:latin typeface="Garamond" panose="02020404030301010803" pitchFamily="18" charset="0"/>
              </a:rPr>
              <a:t>, and with a value, less than capital threshold.</a:t>
            </a:r>
            <a:r>
              <a:rPr lang="en-US" sz="1600" b="1" dirty="0">
                <a:latin typeface="Garamond" panose="02020404030301010803" pitchFamily="18" charset="0"/>
              </a:rPr>
              <a:t> </a:t>
            </a:r>
          </a:p>
          <a:p>
            <a:endParaRPr lang="en-US" sz="1600" dirty="0">
              <a:latin typeface="Garamond" panose="02020404030301010803" pitchFamily="18" charset="0"/>
            </a:endParaRPr>
          </a:p>
          <a:p>
            <a:pPr marL="800100" lvl="1" indent="-342900" algn="just" eaLnBrk="0" hangingPunct="0">
              <a:buFont typeface="Courier New" panose="02070309020205020404" pitchFamily="49" charset="0"/>
              <a:buChar char="o"/>
              <a:defRPr/>
            </a:pPr>
            <a:endParaRPr lang="en-US" sz="1600" dirty="0">
              <a:latin typeface="Garamond" panose="02020404030301010803"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09013382"/>
              </p:ext>
            </p:extLst>
          </p:nvPr>
        </p:nvGraphicFramePr>
        <p:xfrm>
          <a:off x="838200" y="2072117"/>
          <a:ext cx="7391400" cy="2637566"/>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1937327">
                  <a:extLst>
                    <a:ext uri="{9D8B030D-6E8A-4147-A177-3AD203B41FA5}">
                      <a16:colId xmlns:a16="http://schemas.microsoft.com/office/drawing/2014/main" val="20001"/>
                    </a:ext>
                  </a:extLst>
                </a:gridCol>
                <a:gridCol w="1567873">
                  <a:extLst>
                    <a:ext uri="{9D8B030D-6E8A-4147-A177-3AD203B41FA5}">
                      <a16:colId xmlns:a16="http://schemas.microsoft.com/office/drawing/2014/main" val="20002"/>
                    </a:ext>
                  </a:extLst>
                </a:gridCol>
              </a:tblGrid>
              <a:tr h="443006">
                <a:tc>
                  <a:txBody>
                    <a:bodyPr/>
                    <a:lstStyle/>
                    <a:p>
                      <a:pPr algn="ctr"/>
                      <a:r>
                        <a:rPr lang="en-US" dirty="0"/>
                        <a:t>State Controlled Asset Class</a:t>
                      </a:r>
                    </a:p>
                  </a:txBody>
                  <a:tcPr/>
                </a:tc>
                <a:tc>
                  <a:txBody>
                    <a:bodyPr/>
                    <a:lstStyle/>
                    <a:p>
                      <a:pPr algn="ctr"/>
                      <a:r>
                        <a:rPr lang="en-US" dirty="0"/>
                        <a:t>Threshold</a:t>
                      </a:r>
                    </a:p>
                  </a:txBody>
                  <a:tcPr/>
                </a:tc>
                <a:tc>
                  <a:txBody>
                    <a:bodyPr/>
                    <a:lstStyle/>
                    <a:p>
                      <a:pPr algn="ctr"/>
                      <a:r>
                        <a:rPr lang="en-US" dirty="0"/>
                        <a:t>Expenditure Account</a:t>
                      </a:r>
                    </a:p>
                  </a:txBody>
                  <a:tcPr/>
                </a:tc>
                <a:extLst>
                  <a:ext uri="{0D108BD9-81ED-4DB2-BD59-A6C34878D82A}">
                    <a16:rowId xmlns:a16="http://schemas.microsoft.com/office/drawing/2014/main" val="10000"/>
                  </a:ext>
                </a:extLst>
              </a:tr>
              <a:tr h="443006">
                <a:tc>
                  <a:txBody>
                    <a:bodyPr/>
                    <a:lstStyle/>
                    <a:p>
                      <a:r>
                        <a:rPr lang="en-US" dirty="0"/>
                        <a:t>Handguns, Rifles,</a:t>
                      </a:r>
                      <a:r>
                        <a:rPr lang="en-US" baseline="0" dirty="0"/>
                        <a:t> Shotguns</a:t>
                      </a:r>
                      <a:endParaRPr lang="en-US" dirty="0"/>
                    </a:p>
                  </a:txBody>
                  <a:tcPr/>
                </a:tc>
                <a:tc>
                  <a:txBody>
                    <a:bodyPr/>
                    <a:lstStyle/>
                    <a:p>
                      <a:r>
                        <a:rPr lang="en-US" dirty="0"/>
                        <a:t>$0</a:t>
                      </a:r>
                    </a:p>
                  </a:txBody>
                  <a:tcPr/>
                </a:tc>
                <a:tc>
                  <a:txBody>
                    <a:bodyPr/>
                    <a:lstStyle/>
                    <a:p>
                      <a:r>
                        <a:rPr lang="en-US" dirty="0"/>
                        <a:t>54354</a:t>
                      </a:r>
                    </a:p>
                  </a:txBody>
                  <a:tcPr/>
                </a:tc>
                <a:extLst>
                  <a:ext uri="{0D108BD9-81ED-4DB2-BD59-A6C34878D82A}">
                    <a16:rowId xmlns:a16="http://schemas.microsoft.com/office/drawing/2014/main" val="10001"/>
                  </a:ext>
                </a:extLst>
              </a:tr>
              <a:tr h="443006">
                <a:tc>
                  <a:txBody>
                    <a:bodyPr/>
                    <a:lstStyle/>
                    <a:p>
                      <a:r>
                        <a:rPr lang="en-US" dirty="0"/>
                        <a:t>Sound Systems, Portable Cameras, Television, Video Players, Recorders,</a:t>
                      </a:r>
                    </a:p>
                  </a:txBody>
                  <a:tcPr/>
                </a:tc>
                <a:tc>
                  <a:txBody>
                    <a:bodyPr/>
                    <a:lstStyle/>
                    <a:p>
                      <a:r>
                        <a:rPr lang="en-US" dirty="0"/>
                        <a:t>$500 to $9,999.99</a:t>
                      </a:r>
                    </a:p>
                  </a:txBody>
                  <a:tcPr/>
                </a:tc>
                <a:tc>
                  <a:txBody>
                    <a:bodyPr/>
                    <a:lstStyle/>
                    <a:p>
                      <a:r>
                        <a:rPr lang="en-US" dirty="0"/>
                        <a:t>54354</a:t>
                      </a:r>
                    </a:p>
                  </a:txBody>
                  <a:tcPr/>
                </a:tc>
                <a:extLst>
                  <a:ext uri="{0D108BD9-81ED-4DB2-BD59-A6C34878D82A}">
                    <a16:rowId xmlns:a16="http://schemas.microsoft.com/office/drawing/2014/main" val="10002"/>
                  </a:ext>
                </a:extLst>
              </a:tr>
              <a:tr h="443006">
                <a:tc>
                  <a:txBody>
                    <a:bodyPr/>
                    <a:lstStyle/>
                    <a:p>
                      <a:r>
                        <a:rPr lang="en-US" dirty="0"/>
                        <a:t>Computers, Laptops, Data Projectors, Smartphones,</a:t>
                      </a:r>
                      <a:r>
                        <a:rPr lang="en-US" baseline="0" dirty="0"/>
                        <a:t> Tablets, </a:t>
                      </a:r>
                      <a:r>
                        <a:rPr lang="en-US" dirty="0" err="1"/>
                        <a:t>Ipads</a:t>
                      </a:r>
                      <a:r>
                        <a:rPr lang="en-US" dirty="0"/>
                        <a:t>, Unmanned Aerial Vehicle (UAV) Drones</a:t>
                      </a:r>
                    </a:p>
                  </a:txBody>
                  <a:tcPr/>
                </a:tc>
                <a:tc>
                  <a:txBody>
                    <a:bodyPr/>
                    <a:lstStyle/>
                    <a:p>
                      <a:r>
                        <a:rPr lang="en-US" dirty="0"/>
                        <a:t>$500 to $9,999.99</a:t>
                      </a:r>
                    </a:p>
                  </a:txBody>
                  <a:tcPr/>
                </a:tc>
                <a:tc>
                  <a:txBody>
                    <a:bodyPr/>
                    <a:lstStyle/>
                    <a:p>
                      <a:r>
                        <a:rPr lang="en-US" dirty="0"/>
                        <a:t>54355</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916899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457200"/>
            <a:ext cx="8229600" cy="457200"/>
          </a:xfrm>
        </p:spPr>
        <p:txBody>
          <a:bodyPr>
            <a:normAutofit fontScale="90000"/>
          </a:bodyPr>
          <a:lstStyle/>
          <a:p>
            <a:pPr algn="ctr"/>
            <a:br>
              <a:rPr lang="en-US" sz="5400" dirty="0"/>
            </a:br>
            <a:endParaRPr lang="en-US" sz="3600" b="1" dirty="0">
              <a:latin typeface="Garamond" panose="02020404030301010803" pitchFamily="18" charset="0"/>
            </a:endParaRPr>
          </a:p>
        </p:txBody>
      </p:sp>
      <p:sp>
        <p:nvSpPr>
          <p:cNvPr id="3" name="Content Placeholder 2"/>
          <p:cNvSpPr>
            <a:spLocks noGrp="1"/>
          </p:cNvSpPr>
          <p:nvPr>
            <p:ph idx="1"/>
            <p:custDataLst>
              <p:tags r:id="rId2"/>
            </p:custDataLst>
          </p:nvPr>
        </p:nvSpPr>
        <p:spPr>
          <a:xfrm>
            <a:off x="762000" y="762000"/>
            <a:ext cx="7924800" cy="5257800"/>
          </a:xfrm>
        </p:spPr>
        <p:txBody>
          <a:bodyPr>
            <a:noAutofit/>
          </a:bodyPr>
          <a:lstStyle/>
          <a:p>
            <a:endParaRPr lang="en-US" sz="1200" dirty="0"/>
          </a:p>
          <a:p>
            <a:pPr lvl="1"/>
            <a:endParaRPr lang="en-US" sz="1000" dirty="0"/>
          </a:p>
          <a:p>
            <a:pPr marL="0" indent="0">
              <a:buNone/>
            </a:pPr>
            <a:endParaRPr lang="en-US" sz="1200" dirty="0"/>
          </a:p>
        </p:txBody>
      </p:sp>
      <p:sp>
        <p:nvSpPr>
          <p:cNvPr id="5" name="TextBox 4"/>
          <p:cNvSpPr txBox="1"/>
          <p:nvPr/>
        </p:nvSpPr>
        <p:spPr>
          <a:xfrm>
            <a:off x="838200" y="391180"/>
            <a:ext cx="7467600" cy="523220"/>
          </a:xfrm>
          <a:prstGeom prst="rect">
            <a:avLst/>
          </a:prstGeom>
          <a:noFill/>
        </p:spPr>
        <p:txBody>
          <a:bodyPr wrap="square" rtlCol="0">
            <a:spAutoFit/>
          </a:bodyPr>
          <a:lstStyle/>
          <a:p>
            <a:pPr algn="ctr"/>
            <a:r>
              <a:rPr lang="en-US" sz="2800" b="1" dirty="0">
                <a:latin typeface="Garamond" panose="02020404030301010803" pitchFamily="18" charset="0"/>
              </a:rPr>
              <a:t>Roles and Responsibilities</a:t>
            </a:r>
            <a:endParaRPr lang="en-US" sz="2800" b="1" i="1" dirty="0">
              <a:latin typeface="Garamond" panose="02020404030301010803" pitchFamily="18" charset="0"/>
            </a:endParaRPr>
          </a:p>
        </p:txBody>
      </p:sp>
      <p:sp>
        <p:nvSpPr>
          <p:cNvPr id="6" name="TextBox 5"/>
          <p:cNvSpPr txBox="1"/>
          <p:nvPr/>
        </p:nvSpPr>
        <p:spPr>
          <a:xfrm>
            <a:off x="838200" y="838200"/>
            <a:ext cx="7467600" cy="4770537"/>
          </a:xfrm>
          <a:prstGeom prst="rect">
            <a:avLst/>
          </a:prstGeom>
          <a:noFill/>
        </p:spPr>
        <p:txBody>
          <a:bodyPr wrap="square" rtlCol="0">
            <a:spAutoFit/>
          </a:bodyPr>
          <a:lstStyle/>
          <a:p>
            <a:r>
              <a:rPr lang="en-US" sz="1600" b="1" dirty="0">
                <a:latin typeface="Garamond" panose="02020404030301010803" pitchFamily="18" charset="0"/>
              </a:rPr>
              <a:t>Agency Head</a:t>
            </a:r>
          </a:p>
          <a:p>
            <a:endParaRPr lang="en-US" sz="1600" dirty="0"/>
          </a:p>
          <a:p>
            <a:pPr marL="285750" indent="-285750">
              <a:buFont typeface="Arial" panose="020B0604020202020204" pitchFamily="34" charset="0"/>
              <a:buChar char="•"/>
            </a:pPr>
            <a:r>
              <a:rPr lang="en-US" sz="1600" dirty="0">
                <a:latin typeface="Garamond" panose="02020404030301010803" pitchFamily="18" charset="0"/>
              </a:rPr>
              <a:t>The agency head should ensure that the agency maintains adequate internal control procedures. </a:t>
            </a:r>
          </a:p>
          <a:p>
            <a:pPr marL="285750" indent="-285750">
              <a:buFont typeface="Arial" panose="020B0604020202020204" pitchFamily="34" charset="0"/>
              <a:buChar char="•"/>
            </a:pPr>
            <a:r>
              <a:rPr lang="en-US" sz="1600" dirty="0">
                <a:latin typeface="Garamond" panose="02020404030301010803" pitchFamily="18" charset="0"/>
              </a:rPr>
              <a:t>Each agency head must designate a property manager.</a:t>
            </a:r>
          </a:p>
          <a:p>
            <a:pPr marL="285750" indent="-285750">
              <a:buFont typeface="Arial" panose="020B0604020202020204" pitchFamily="34" charset="0"/>
              <a:buChar char="•"/>
            </a:pPr>
            <a:r>
              <a:rPr lang="en-US" sz="1600" dirty="0">
                <a:latin typeface="Garamond" panose="02020404030301010803" pitchFamily="18" charset="0"/>
              </a:rPr>
              <a:t>Complete the Notice of Agency Head and Designation of Property Manager. form (73-286) to inform the Comptroller’s office of the designee </a:t>
            </a:r>
          </a:p>
          <a:p>
            <a:endParaRPr lang="en-US" sz="1600" b="1" dirty="0">
              <a:latin typeface="Garamond" panose="02020404030301010803" pitchFamily="18" charset="0"/>
            </a:endParaRPr>
          </a:p>
          <a:p>
            <a:r>
              <a:rPr lang="en-US" sz="1600" b="1" dirty="0">
                <a:latin typeface="Garamond" panose="02020404030301010803" pitchFamily="18" charset="0"/>
              </a:rPr>
              <a:t>Property Manager</a:t>
            </a:r>
            <a:r>
              <a:rPr lang="en-US" sz="1600" b="1" dirty="0"/>
              <a:t> </a:t>
            </a:r>
          </a:p>
          <a:p>
            <a:pPr marL="285750" indent="-285750">
              <a:buFont typeface="Arial" panose="020B0604020202020204" pitchFamily="34" charset="0"/>
              <a:buChar char="•"/>
            </a:pPr>
            <a:r>
              <a:rPr lang="en-US" sz="1600" dirty="0">
                <a:latin typeface="Garamond" panose="02020404030301010803" pitchFamily="18" charset="0"/>
              </a:rPr>
              <a:t>The custodian of all property in the possession of the institution/agency.</a:t>
            </a:r>
          </a:p>
          <a:p>
            <a:pPr marL="285750" indent="-285750">
              <a:buFont typeface="Arial" panose="020B0604020202020204" pitchFamily="34" charset="0"/>
              <a:buChar char="•"/>
            </a:pPr>
            <a:r>
              <a:rPr lang="en-US" sz="1600" dirty="0">
                <a:latin typeface="Garamond" panose="02020404030301010803" pitchFamily="18" charset="0"/>
              </a:rPr>
              <a:t>Responsible for maintaining the required records of physical inventory.</a:t>
            </a:r>
          </a:p>
          <a:p>
            <a:pPr marL="285750" indent="-285750">
              <a:buFont typeface="Arial" panose="020B0604020202020204" pitchFamily="34" charset="0"/>
              <a:buChar char="•"/>
            </a:pPr>
            <a:r>
              <a:rPr lang="en-US" sz="1600" dirty="0">
                <a:latin typeface="Garamond" panose="02020404030301010803" pitchFamily="18" charset="0"/>
              </a:rPr>
              <a:t>Have update capabilities for all assets in PSAM system.</a:t>
            </a:r>
          </a:p>
          <a:p>
            <a:pPr marL="285750" indent="-285750">
              <a:buFont typeface="Arial" panose="020B0604020202020204" pitchFamily="34" charset="0"/>
              <a:buChar char="•"/>
            </a:pPr>
            <a:r>
              <a:rPr lang="en-US" sz="1600" dirty="0">
                <a:latin typeface="Garamond" panose="02020404030301010803" pitchFamily="18" charset="0"/>
              </a:rPr>
              <a:t>Must maintain copies of the rules, procedures and other appropriate documentation for managing the institution’s/agency’s property as formulated by the Comptroller’s office. </a:t>
            </a:r>
          </a:p>
          <a:p>
            <a:pPr marL="285750" indent="-285750">
              <a:buFont typeface="Arial" panose="020B0604020202020204" pitchFamily="34" charset="0"/>
              <a:buChar char="•"/>
            </a:pPr>
            <a:r>
              <a:rPr lang="en-US" sz="1600" dirty="0">
                <a:latin typeface="Garamond" panose="02020404030301010803" pitchFamily="18" charset="0"/>
              </a:rPr>
              <a:t>Ensure that the procedures for accountability and safeguarding of the agency’s property comply with Comptroller’s office rules and requirements.</a:t>
            </a:r>
          </a:p>
          <a:p>
            <a:endParaRPr lang="en-US" sz="1600" dirty="0">
              <a:latin typeface="Garamond" panose="02020404030301010803" pitchFamily="18" charset="0"/>
            </a:endParaRPr>
          </a:p>
          <a:p>
            <a:pPr marL="285750" indent="-285750">
              <a:buFont typeface="Courier New" panose="02070309020205020404" pitchFamily="49" charset="0"/>
              <a:buChar char="o"/>
            </a:pPr>
            <a:endParaRPr lang="en-US" sz="1600" dirty="0">
              <a:latin typeface="Garamond" panose="02020404030301010803" pitchFamily="18" charset="0"/>
            </a:endParaRPr>
          </a:p>
          <a:p>
            <a:pPr marL="800100" lvl="1" indent="-342900" algn="just" eaLnBrk="0" hangingPunct="0">
              <a:buFont typeface="Courier New" panose="02070309020205020404" pitchFamily="49" charset="0"/>
              <a:buChar char="o"/>
              <a:defRPr/>
            </a:pPr>
            <a:endParaRPr lang="en-US" sz="1600" dirty="0">
              <a:latin typeface="Garamond" panose="02020404030301010803" pitchFamily="18" charset="0"/>
            </a:endParaRPr>
          </a:p>
        </p:txBody>
      </p:sp>
    </p:spTree>
    <p:extLst>
      <p:ext uri="{BB962C8B-B14F-4D97-AF65-F5344CB8AC3E}">
        <p14:creationId xmlns:p14="http://schemas.microsoft.com/office/powerpoint/2010/main" val="41206949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457200"/>
            <a:ext cx="8229600" cy="457200"/>
          </a:xfrm>
        </p:spPr>
        <p:txBody>
          <a:bodyPr>
            <a:normAutofit fontScale="90000"/>
          </a:bodyPr>
          <a:lstStyle/>
          <a:p>
            <a:pPr algn="ctr"/>
            <a:br>
              <a:rPr lang="en-US" sz="5400" dirty="0"/>
            </a:br>
            <a:endParaRPr lang="en-US" sz="3600" b="1" dirty="0">
              <a:latin typeface="Garamond" panose="02020404030301010803" pitchFamily="18" charset="0"/>
            </a:endParaRPr>
          </a:p>
        </p:txBody>
      </p:sp>
      <p:sp>
        <p:nvSpPr>
          <p:cNvPr id="3" name="Content Placeholder 2"/>
          <p:cNvSpPr>
            <a:spLocks noGrp="1"/>
          </p:cNvSpPr>
          <p:nvPr>
            <p:ph idx="1"/>
            <p:custDataLst>
              <p:tags r:id="rId2"/>
            </p:custDataLst>
          </p:nvPr>
        </p:nvSpPr>
        <p:spPr>
          <a:xfrm>
            <a:off x="762000" y="762000"/>
            <a:ext cx="7924800" cy="5257800"/>
          </a:xfrm>
        </p:spPr>
        <p:txBody>
          <a:bodyPr>
            <a:noAutofit/>
          </a:bodyPr>
          <a:lstStyle/>
          <a:p>
            <a:endParaRPr lang="en-US" sz="1200" dirty="0"/>
          </a:p>
          <a:p>
            <a:pPr lvl="1"/>
            <a:endParaRPr lang="en-US" sz="1000" dirty="0"/>
          </a:p>
          <a:p>
            <a:pPr marL="0" indent="0">
              <a:buNone/>
            </a:pPr>
            <a:endParaRPr lang="en-US" sz="1200" dirty="0"/>
          </a:p>
        </p:txBody>
      </p:sp>
      <p:sp>
        <p:nvSpPr>
          <p:cNvPr id="5" name="TextBox 4"/>
          <p:cNvSpPr txBox="1"/>
          <p:nvPr/>
        </p:nvSpPr>
        <p:spPr>
          <a:xfrm>
            <a:off x="838200" y="391180"/>
            <a:ext cx="7467600" cy="523220"/>
          </a:xfrm>
          <a:prstGeom prst="rect">
            <a:avLst/>
          </a:prstGeom>
          <a:noFill/>
        </p:spPr>
        <p:txBody>
          <a:bodyPr wrap="square" rtlCol="0">
            <a:spAutoFit/>
          </a:bodyPr>
          <a:lstStyle/>
          <a:p>
            <a:pPr algn="ctr"/>
            <a:r>
              <a:rPr lang="en-US" sz="2800" b="1" dirty="0">
                <a:latin typeface="Garamond" panose="02020404030301010803" pitchFamily="18" charset="0"/>
              </a:rPr>
              <a:t>Roles and Responsibilities – (c</a:t>
            </a:r>
            <a:r>
              <a:rPr lang="en-US" sz="2800" b="1" i="1" dirty="0">
                <a:latin typeface="Garamond" panose="02020404030301010803" pitchFamily="18" charset="0"/>
              </a:rPr>
              <a:t>ontinued)</a:t>
            </a:r>
          </a:p>
        </p:txBody>
      </p:sp>
      <p:sp>
        <p:nvSpPr>
          <p:cNvPr id="6" name="TextBox 5"/>
          <p:cNvSpPr txBox="1"/>
          <p:nvPr/>
        </p:nvSpPr>
        <p:spPr>
          <a:xfrm>
            <a:off x="838200" y="838200"/>
            <a:ext cx="7848600" cy="5570756"/>
          </a:xfrm>
          <a:prstGeom prst="rect">
            <a:avLst/>
          </a:prstGeom>
          <a:noFill/>
        </p:spPr>
        <p:txBody>
          <a:bodyPr wrap="square" rtlCol="0">
            <a:spAutoFit/>
          </a:bodyPr>
          <a:lstStyle/>
          <a:p>
            <a:endParaRPr lang="en-US" b="1" dirty="0">
              <a:latin typeface="Garamond" panose="02020404030301010803" pitchFamily="18" charset="0"/>
            </a:endParaRPr>
          </a:p>
          <a:p>
            <a:r>
              <a:rPr lang="en-US" b="1" dirty="0">
                <a:latin typeface="Garamond" panose="02020404030301010803" pitchFamily="18" charset="0"/>
              </a:rPr>
              <a:t>Department Property Custodian</a:t>
            </a:r>
          </a:p>
          <a:p>
            <a:endParaRPr lang="en-US" sz="1600" dirty="0"/>
          </a:p>
          <a:p>
            <a:pPr marL="285750" indent="-285750">
              <a:buFont typeface="Arial" panose="020B0604020202020204" pitchFamily="34" charset="0"/>
              <a:buChar char="•"/>
            </a:pPr>
            <a:r>
              <a:rPr lang="en-US" sz="1600" dirty="0">
                <a:latin typeface="Garamond" panose="02020404030301010803" pitchFamily="18" charset="0"/>
              </a:rPr>
              <a:t>Ensure compliance with the inventory control procedures – safekeeping of capital and controlled assets (detailed in the Department Property Custodian form) </a:t>
            </a:r>
          </a:p>
          <a:p>
            <a:pPr marL="285750" indent="-285750">
              <a:buFont typeface="Arial" panose="020B0604020202020204" pitchFamily="34" charset="0"/>
              <a:buChar char="•"/>
            </a:pPr>
            <a:r>
              <a:rPr lang="en-US" sz="1600" dirty="0">
                <a:latin typeface="Garamond" panose="02020404030301010803" pitchFamily="18" charset="0"/>
              </a:rPr>
              <a:t>Capital and controlled assets received (by means other than purchase) are reported to Property Management in a timely manner via “Asset Update Form”</a:t>
            </a:r>
          </a:p>
          <a:p>
            <a:pPr marL="285750" indent="-285750">
              <a:buFont typeface="Arial" panose="020B0604020202020204" pitchFamily="34" charset="0"/>
              <a:buChar char="•"/>
            </a:pPr>
            <a:r>
              <a:rPr lang="en-US" sz="1600" dirty="0">
                <a:latin typeface="Garamond" panose="02020404030301010803" pitchFamily="18" charset="0"/>
              </a:rPr>
              <a:t>Property is not loaned, traded, discarded, moved or cannibalized without prior approval of Property Management.</a:t>
            </a:r>
          </a:p>
          <a:p>
            <a:pPr marL="285750" indent="-285750">
              <a:buFont typeface="Arial" panose="020B0604020202020204" pitchFamily="34" charset="0"/>
              <a:buChar char="•"/>
            </a:pPr>
            <a:r>
              <a:rPr lang="en-US" sz="1600" dirty="0">
                <a:latin typeface="Garamond" panose="02020404030301010803" pitchFamily="18" charset="0"/>
              </a:rPr>
              <a:t>Property is not defaced or damaged in any way. If so, it is reported to Property Management in a timely manner via “Asset Update Form”</a:t>
            </a:r>
            <a:endParaRPr lang="en-US" sz="1600" dirty="0"/>
          </a:p>
          <a:p>
            <a:pPr marL="285750" indent="-285750">
              <a:buFont typeface="Arial" panose="020B0604020202020204" pitchFamily="34" charset="0"/>
              <a:buChar char="•"/>
            </a:pPr>
            <a:r>
              <a:rPr lang="en-US" sz="1600" dirty="0">
                <a:latin typeface="Garamond" panose="02020404030301010803" pitchFamily="18" charset="0"/>
              </a:rPr>
              <a:t>Property is not returned to a vendor as a trade-in without approval of Property Management.</a:t>
            </a:r>
          </a:p>
          <a:p>
            <a:pPr marL="285750" indent="-285750">
              <a:buFont typeface="Arial" panose="020B0604020202020204" pitchFamily="34" charset="0"/>
              <a:buChar char="•"/>
            </a:pPr>
            <a:r>
              <a:rPr lang="en-US" sz="1600" dirty="0">
                <a:latin typeface="Garamond" panose="02020404030301010803" pitchFamily="18" charset="0"/>
              </a:rPr>
              <a:t>Appropriate documentation on obsolete and excess property (capital and/or controlled only) is submitted to Property Management for approval prior to disposal.</a:t>
            </a:r>
          </a:p>
          <a:p>
            <a:pPr marL="285750" indent="-285750">
              <a:buFont typeface="Arial" panose="020B0604020202020204" pitchFamily="34" charset="0"/>
              <a:buChar char="•"/>
            </a:pPr>
            <a:r>
              <a:rPr lang="en-US" sz="1600" dirty="0">
                <a:latin typeface="Garamond" panose="02020404030301010803" pitchFamily="18" charset="0"/>
              </a:rPr>
              <a:t>Equipment is used for its intended purpose by properly trained personnel</a:t>
            </a:r>
          </a:p>
          <a:p>
            <a:pPr marL="285750" indent="-285750">
              <a:buFont typeface="Arial" panose="020B0604020202020204" pitchFamily="34" charset="0"/>
              <a:buChar char="•"/>
            </a:pPr>
            <a:r>
              <a:rPr lang="en-US" sz="1600" dirty="0">
                <a:latin typeface="Garamond" panose="02020404030301010803" pitchFamily="18" charset="0"/>
              </a:rPr>
              <a:t>Ensure property within the Department/College with the appropriate threshold is tagged and listed in the Departmental Inventory of Physical Property. </a:t>
            </a:r>
          </a:p>
          <a:p>
            <a:pPr marL="285750" indent="-285750">
              <a:buFont typeface="Arial" panose="020B0604020202020204" pitchFamily="34" charset="0"/>
              <a:buChar char="•"/>
            </a:pPr>
            <a:r>
              <a:rPr lang="en-US" sz="1600" dirty="0">
                <a:latin typeface="Garamond" panose="02020404030301010803" pitchFamily="18" charset="0"/>
              </a:rPr>
              <a:t>All items located off-campus are documented in the “Off-campus Authorization Form”</a:t>
            </a:r>
          </a:p>
          <a:p>
            <a:pPr marL="285750" indent="-285750">
              <a:buFont typeface="Arial" panose="020B0604020202020204" pitchFamily="34" charset="0"/>
              <a:buChar char="•"/>
            </a:pPr>
            <a:endParaRPr lang="en-US" sz="1600" dirty="0">
              <a:latin typeface="Garamond" panose="02020404030301010803" pitchFamily="18" charset="0"/>
            </a:endParaRPr>
          </a:p>
          <a:p>
            <a:endParaRPr lang="en-US" sz="1600" dirty="0">
              <a:latin typeface="Garamond" panose="02020404030301010803" pitchFamily="18" charset="0"/>
            </a:endParaRPr>
          </a:p>
          <a:p>
            <a:pPr marL="285750" indent="-285750">
              <a:buFont typeface="Courier New" panose="02070309020205020404" pitchFamily="49" charset="0"/>
              <a:buChar char="o"/>
            </a:pPr>
            <a:endParaRPr lang="en-US" sz="1600" dirty="0">
              <a:latin typeface="Garamond" panose="02020404030301010803" pitchFamily="18" charset="0"/>
            </a:endParaRPr>
          </a:p>
          <a:p>
            <a:pPr marL="800100" lvl="1" indent="-342900" algn="just" eaLnBrk="0" hangingPunct="0">
              <a:buFont typeface="Courier New" panose="02070309020205020404" pitchFamily="49" charset="0"/>
              <a:buChar char="o"/>
              <a:defRPr/>
            </a:pPr>
            <a:endParaRPr lang="en-US" sz="1600" dirty="0">
              <a:latin typeface="Garamond" panose="02020404030301010803" pitchFamily="18" charset="0"/>
            </a:endParaRPr>
          </a:p>
        </p:txBody>
      </p:sp>
    </p:spTree>
    <p:extLst>
      <p:ext uri="{BB962C8B-B14F-4D97-AF65-F5344CB8AC3E}">
        <p14:creationId xmlns:p14="http://schemas.microsoft.com/office/powerpoint/2010/main" val="11656792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457200"/>
            <a:ext cx="8229600" cy="457200"/>
          </a:xfrm>
        </p:spPr>
        <p:txBody>
          <a:bodyPr>
            <a:normAutofit fontScale="90000"/>
          </a:bodyPr>
          <a:lstStyle/>
          <a:p>
            <a:pPr algn="ctr"/>
            <a:br>
              <a:rPr lang="en-US" sz="5400" dirty="0"/>
            </a:br>
            <a:endParaRPr lang="en-US" sz="3600" b="1" dirty="0">
              <a:latin typeface="Garamond" panose="02020404030301010803" pitchFamily="18" charset="0"/>
            </a:endParaRPr>
          </a:p>
        </p:txBody>
      </p:sp>
      <p:sp>
        <p:nvSpPr>
          <p:cNvPr id="3" name="Content Placeholder 2"/>
          <p:cNvSpPr>
            <a:spLocks noGrp="1"/>
          </p:cNvSpPr>
          <p:nvPr>
            <p:ph idx="1"/>
            <p:custDataLst>
              <p:tags r:id="rId2"/>
            </p:custDataLst>
          </p:nvPr>
        </p:nvSpPr>
        <p:spPr>
          <a:xfrm>
            <a:off x="762000" y="762000"/>
            <a:ext cx="7924800" cy="5257800"/>
          </a:xfrm>
        </p:spPr>
        <p:txBody>
          <a:bodyPr>
            <a:noAutofit/>
          </a:bodyPr>
          <a:lstStyle/>
          <a:p>
            <a:endParaRPr lang="en-US" sz="1200" dirty="0"/>
          </a:p>
          <a:p>
            <a:pPr lvl="1"/>
            <a:endParaRPr lang="en-US" sz="1000" dirty="0"/>
          </a:p>
          <a:p>
            <a:pPr marL="0" indent="0">
              <a:buNone/>
            </a:pPr>
            <a:endParaRPr lang="en-US" sz="1200" dirty="0"/>
          </a:p>
        </p:txBody>
      </p:sp>
      <p:sp>
        <p:nvSpPr>
          <p:cNvPr id="5" name="TextBox 4"/>
          <p:cNvSpPr txBox="1"/>
          <p:nvPr/>
        </p:nvSpPr>
        <p:spPr>
          <a:xfrm>
            <a:off x="838200" y="391180"/>
            <a:ext cx="7467600" cy="523220"/>
          </a:xfrm>
          <a:prstGeom prst="rect">
            <a:avLst/>
          </a:prstGeom>
          <a:noFill/>
        </p:spPr>
        <p:txBody>
          <a:bodyPr wrap="square" rtlCol="0">
            <a:spAutoFit/>
          </a:bodyPr>
          <a:lstStyle/>
          <a:p>
            <a:pPr algn="ctr"/>
            <a:r>
              <a:rPr lang="en-US" sz="2800" b="1" dirty="0">
                <a:latin typeface="Garamond" panose="02020404030301010803" pitchFamily="18" charset="0"/>
              </a:rPr>
              <a:t>Roles and Responsibilities – (c</a:t>
            </a:r>
            <a:r>
              <a:rPr lang="en-US" sz="2800" b="1" i="1" dirty="0">
                <a:latin typeface="Garamond" panose="02020404030301010803" pitchFamily="18" charset="0"/>
              </a:rPr>
              <a:t>ontinued)</a:t>
            </a:r>
          </a:p>
        </p:txBody>
      </p:sp>
      <p:sp>
        <p:nvSpPr>
          <p:cNvPr id="6" name="TextBox 5"/>
          <p:cNvSpPr txBox="1"/>
          <p:nvPr/>
        </p:nvSpPr>
        <p:spPr>
          <a:xfrm>
            <a:off x="838200" y="838200"/>
            <a:ext cx="7696200" cy="5724644"/>
          </a:xfrm>
          <a:prstGeom prst="rect">
            <a:avLst/>
          </a:prstGeom>
          <a:noFill/>
        </p:spPr>
        <p:txBody>
          <a:bodyPr wrap="square" rtlCol="0">
            <a:spAutoFit/>
          </a:bodyPr>
          <a:lstStyle/>
          <a:p>
            <a:endParaRPr lang="en-US" sz="1600" b="1" dirty="0">
              <a:latin typeface="Garamond" panose="02020404030301010803" pitchFamily="18" charset="0"/>
            </a:endParaRPr>
          </a:p>
          <a:p>
            <a:r>
              <a:rPr lang="en-US" sz="1600" b="1" dirty="0">
                <a:latin typeface="Garamond" panose="02020404030301010803" pitchFamily="18" charset="0"/>
              </a:rPr>
              <a:t>Department/College Business Administrator</a:t>
            </a:r>
          </a:p>
          <a:p>
            <a:endParaRPr lang="en-US" sz="1600" dirty="0"/>
          </a:p>
          <a:p>
            <a:pPr marL="285750" indent="-285750">
              <a:buFont typeface="Arial" panose="020B0604020202020204" pitchFamily="34" charset="0"/>
              <a:buChar char="•"/>
            </a:pPr>
            <a:r>
              <a:rPr lang="en-US" dirty="0">
                <a:latin typeface="Garamond" panose="02020404030301010803" pitchFamily="18" charset="0"/>
              </a:rPr>
              <a:t>Ensure correct use of expenditure account codes for capital and controlled assets</a:t>
            </a:r>
          </a:p>
          <a:p>
            <a:pPr marL="285750" indent="-285750">
              <a:buFont typeface="Arial" panose="020B0604020202020204" pitchFamily="34" charset="0"/>
              <a:buChar char="•"/>
            </a:pPr>
            <a:r>
              <a:rPr lang="en-US" dirty="0">
                <a:latin typeface="Garamond" panose="02020404030301010803" pitchFamily="18" charset="0"/>
              </a:rPr>
              <a:t>Submit appropriate form for updates to change in Department Property Custodian.</a:t>
            </a:r>
          </a:p>
          <a:p>
            <a:endParaRPr lang="en-US" b="1" dirty="0">
              <a:latin typeface="Garamond" panose="02020404030301010803" pitchFamily="18" charset="0"/>
            </a:endParaRPr>
          </a:p>
          <a:p>
            <a:r>
              <a:rPr lang="en-US" b="1" dirty="0">
                <a:latin typeface="Garamond" panose="02020404030301010803" pitchFamily="18" charset="0"/>
              </a:rPr>
              <a:t>Employee</a:t>
            </a:r>
          </a:p>
          <a:p>
            <a:pPr marL="285750" indent="-285750">
              <a:buFont typeface="Arial" panose="020B0604020202020204" pitchFamily="34" charset="0"/>
              <a:buChar char="•"/>
            </a:pPr>
            <a:r>
              <a:rPr lang="en-US" dirty="0">
                <a:latin typeface="Garamond" panose="02020404030301010803" pitchFamily="18" charset="0"/>
              </a:rPr>
              <a:t>Use university property only for state purposes and to </a:t>
            </a:r>
            <a:r>
              <a:rPr lang="en-US" u="sng" dirty="0">
                <a:latin typeface="Garamond" panose="02020404030301010803" pitchFamily="18" charset="0"/>
              </a:rPr>
              <a:t>exercise reasonable care </a:t>
            </a:r>
            <a:r>
              <a:rPr lang="en-US" dirty="0">
                <a:latin typeface="Garamond" panose="02020404030301010803" pitchFamily="18" charset="0"/>
              </a:rPr>
              <a:t>for its safekeeping.</a:t>
            </a:r>
          </a:p>
          <a:p>
            <a:pPr marL="285750" indent="-285750">
              <a:buFont typeface="Arial" panose="020B0604020202020204" pitchFamily="34" charset="0"/>
              <a:buChar char="•"/>
            </a:pPr>
            <a:r>
              <a:rPr lang="en-US" dirty="0">
                <a:latin typeface="Garamond" panose="02020404030301010803" pitchFamily="18" charset="0"/>
              </a:rPr>
              <a:t>Submit and obtain ‘Off campus Asset form’ prior to taking any university property off-campus.</a:t>
            </a:r>
          </a:p>
          <a:p>
            <a:pPr marL="285750" indent="-285750">
              <a:buFont typeface="Arial" panose="020B0604020202020204" pitchFamily="34" charset="0"/>
              <a:buChar char="•"/>
            </a:pPr>
            <a:r>
              <a:rPr lang="en-US" dirty="0">
                <a:latin typeface="Garamond" panose="02020404030301010803" pitchFamily="18" charset="0"/>
              </a:rPr>
              <a:t>Financially responsible in the event of loss, destruction or damage if the loss or damage results from negligence, intentional act or failure to exercise reasonable care to safeguard. </a:t>
            </a:r>
          </a:p>
          <a:p>
            <a:pPr marL="285750" indent="-285750">
              <a:buFont typeface="Arial" panose="020B0604020202020204" pitchFamily="34" charset="0"/>
              <a:buChar char="•"/>
            </a:pPr>
            <a:endParaRPr lang="en-US" dirty="0">
              <a:latin typeface="Garamond" panose="02020404030301010803" pitchFamily="18" charset="0"/>
            </a:endParaRPr>
          </a:p>
          <a:p>
            <a:pPr marL="0" indent="0">
              <a:buNone/>
            </a:pPr>
            <a:endParaRPr lang="en-US" b="1" dirty="0">
              <a:latin typeface="Garamond" panose="02020404030301010803" pitchFamily="18" charset="0"/>
            </a:endParaRPr>
          </a:p>
          <a:p>
            <a:pPr marL="285750" indent="-285750">
              <a:buFont typeface="Arial" panose="020B0604020202020204" pitchFamily="34" charset="0"/>
              <a:buChar char="•"/>
            </a:pPr>
            <a:endParaRPr lang="en-US" dirty="0">
              <a:latin typeface="Garamond" panose="02020404030301010803" pitchFamily="18" charset="0"/>
            </a:endParaRPr>
          </a:p>
          <a:p>
            <a:endParaRPr lang="en-US" sz="1600" dirty="0">
              <a:latin typeface="Garamond" panose="02020404030301010803" pitchFamily="18" charset="0"/>
            </a:endParaRPr>
          </a:p>
          <a:p>
            <a:pPr marL="285750" indent="-285750">
              <a:buFont typeface="Courier New" panose="02070309020205020404" pitchFamily="49" charset="0"/>
              <a:buChar char="o"/>
            </a:pPr>
            <a:endParaRPr lang="en-US" sz="1600" dirty="0">
              <a:latin typeface="Garamond" panose="02020404030301010803" pitchFamily="18" charset="0"/>
            </a:endParaRPr>
          </a:p>
          <a:p>
            <a:pPr marL="800100" lvl="1" indent="-342900" algn="just" eaLnBrk="0" hangingPunct="0">
              <a:buFont typeface="Courier New" panose="02070309020205020404" pitchFamily="49" charset="0"/>
              <a:buChar char="o"/>
              <a:defRPr/>
            </a:pPr>
            <a:endParaRPr lang="en-US" sz="1600" dirty="0">
              <a:latin typeface="Garamond" panose="02020404030301010803" pitchFamily="18" charset="0"/>
            </a:endParaRPr>
          </a:p>
        </p:txBody>
      </p:sp>
    </p:spTree>
    <p:extLst>
      <p:ext uri="{BB962C8B-B14F-4D97-AF65-F5344CB8AC3E}">
        <p14:creationId xmlns:p14="http://schemas.microsoft.com/office/powerpoint/2010/main" val="8725770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PRESENTER_SHAPEINFO" val="&lt;ThreeDShapeInfo&gt;&lt;uuid val=&quot;{6608F1E3-2302-4626-8292-AD68D8A50CC6}&quot;/&gt;&lt;isInvalidForFieldText val=&quot;0&quot;/&gt;&lt;Image&gt;&lt;filename val=&quot;C:\Users\awaggone\AppData\Local\Temp\CP12264637132793Session\CPTrustFolder12264637132793\PPTImport12264637181512\data\asimages\{6608F1E3-2302-4626-8292-AD68D8A50CC6}_2.png&quot;/&gt;&lt;left val=&quot;47&quot;/&gt;&lt;top val=&quot;82&quot;/&gt;&lt;width val=&quot;865&quot;/&gt;&lt;height val=&quot;12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32&quot;/&gt;&lt;lineCharCount val=&quot;6&quot;/&gt;&lt;/TableIndex&gt;&lt;/ShapeTextInfo&gt;"/>
  <p:tag name="HTML_SHAPEINFO" val="&lt;ThreeDShapeInfo&gt;&lt;uuid val=&quot;{0BB079CB-8BAB-43C3-92B2-BD43891DB464}&quot;/&gt;&lt;isInvalidForFieldText val=&quot;0&quot;/&gt;&lt;Image&gt;&lt;filename val=&quot;C:\Users\awaggone\AppData\Local\Temp\CP12264637132793Session\CPTrustFolder12264637132793\PPTImport12264637181512\data\asimages\{0BB079CB-8BAB-43C3-92B2-BD43891DB464}_2.png&quot;/&gt;&lt;left val=&quot;32&quot;/&gt;&lt;top val=&quot;154&quot;/&gt;&lt;width val=&quot;880&quot;/&gt;&lt;height val=&quot;489&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SHAPEINFO" val="&lt;ThreeDShapeInfo&gt;&lt;uuid val=&quot;{8CCD2B05-22C8-4D36-9F62-1803F9A56E2F}&quot;/&gt;&lt;isInvalidForFieldText val=&quot;0&quot;/&gt;&lt;Image&gt;&lt;filename val=&quot;C:\Users\awaggone\AppData\Local\Temp\CP12264637132793Session\CPTrustFolder12264637132793\PPTImport12264637181512\data\asimages\{8CCD2B05-22C8-4D36-9F62-1803F9A56E2F}_3.png&quot;/&gt;&lt;left val=&quot;47&quot;/&gt;&lt;top val=&quot;18&quot;/&gt;&lt;width val=&quot;865&quot;/&gt;&lt;height val=&quot;118&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1&quot;/&gt;&lt;lineCharCount val=&quot;49&quot;/&gt;&lt;lineCharCount val=&quot;36&quot;/&gt;&lt;lineCharCount val=&quot;48&quot;/&gt;&lt;lineCharCount val=&quot;48&quot;/&gt;&lt;lineCharCount val=&quot;1&quot;/&gt;&lt;lineCharCount val=&quot;50&quot;/&gt;&lt;lineCharCount val=&quot;49&quot;/&gt;&lt;lineCharCount val=&quot;53&quot;/&gt;&lt;/TableIndex&gt;&lt;/ShapeTextInfo&gt;"/>
  <p:tag name="HTML_SHAPEINFO" val="&lt;ThreeDShapeInfo&gt;&lt;uuid val=&quot;{1ADD6387-C87A-41DA-A565-5F062E10CBA2}&quot;/&gt;&lt;isInvalidForFieldText val=&quot;0&quot;/&gt;&lt;Image&gt;&lt;filename val=&quot;C:\Users\awaggone\AppData\Local\Temp\CP12264637132793Session\CPTrustFolder12264637132793\PPTImport12264637181512\data\asimages\{1ADD6387-C87A-41DA-A565-5F062E10CBA2}_3.png&quot;/&gt;&lt;left val=&quot;41&quot;/&gt;&lt;top val=&quot;160&quot;/&gt;&lt;width val=&quot;872&quot;/&gt;&lt;height val=&quot;482&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PRESENTER_SHAPEINFO" val="&lt;ThreeDShapeInfo&gt;&lt;uuid val=&quot;{6608F1E3-2302-4626-8292-AD68D8A50CC6}&quot;/&gt;&lt;isInvalidForFieldText val=&quot;0&quot;/&gt;&lt;Image&gt;&lt;filename val=&quot;C:\Users\awaggone\AppData\Local\Temp\CP12264637132793Session\CPTrustFolder12264637132793\PPTImport12264637181512\data\asimages\{6608F1E3-2302-4626-8292-AD68D8A50CC6}_2.png&quot;/&gt;&lt;left val=&quot;47&quot;/&gt;&lt;top val=&quot;82&quot;/&gt;&lt;width val=&quot;865&quot;/&gt;&lt;height val=&quot;12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32&quot;/&gt;&lt;lineCharCount val=&quot;6&quot;/&gt;&lt;/TableIndex&gt;&lt;/ShapeTextInfo&gt;"/>
  <p:tag name="HTML_SHAPEINFO" val="&lt;ThreeDShapeInfo&gt;&lt;uuid val=&quot;{0BB079CB-8BAB-43C3-92B2-BD43891DB464}&quot;/&gt;&lt;isInvalidForFieldText val=&quot;0&quot;/&gt;&lt;Image&gt;&lt;filename val=&quot;C:\Users\awaggone\AppData\Local\Temp\CP12264637132793Session\CPTrustFolder12264637132793\PPTImport12264637181512\data\asimages\{0BB079CB-8BAB-43C3-92B2-BD43891DB464}_2.png&quot;/&gt;&lt;left val=&quot;32&quot;/&gt;&lt;top val=&quot;154&quot;/&gt;&lt;width val=&quot;880&quot;/&gt;&lt;height val=&quot;489&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PRESENTER_SHAPEINFO" val="&lt;ThreeDShapeInfo&gt;&lt;uuid val=&quot;{6608F1E3-2302-4626-8292-AD68D8A50CC6}&quot;/&gt;&lt;isInvalidForFieldText val=&quot;0&quot;/&gt;&lt;Image&gt;&lt;filename val=&quot;C:\Users\awaggone\AppData\Local\Temp\CP12264637132793Session\CPTrustFolder12264637132793\PPTImport12264637181512\data\asimages\{6608F1E3-2302-4626-8292-AD68D8A50CC6}_2.png&quot;/&gt;&lt;left val=&quot;47&quot;/&gt;&lt;top val=&quot;82&quot;/&gt;&lt;width val=&quot;865&quot;/&gt;&lt;height val=&quot;12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32&quot;/&gt;&lt;lineCharCount val=&quot;6&quot;/&gt;&lt;/TableIndex&gt;&lt;/ShapeTextInfo&gt;"/>
  <p:tag name="HTML_SHAPEINFO" val="&lt;ThreeDShapeInfo&gt;&lt;uuid val=&quot;{0BB079CB-8BAB-43C3-92B2-BD43891DB464}&quot;/&gt;&lt;isInvalidForFieldText val=&quot;0&quot;/&gt;&lt;Image&gt;&lt;filename val=&quot;C:\Users\awaggone\AppData\Local\Temp\CP12264637132793Session\CPTrustFolder12264637132793\PPTImport12264637181512\data\asimages\{0BB079CB-8BAB-43C3-92B2-BD43891DB464}_2.png&quot;/&gt;&lt;left val=&quot;32&quot;/&gt;&lt;top val=&quot;154&quot;/&gt;&lt;width val=&quot;880&quot;/&gt;&lt;height val=&quot;489&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PRESENTER_SHAPEINFO" val="&lt;ThreeDShapeInfo&gt;&lt;uuid val=&quot;{6608F1E3-2302-4626-8292-AD68D8A50CC6}&quot;/&gt;&lt;isInvalidForFieldText val=&quot;0&quot;/&gt;&lt;Image&gt;&lt;filename val=&quot;C:\Users\awaggone\AppData\Local\Temp\CP12264637132793Session\CPTrustFolder12264637132793\PPTImport12264637181512\data\asimages\{6608F1E3-2302-4626-8292-AD68D8A50CC6}_2.png&quot;/&gt;&lt;left val=&quot;47&quot;/&gt;&lt;top val=&quot;82&quot;/&gt;&lt;width val=&quot;865&quot;/&gt;&lt;height val=&quot;12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32&quot;/&gt;&lt;lineCharCount val=&quot;6&quot;/&gt;&lt;/TableIndex&gt;&lt;/ShapeTextInfo&gt;"/>
  <p:tag name="HTML_SHAPEINFO" val="&lt;ThreeDShapeInfo&gt;&lt;uuid val=&quot;{0BB079CB-8BAB-43C3-92B2-BD43891DB464}&quot;/&gt;&lt;isInvalidForFieldText val=&quot;0&quot;/&gt;&lt;Image&gt;&lt;filename val=&quot;C:\Users\awaggone\AppData\Local\Temp\CP12264637132793Session\CPTrustFolder12264637132793\PPTImport12264637181512\data\asimages\{0BB079CB-8BAB-43C3-92B2-BD43891DB464}_2.png&quot;/&gt;&lt;left val=&quot;32&quot;/&gt;&lt;top val=&quot;154&quot;/&gt;&lt;width val=&quot;880&quot;/&gt;&lt;height val=&quot;48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PRESENTER_SHAPEINFO" val="&lt;ThreeDShapeInfo&gt;&lt;uuid val=&quot;{6608F1E3-2302-4626-8292-AD68D8A50CC6}&quot;/&gt;&lt;isInvalidForFieldText val=&quot;0&quot;/&gt;&lt;Image&gt;&lt;filename val=&quot;C:\Users\awaggone\AppData\Local\Temp\CP12264637132793Session\CPTrustFolder12264637132793\PPTImport12264637181512\data\asimages\{6608F1E3-2302-4626-8292-AD68D8A50CC6}_2.png&quot;/&gt;&lt;left val=&quot;47&quot;/&gt;&lt;top val=&quot;82&quot;/&gt;&lt;width val=&quot;865&quot;/&gt;&lt;height val=&quot;12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32&quot;/&gt;&lt;lineCharCount val=&quot;6&quot;/&gt;&lt;/TableIndex&gt;&lt;/ShapeTextInfo&gt;"/>
  <p:tag name="HTML_SHAPEINFO" val="&lt;ThreeDShapeInfo&gt;&lt;uuid val=&quot;{0BB079CB-8BAB-43C3-92B2-BD43891DB464}&quot;/&gt;&lt;isInvalidForFieldText val=&quot;0&quot;/&gt;&lt;Image&gt;&lt;filename val=&quot;C:\Users\awaggone\AppData\Local\Temp\CP12264637132793Session\CPTrustFolder12264637132793\PPTImport12264637181512\data\asimages\{0BB079CB-8BAB-43C3-92B2-BD43891DB464}_2.png&quot;/&gt;&lt;left val=&quot;32&quot;/&gt;&lt;top val=&quot;154&quot;/&gt;&lt;width val=&quot;880&quot;/&gt;&lt;height val=&quot;489&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PRESENTER_SHAPEINFO" val="&lt;ThreeDShapeInfo&gt;&lt;uuid val=&quot;{6608F1E3-2302-4626-8292-AD68D8A50CC6}&quot;/&gt;&lt;isInvalidForFieldText val=&quot;0&quot;/&gt;&lt;Image&gt;&lt;filename val=&quot;C:\Users\awaggone\AppData\Local\Temp\CP12264637132793Session\CPTrustFolder12264637132793\PPTImport12264637181512\data\asimages\{6608F1E3-2302-4626-8292-AD68D8A50CC6}_2.png&quot;/&gt;&lt;left val=&quot;47&quot;/&gt;&lt;top val=&quot;82&quot;/&gt;&lt;width val=&quot;865&quot;/&gt;&lt;height val=&quot;12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32&quot;/&gt;&lt;lineCharCount val=&quot;6&quot;/&gt;&lt;/TableIndex&gt;&lt;/ShapeTextInfo&gt;"/>
  <p:tag name="HTML_SHAPEINFO" val="&lt;ThreeDShapeInfo&gt;&lt;uuid val=&quot;{0BB079CB-8BAB-43C3-92B2-BD43891DB464}&quot;/&gt;&lt;isInvalidForFieldText val=&quot;0&quot;/&gt;&lt;Image&gt;&lt;filename val=&quot;C:\Users\awaggone\AppData\Local\Temp\CP12264637132793Session\CPTrustFolder12264637132793\PPTImport12264637181512\data\asimages\{0BB079CB-8BAB-43C3-92B2-BD43891DB464}_2.png&quot;/&gt;&lt;left val=&quot;32&quot;/&gt;&lt;top val=&quot;154&quot;/&gt;&lt;width val=&quot;880&quot;/&gt;&lt;height val=&quot;489&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PRESENTER_SHAPEINFO" val="&lt;ThreeDShapeInfo&gt;&lt;uuid val=&quot;{6608F1E3-2302-4626-8292-AD68D8A50CC6}&quot;/&gt;&lt;isInvalidForFieldText val=&quot;0&quot;/&gt;&lt;Image&gt;&lt;filename val=&quot;C:\Users\awaggone\AppData\Local\Temp\CP12264637132793Session\CPTrustFolder12264637132793\PPTImport12264637181512\data\asimages\{6608F1E3-2302-4626-8292-AD68D8A50CC6}_2.png&quot;/&gt;&lt;left val=&quot;47&quot;/&gt;&lt;top val=&quot;82&quot;/&gt;&lt;width val=&quot;865&quot;/&gt;&lt;height val=&quot;12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32&quot;/&gt;&lt;lineCharCount val=&quot;6&quot;/&gt;&lt;/TableIndex&gt;&lt;/ShapeTextInfo&gt;"/>
  <p:tag name="HTML_SHAPEINFO" val="&lt;ThreeDShapeInfo&gt;&lt;uuid val=&quot;{0BB079CB-8BAB-43C3-92B2-BD43891DB464}&quot;/&gt;&lt;isInvalidForFieldText val=&quot;0&quot;/&gt;&lt;Image&gt;&lt;filename val=&quot;C:\Users\awaggone\AppData\Local\Temp\CP12264637132793Session\CPTrustFolder12264637132793\PPTImport12264637181512\data\asimages\{0BB079CB-8BAB-43C3-92B2-BD43891DB464}_2.png&quot;/&gt;&lt;left val=&quot;32&quot;/&gt;&lt;top val=&quot;154&quot;/&gt;&lt;width val=&quot;880&quot;/&gt;&lt;height val=&quot;489&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PRESENTER_SHAPEINFO" val="&lt;ThreeDShapeInfo&gt;&lt;uuid val=&quot;{6608F1E3-2302-4626-8292-AD68D8A50CC6}&quot;/&gt;&lt;isInvalidForFieldText val=&quot;0&quot;/&gt;&lt;Image&gt;&lt;filename val=&quot;C:\Users\awaggone\AppData\Local\Temp\CP12264637132793Session\CPTrustFolder12264637132793\PPTImport12264637181512\data\asimages\{6608F1E3-2302-4626-8292-AD68D8A50CC6}_2.png&quot;/&gt;&lt;left val=&quot;47&quot;/&gt;&lt;top val=&quot;82&quot;/&gt;&lt;width val=&quot;865&quot;/&gt;&lt;height val=&quot;12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32&quot;/&gt;&lt;lineCharCount val=&quot;6&quot;/&gt;&lt;/TableIndex&gt;&lt;/ShapeTextInfo&gt;"/>
  <p:tag name="HTML_SHAPEINFO" val="&lt;ThreeDShapeInfo&gt;&lt;uuid val=&quot;{0BB079CB-8BAB-43C3-92B2-BD43891DB464}&quot;/&gt;&lt;isInvalidForFieldText val=&quot;0&quot;/&gt;&lt;Image&gt;&lt;filename val=&quot;C:\Users\awaggone\AppData\Local\Temp\CP12264637132793Session\CPTrustFolder12264637132793\PPTImport12264637181512\data\asimages\{0BB079CB-8BAB-43C3-92B2-BD43891DB464}_2.png&quot;/&gt;&lt;left val=&quot;32&quot;/&gt;&lt;top val=&quot;154&quot;/&gt;&lt;width val=&quot;880&quot;/&gt;&lt;height val=&quot;489&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PRESENTER_SHAPEINFO" val="&lt;ThreeDShapeInfo&gt;&lt;uuid val=&quot;{6608F1E3-2302-4626-8292-AD68D8A50CC6}&quot;/&gt;&lt;isInvalidForFieldText val=&quot;0&quot;/&gt;&lt;Image&gt;&lt;filename val=&quot;C:\Users\awaggone\AppData\Local\Temp\CP12264637132793Session\CPTrustFolder12264637132793\PPTImport12264637181512\data\asimages\{6608F1E3-2302-4626-8292-AD68D8A50CC6}_2.png&quot;/&gt;&lt;left val=&quot;47&quot;/&gt;&lt;top val=&quot;82&quot;/&gt;&lt;width val=&quot;865&quot;/&gt;&lt;height val=&quot;12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32&quot;/&gt;&lt;lineCharCount val=&quot;6&quot;/&gt;&lt;/TableIndex&gt;&lt;/ShapeTextInfo&gt;"/>
  <p:tag name="HTML_SHAPEINFO" val="&lt;ThreeDShapeInfo&gt;&lt;uuid val=&quot;{0BB079CB-8BAB-43C3-92B2-BD43891DB464}&quot;/&gt;&lt;isInvalidForFieldText val=&quot;0&quot;/&gt;&lt;Image&gt;&lt;filename val=&quot;C:\Users\awaggone\AppData\Local\Temp\CP12264637132793Session\CPTrustFolder12264637132793\PPTImport12264637181512\data\asimages\{0BB079CB-8BAB-43C3-92B2-BD43891DB464}_2.png&quot;/&gt;&lt;left val=&quot;32&quot;/&gt;&lt;top val=&quot;154&quot;/&gt;&lt;width val=&quot;880&quot;/&gt;&lt;height val=&quot;48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PRESENTER_SHAPEINFO" val="&lt;ThreeDShapeInfo&gt;&lt;uuid val=&quot;{6608F1E3-2302-4626-8292-AD68D8A50CC6}&quot;/&gt;&lt;isInvalidForFieldText val=&quot;0&quot;/&gt;&lt;Image&gt;&lt;filename val=&quot;C:\Users\awaggone\AppData\Local\Temp\CP12264637132793Session\CPTrustFolder12264637132793\PPTImport12264637181512\data\asimages\{6608F1E3-2302-4626-8292-AD68D8A50CC6}_2.png&quot;/&gt;&lt;left val=&quot;47&quot;/&gt;&lt;top val=&quot;82&quot;/&gt;&lt;width val=&quot;865&quot;/&gt;&lt;height val=&quot;12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32&quot;/&gt;&lt;lineCharCount val=&quot;6&quot;/&gt;&lt;/TableIndex&gt;&lt;/ShapeTextInfo&gt;"/>
  <p:tag name="HTML_SHAPEINFO" val="&lt;ThreeDShapeInfo&gt;&lt;uuid val=&quot;{0BB079CB-8BAB-43C3-92B2-BD43891DB464}&quot;/&gt;&lt;isInvalidForFieldText val=&quot;0&quot;/&gt;&lt;Image&gt;&lt;filename val=&quot;C:\Users\awaggone\AppData\Local\Temp\CP12264637132793Session\CPTrustFolder12264637132793\PPTImport12264637181512\data\asimages\{0BB079CB-8BAB-43C3-92B2-BD43891DB464}_2.png&quot;/&gt;&lt;left val=&quot;32&quot;/&gt;&lt;top val=&quot;154&quot;/&gt;&lt;width val=&quot;880&quot;/&gt;&lt;height val=&quot;489&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PRESENTER_SHAPEINFO" val="&lt;ThreeDShapeInfo&gt;&lt;uuid val=&quot;{6608F1E3-2302-4626-8292-AD68D8A50CC6}&quot;/&gt;&lt;isInvalidForFieldText val=&quot;0&quot;/&gt;&lt;Image&gt;&lt;filename val=&quot;C:\Users\awaggone\AppData\Local\Temp\CP12264637132793Session\CPTrustFolder12264637132793\PPTImport12264637181512\data\asimages\{6608F1E3-2302-4626-8292-AD68D8A50CC6}_2.png&quot;/&gt;&lt;left val=&quot;47&quot;/&gt;&lt;top val=&quot;82&quot;/&gt;&lt;width val=&quot;865&quot;/&gt;&lt;height val=&quot;12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32&quot;/&gt;&lt;lineCharCount val=&quot;6&quot;/&gt;&lt;/TableIndex&gt;&lt;/ShapeTextInfo&gt;"/>
  <p:tag name="HTML_SHAPEINFO" val="&lt;ThreeDShapeInfo&gt;&lt;uuid val=&quot;{0BB079CB-8BAB-43C3-92B2-BD43891DB464}&quot;/&gt;&lt;isInvalidForFieldText val=&quot;0&quot;/&gt;&lt;Image&gt;&lt;filename val=&quot;C:\Users\awaggone\AppData\Local\Temp\CP12264637132793Session\CPTrustFolder12264637132793\PPTImport12264637181512\data\asimages\{0BB079CB-8BAB-43C3-92B2-BD43891DB464}_2.png&quot;/&gt;&lt;left val=&quot;32&quot;/&gt;&lt;top val=&quot;154&quot;/&gt;&lt;width val=&quot;880&quot;/&gt;&lt;height val=&quot;489&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PRESENTER_SHAPEINFO" val="&lt;ThreeDShapeInfo&gt;&lt;uuid val=&quot;{6608F1E3-2302-4626-8292-AD68D8A50CC6}&quot;/&gt;&lt;isInvalidForFieldText val=&quot;0&quot;/&gt;&lt;Image&gt;&lt;filename val=&quot;C:\Users\awaggone\AppData\Local\Temp\CP12264637132793Session\CPTrustFolder12264637132793\PPTImport12264637181512\data\asimages\{6608F1E3-2302-4626-8292-AD68D8A50CC6}_2.png&quot;/&gt;&lt;left val=&quot;47&quot;/&gt;&lt;top val=&quot;82&quot;/&gt;&lt;width val=&quot;865&quot;/&gt;&lt;height val=&quot;12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32&quot;/&gt;&lt;lineCharCount val=&quot;6&quot;/&gt;&lt;/TableIndex&gt;&lt;/ShapeTextInfo&gt;"/>
  <p:tag name="HTML_SHAPEINFO" val="&lt;ThreeDShapeInfo&gt;&lt;uuid val=&quot;{0BB079CB-8BAB-43C3-92B2-BD43891DB464}&quot;/&gt;&lt;isInvalidForFieldText val=&quot;0&quot;/&gt;&lt;Image&gt;&lt;filename val=&quot;C:\Users\awaggone\AppData\Local\Temp\CP12264637132793Session\CPTrustFolder12264637132793\PPTImport12264637181512\data\asimages\{0BB079CB-8BAB-43C3-92B2-BD43891DB464}_2.png&quot;/&gt;&lt;left val=&quot;32&quot;/&gt;&lt;top val=&quot;154&quot;/&gt;&lt;width val=&quot;880&quot;/&gt;&lt;height val=&quot;489&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PRESENTER_SHAPEINFO" val="&lt;ThreeDShapeInfo&gt;&lt;uuid val=&quot;{4FA1B6CF-1940-4609-B1A8-0803F243B7C4}&quot;/&gt;&lt;isInvalidForFieldText val=&quot;0&quot;/&gt;&lt;Image&gt;&lt;filename val=&quot;C:\Users\awaggone\AppData\Local\Temp\CP12264637132793Session\CPTrustFolder12264637132793\PPTImport12264637181512\data\asimages\{4FA1B6CF-1940-4609-B1A8-0803F243B7C4}_48.png&quot;/&gt;&lt;left val=&quot;47&quot;/&gt;&lt;top val=&quot;28&quot;/&gt;&lt;width val=&quot;865&quot;/&gt;&lt;height val=&quot;108&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6&quot;/&gt;&lt;lineCharCount val=&quot;32&quot;/&gt;&lt;lineCharCount val=&quot;20&quot;/&gt;&lt;lineCharCount val=&quot;28&quot;/&gt;&lt;lineCharCount val=&quot;1&quot;/&gt;&lt;lineCharCount val=&quot;47&quot;/&gt;&lt;lineCharCount val=&quot;20&quot;/&gt;&lt;lineCharCount val=&quot;34&quot;/&gt;&lt;lineCharCount val=&quot;1&quot;/&gt;&lt;lineCharCount val=&quot;27&quot;/&gt;&lt;lineCharCount val=&quot;20&quot;/&gt;&lt;lineCharCount val=&quot;31&quot;/&gt;&lt;lineCharCount val=&quot;1&quot;/&gt;&lt;lineCharCount val=&quot;33&quot;/&gt;&lt;lineCharCount val=&quot;20&quot;/&gt;&lt;lineCharCount val=&quot;32&quot;/&gt;&lt;lineCharCount val=&quot;1&quot;/&gt;&lt;lineCharCount val=&quot;30&quot;/&gt;&lt;lineCharCount val=&quot;20&quot;/&gt;&lt;lineCharCount val=&quot;32&quot;/&gt;&lt;lineCharCount val=&quot;1&quot;/&gt;&lt;lineCharCount val=&quot;32&quot;/&gt;&lt;lineCharCount val=&quot;20&quot;/&gt;&lt;lineCharCount val=&quot;22&quot;/&gt;&lt;lineCharCount val=&quot;1&quot;/&gt;&lt;lineCharCount val=&quot;1&quot;/&gt;&lt;lineCharCount val=&quot;1&quot;/&gt;&lt;/TableIndex&gt;&lt;/ShapeTextInfo&gt;"/>
  <p:tag name="HTML_SHAPEINFO" val="&lt;ThreeDShapeInfo&gt;&lt;uuid val=&quot;{2EF259C8-3E1C-460B-B6ED-13D0805ABC1B}&quot;/&gt;&lt;isInvalidForFieldText val=&quot;0&quot;/&gt;&lt;Image&gt;&lt;filename val=&quot;C:\Users\awaggone\AppData\Local\Temp\CP12264637132793Session\CPTrustFolder12264637132793\PPTImport12264637181512\data\asimages\{2EF259C8-3E1C-460B-B6ED-13D0805ABC1B}_48.png&quot;/&gt;&lt;left val=&quot;47&quot;/&gt;&lt;top val=&quot;165&quot;/&gt;&lt;width val=&quot;865&quot;/&gt;&lt;height val=&quot;523&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PRESENTER_SHAPEINFO" val="&lt;ThreeDShapeInfo&gt;&lt;uuid val=&quot;{6608F1E3-2302-4626-8292-AD68D8A50CC6}&quot;/&gt;&lt;isInvalidForFieldText val=&quot;0&quot;/&gt;&lt;Image&gt;&lt;filename val=&quot;C:\Users\awaggone\AppData\Local\Temp\CP12264637132793Session\CPTrustFolder12264637132793\PPTImport12264637181512\data\asimages\{6608F1E3-2302-4626-8292-AD68D8A50CC6}_2.png&quot;/&gt;&lt;left val=&quot;47&quot;/&gt;&lt;top val=&quot;82&quot;/&gt;&lt;width val=&quot;865&quot;/&gt;&lt;height val=&quot;12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32&quot;/&gt;&lt;lineCharCount val=&quot;6&quot;/&gt;&lt;/TableIndex&gt;&lt;/ShapeTextInfo&gt;"/>
  <p:tag name="HTML_SHAPEINFO" val="&lt;ThreeDShapeInfo&gt;&lt;uuid val=&quot;{0BB079CB-8BAB-43C3-92B2-BD43891DB464}&quot;/&gt;&lt;isInvalidForFieldText val=&quot;0&quot;/&gt;&lt;Image&gt;&lt;filename val=&quot;C:\Users\awaggone\AppData\Local\Temp\CP12264637132793Session\CPTrustFolder12264637132793\PPTImport12264637181512\data\asimages\{0BB079CB-8BAB-43C3-92B2-BD43891DB464}_2.png&quot;/&gt;&lt;left val=&quot;32&quot;/&gt;&lt;top val=&quot;154&quot;/&gt;&lt;width val=&quot;880&quot;/&gt;&lt;height val=&quot;489&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PRESENTER_SHAPEINFO" val="&lt;ThreeDShapeInfo&gt;&lt;uuid val=&quot;{4FA1B6CF-1940-4609-B1A8-0803F243B7C4}&quot;/&gt;&lt;isInvalidForFieldText val=&quot;0&quot;/&gt;&lt;Image&gt;&lt;filename val=&quot;C:\Users\awaggone\AppData\Local\Temp\CP12264637132793Session\CPTrustFolder12264637132793\PPTImport12264637181512\data\asimages\{4FA1B6CF-1940-4609-B1A8-0803F243B7C4}_48.png&quot;/&gt;&lt;left val=&quot;47&quot;/&gt;&lt;top val=&quot;28&quot;/&gt;&lt;width val=&quot;865&quot;/&gt;&lt;height val=&quot;108&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6&quot;/&gt;&lt;lineCharCount val=&quot;32&quot;/&gt;&lt;lineCharCount val=&quot;20&quot;/&gt;&lt;lineCharCount val=&quot;28&quot;/&gt;&lt;lineCharCount val=&quot;1&quot;/&gt;&lt;lineCharCount val=&quot;47&quot;/&gt;&lt;lineCharCount val=&quot;20&quot;/&gt;&lt;lineCharCount val=&quot;34&quot;/&gt;&lt;lineCharCount val=&quot;1&quot;/&gt;&lt;lineCharCount val=&quot;27&quot;/&gt;&lt;lineCharCount val=&quot;20&quot;/&gt;&lt;lineCharCount val=&quot;31&quot;/&gt;&lt;lineCharCount val=&quot;1&quot;/&gt;&lt;lineCharCount val=&quot;33&quot;/&gt;&lt;lineCharCount val=&quot;20&quot;/&gt;&lt;lineCharCount val=&quot;32&quot;/&gt;&lt;lineCharCount val=&quot;1&quot;/&gt;&lt;lineCharCount val=&quot;30&quot;/&gt;&lt;lineCharCount val=&quot;20&quot;/&gt;&lt;lineCharCount val=&quot;32&quot;/&gt;&lt;lineCharCount val=&quot;1&quot;/&gt;&lt;lineCharCount val=&quot;32&quot;/&gt;&lt;lineCharCount val=&quot;20&quot;/&gt;&lt;lineCharCount val=&quot;22&quot;/&gt;&lt;lineCharCount val=&quot;1&quot;/&gt;&lt;lineCharCount val=&quot;1&quot;/&gt;&lt;lineCharCount val=&quot;1&quot;/&gt;&lt;/TableIndex&gt;&lt;/ShapeTextInfo&gt;"/>
  <p:tag name="HTML_SHAPEINFO" val="&lt;ThreeDShapeInfo&gt;&lt;uuid val=&quot;{2EF259C8-3E1C-460B-B6ED-13D0805ABC1B}&quot;/&gt;&lt;isInvalidForFieldText val=&quot;0&quot;/&gt;&lt;Image&gt;&lt;filename val=&quot;C:\Users\awaggone\AppData\Local\Temp\CP12264637132793Session\CPTrustFolder12264637132793\PPTImport12264637181512\data\asimages\{2EF259C8-3E1C-460B-B6ED-13D0805ABC1B}_48.png&quot;/&gt;&lt;left val=&quot;47&quot;/&gt;&lt;top val=&quot;165&quot;/&gt;&lt;width val=&quot;865&quot;/&gt;&lt;height val=&quot;523&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PRESENTER_DUMMYTAG" val="&lt;DummyForForceWrite&gt;&lt;/DummyForForceWrite&gt;"/>
  <p:tag name="PRESENTER_SHAPEINFO" val="&lt;ThreeDShapeInfo&gt;&lt;uuid val=&quot;{7B19E067-E03D-4AC6-BEF1-54160458EA4F}&quot;/&gt;&lt;isInvalidForFieldText val=&quot;0&quot;/&gt;&lt;Image&gt;&lt;filename val=&quot;C:\Users\awaggone\AppData\Local\Temp\CP12264637132793Session\CPTrustFolder12264637132793\PPTImport12264637181512\data\asimages\{7B19E067-E03D-4AC6-BEF1-54160458EA4F}_1.png&quot;/&gt;&lt;left val=&quot;55&quot;/&gt;&lt;top val=&quot;231&quot;/&gt;&lt;width val=&quot;865&quot;/&gt;&lt;height val=&quot;121&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8&quot;/&gt;&lt;lineCharCount val=&quot;18&quot;/&gt;&lt;/TableIndex&gt;&lt;/ShapeTextInfo&gt;"/>
  <p:tag name="PRESENTER_DUMMYTAG" val="&lt;DummyForForceWrite&gt;&lt;/DummyForForceWrite&gt;"/>
  <p:tag name="HTML_SHAPEINFO" val="&lt;ThreeDShapeInfo&gt;&lt;uuid val=&quot;{10189205-FFA5-4793-B2F8-79E767EC3289}&quot;/&gt;&lt;isInvalidForFieldText val=&quot;0&quot;/&gt;&lt;Image&gt;&lt;filename val=&quot;C:\Users\awaggone\AppData\Local\Temp\CP12264637132793Session\CPTrustFolder12264637132793\PPTImport12264637181512\data\asimages\{10189205-FFA5-4793-B2F8-79E767EC3289}_1.png&quot;/&gt;&lt;left val=&quot;39&quot;/&gt;&lt;top val=&quot;363&quot;/&gt;&lt;width val=&quot;865&quot;/&gt;&lt;height val=&quot;115&quot;/&gt;&lt;hasText val=&quot;1&quot;/&gt;&lt;/Image&gt;&lt;/ThreeDShape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18243</TotalTime>
  <Words>2038</Words>
  <Application>Microsoft Office PowerPoint</Application>
  <PresentationFormat>On-screen Show (4:3)</PresentationFormat>
  <Paragraphs>314</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Courier New</vt:lpstr>
      <vt:lpstr>Garamond</vt:lpstr>
      <vt:lpstr>Impact</vt:lpstr>
      <vt:lpstr>Times New Roman</vt:lpstr>
      <vt:lpstr>NewsPrint</vt:lpstr>
      <vt:lpstr>University of Houston</vt:lpstr>
      <vt:lpstr> Objectives</vt:lpstr>
      <vt:lpstr>Policies and Procedures</vt:lpstr>
      <vt:lpstr> </vt:lpstr>
      <vt:lpstr> </vt:lpstr>
      <vt:lpstr> </vt:lpstr>
      <vt:lpstr> </vt:lpstr>
      <vt:lpstr> </vt:lpstr>
      <vt:lpstr> </vt:lpstr>
      <vt:lpstr> </vt:lpstr>
      <vt:lpstr> </vt:lpstr>
      <vt:lpstr> </vt:lpstr>
      <vt:lpstr> </vt:lpstr>
      <vt:lpstr> </vt:lpstr>
      <vt:lpstr>Property Management Contacts</vt:lpstr>
      <vt:lpstr> Q &amp; A</vt:lpstr>
      <vt:lpstr>Property Management</vt:lpstr>
    </vt:vector>
  </TitlesOfParts>
  <Company>University of Houston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FY2010 Inventory Training</dc:title>
  <dc:creator>archavez</dc:creator>
  <cp:lastModifiedBy>Pham, Minhthu L</cp:lastModifiedBy>
  <cp:revision>1217</cp:revision>
  <cp:lastPrinted>2022-09-09T19:29:00Z</cp:lastPrinted>
  <dcterms:created xsi:type="dcterms:W3CDTF">2010-01-07T17:10:41Z</dcterms:created>
  <dcterms:modified xsi:type="dcterms:W3CDTF">2025-05-21T12:30:54Z</dcterms:modified>
</cp:coreProperties>
</file>