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4300" r:id="rId1"/>
    <p:sldMasterId id="2147484302" r:id="rId2"/>
  </p:sldMasterIdLst>
  <p:notesMasterIdLst>
    <p:notesMasterId r:id="rId17"/>
  </p:notesMasterIdLst>
  <p:handoutMasterIdLst>
    <p:handoutMasterId r:id="rId18"/>
  </p:handoutMasterIdLst>
  <p:sldIdLst>
    <p:sldId id="283" r:id="rId3"/>
    <p:sldId id="274" r:id="rId4"/>
    <p:sldId id="284" r:id="rId5"/>
    <p:sldId id="293" r:id="rId6"/>
    <p:sldId id="287" r:id="rId7"/>
    <p:sldId id="288" r:id="rId8"/>
    <p:sldId id="299" r:id="rId9"/>
    <p:sldId id="296" r:id="rId10"/>
    <p:sldId id="297" r:id="rId11"/>
    <p:sldId id="298" r:id="rId12"/>
    <p:sldId id="295" r:id="rId13"/>
    <p:sldId id="290" r:id="rId14"/>
    <p:sldId id="291" r:id="rId15"/>
    <p:sldId id="292" r:id="rId16"/>
  </p:sldIdLst>
  <p:sldSz cx="13004800" cy="9753600"/>
  <p:notesSz cx="7315200" cy="9601200"/>
  <p:custDataLst>
    <p:tags r:id="rId19"/>
  </p:custDataLst>
  <p:defaultTextStyle>
    <a:defPPr>
      <a:defRPr lang="en-US"/>
    </a:defPPr>
    <a:lvl1pPr algn="l" rtl="0" fontAlgn="base">
      <a:spcBef>
        <a:spcPct val="0"/>
      </a:spcBef>
      <a:spcAft>
        <a:spcPct val="0"/>
      </a:spcAft>
      <a:defRPr sz="4200" kern="1200">
        <a:solidFill>
          <a:srgbClr val="000000"/>
        </a:solidFill>
        <a:latin typeface="GillSans"/>
        <a:ea typeface="+mn-ea"/>
        <a:cs typeface="Arial" pitchFamily="34" charset="0"/>
        <a:sym typeface="GillSans"/>
      </a:defRPr>
    </a:lvl1pPr>
    <a:lvl2pPr marL="457200" algn="l" rtl="0" fontAlgn="base">
      <a:spcBef>
        <a:spcPct val="0"/>
      </a:spcBef>
      <a:spcAft>
        <a:spcPct val="0"/>
      </a:spcAft>
      <a:defRPr sz="4200" kern="1200">
        <a:solidFill>
          <a:srgbClr val="000000"/>
        </a:solidFill>
        <a:latin typeface="GillSans"/>
        <a:ea typeface="+mn-ea"/>
        <a:cs typeface="Arial" pitchFamily="34" charset="0"/>
        <a:sym typeface="GillSans"/>
      </a:defRPr>
    </a:lvl2pPr>
    <a:lvl3pPr marL="914400" algn="l" rtl="0" fontAlgn="base">
      <a:spcBef>
        <a:spcPct val="0"/>
      </a:spcBef>
      <a:spcAft>
        <a:spcPct val="0"/>
      </a:spcAft>
      <a:defRPr sz="4200" kern="1200">
        <a:solidFill>
          <a:srgbClr val="000000"/>
        </a:solidFill>
        <a:latin typeface="GillSans"/>
        <a:ea typeface="+mn-ea"/>
        <a:cs typeface="Arial" pitchFamily="34" charset="0"/>
        <a:sym typeface="GillSans"/>
      </a:defRPr>
    </a:lvl3pPr>
    <a:lvl4pPr marL="1371600" algn="l" rtl="0" fontAlgn="base">
      <a:spcBef>
        <a:spcPct val="0"/>
      </a:spcBef>
      <a:spcAft>
        <a:spcPct val="0"/>
      </a:spcAft>
      <a:defRPr sz="4200" kern="1200">
        <a:solidFill>
          <a:srgbClr val="000000"/>
        </a:solidFill>
        <a:latin typeface="GillSans"/>
        <a:ea typeface="+mn-ea"/>
        <a:cs typeface="Arial" pitchFamily="34" charset="0"/>
        <a:sym typeface="GillSans"/>
      </a:defRPr>
    </a:lvl4pPr>
    <a:lvl5pPr marL="1828800" algn="l" rtl="0" fontAlgn="base">
      <a:spcBef>
        <a:spcPct val="0"/>
      </a:spcBef>
      <a:spcAft>
        <a:spcPct val="0"/>
      </a:spcAft>
      <a:defRPr sz="4200" kern="1200">
        <a:solidFill>
          <a:srgbClr val="000000"/>
        </a:solidFill>
        <a:latin typeface="GillSans"/>
        <a:ea typeface="+mn-ea"/>
        <a:cs typeface="Arial" pitchFamily="34" charset="0"/>
        <a:sym typeface="GillSans"/>
      </a:defRPr>
    </a:lvl5pPr>
    <a:lvl6pPr marL="2286000" algn="l" defTabSz="914400" rtl="0" eaLnBrk="1" latinLnBrk="0" hangingPunct="1">
      <a:defRPr sz="4200" kern="1200">
        <a:solidFill>
          <a:srgbClr val="000000"/>
        </a:solidFill>
        <a:latin typeface="GillSans"/>
        <a:ea typeface="+mn-ea"/>
        <a:cs typeface="Arial" pitchFamily="34" charset="0"/>
        <a:sym typeface="GillSans"/>
      </a:defRPr>
    </a:lvl6pPr>
    <a:lvl7pPr marL="2743200" algn="l" defTabSz="914400" rtl="0" eaLnBrk="1" latinLnBrk="0" hangingPunct="1">
      <a:defRPr sz="4200" kern="1200">
        <a:solidFill>
          <a:srgbClr val="000000"/>
        </a:solidFill>
        <a:latin typeface="GillSans"/>
        <a:ea typeface="+mn-ea"/>
        <a:cs typeface="Arial" pitchFamily="34" charset="0"/>
        <a:sym typeface="GillSans"/>
      </a:defRPr>
    </a:lvl7pPr>
    <a:lvl8pPr marL="3200400" algn="l" defTabSz="914400" rtl="0" eaLnBrk="1" latinLnBrk="0" hangingPunct="1">
      <a:defRPr sz="4200" kern="1200">
        <a:solidFill>
          <a:srgbClr val="000000"/>
        </a:solidFill>
        <a:latin typeface="GillSans"/>
        <a:ea typeface="+mn-ea"/>
        <a:cs typeface="Arial" pitchFamily="34" charset="0"/>
        <a:sym typeface="GillSans"/>
      </a:defRPr>
    </a:lvl8pPr>
    <a:lvl9pPr marL="3657600" algn="l" defTabSz="914400" rtl="0" eaLnBrk="1" latinLnBrk="0" hangingPunct="1">
      <a:defRPr sz="4200" kern="1200">
        <a:solidFill>
          <a:srgbClr val="000000"/>
        </a:solidFill>
        <a:latin typeface="GillSans"/>
        <a:ea typeface="+mn-ea"/>
        <a:cs typeface="Arial" pitchFamily="34" charset="0"/>
        <a:sym typeface="Gill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88D"/>
    <a:srgbClr val="0070C0"/>
    <a:srgbClr val="A7D9FF"/>
    <a:srgbClr val="C1E4FF"/>
    <a:srgbClr val="3B7600"/>
    <a:srgbClr val="663300"/>
    <a:srgbClr val="A5C004"/>
    <a:srgbClr val="009444"/>
    <a:srgbClr val="00CC5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64302" autoAdjust="0"/>
  </p:normalViewPr>
  <p:slideViewPr>
    <p:cSldViewPr snapToGrid="0">
      <p:cViewPr varScale="1">
        <p:scale>
          <a:sx n="33" d="100"/>
          <a:sy n="33" d="100"/>
        </p:scale>
        <p:origin x="2214" y="6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A58CD-CF81-44C4-97EF-98B801372355}" type="doc">
      <dgm:prSet loTypeId="urn:microsoft.com/office/officeart/2005/8/layout/hierarchy1" loCatId="hierarchy" qsTypeId="urn:microsoft.com/office/officeart/2005/8/quickstyle/simple4" qsCatId="simple" csTypeId="urn:microsoft.com/office/officeart/2005/8/colors/accent1_3" csCatId="accent1" phldr="1"/>
      <dgm:spPr/>
      <dgm:t>
        <a:bodyPr/>
        <a:lstStyle/>
        <a:p>
          <a:endParaRPr lang="en-US"/>
        </a:p>
      </dgm:t>
    </dgm:pt>
    <dgm:pt modelId="{9911AE6A-6E5A-4315-A48E-51AE5A65E6AF}">
      <dgm:prSet phldrT="[Text]" phldr="1"/>
      <dgm:spPr/>
      <dgm:t>
        <a:bodyPr/>
        <a:lstStyle/>
        <a:p>
          <a:endParaRPr lang="en-US" dirty="0"/>
        </a:p>
      </dgm:t>
    </dgm:pt>
    <dgm:pt modelId="{9AAE7843-19A4-44B7-A8DA-51FA5A5BEFEF}" type="parTrans" cxnId="{AE9710E5-7AC6-49E5-BBCB-D0C78B9E23DA}">
      <dgm:prSet/>
      <dgm:spPr/>
      <dgm:t>
        <a:bodyPr/>
        <a:lstStyle/>
        <a:p>
          <a:endParaRPr lang="en-US"/>
        </a:p>
      </dgm:t>
    </dgm:pt>
    <dgm:pt modelId="{54026210-9647-4BFF-B181-EDEC21BA7CE5}" type="sibTrans" cxnId="{AE9710E5-7AC6-49E5-BBCB-D0C78B9E23DA}">
      <dgm:prSet/>
      <dgm:spPr/>
      <dgm:t>
        <a:bodyPr/>
        <a:lstStyle/>
        <a:p>
          <a:endParaRPr lang="en-US"/>
        </a:p>
      </dgm:t>
    </dgm:pt>
    <dgm:pt modelId="{B0A31F48-E76A-4E0F-9913-CC3B690EA96E}">
      <dgm:prSet phldrT="[Text]"/>
      <dgm:spPr/>
      <dgm:t>
        <a:bodyPr/>
        <a:lstStyle/>
        <a:p>
          <a:r>
            <a:rPr lang="en-US" dirty="0"/>
            <a:t>401(k): </a:t>
          </a:r>
          <a:br>
            <a:rPr lang="en-US" dirty="0"/>
          </a:br>
          <a:r>
            <a:rPr lang="en-US" dirty="0"/>
            <a:t>All State Employees</a:t>
          </a:r>
        </a:p>
      </dgm:t>
    </dgm:pt>
    <dgm:pt modelId="{0A90C73B-A9F7-49B6-A0E1-4805B9732EA8}" type="parTrans" cxnId="{8FFE452D-3D64-4265-9115-7ED549066BD0}">
      <dgm:prSet/>
      <dgm:spPr/>
      <dgm:t>
        <a:bodyPr/>
        <a:lstStyle/>
        <a:p>
          <a:endParaRPr lang="en-US"/>
        </a:p>
      </dgm:t>
    </dgm:pt>
    <dgm:pt modelId="{1589F09E-8FA8-4BF5-A4AB-87885838B3F7}" type="sibTrans" cxnId="{8FFE452D-3D64-4265-9115-7ED549066BD0}">
      <dgm:prSet/>
      <dgm:spPr/>
      <dgm:t>
        <a:bodyPr/>
        <a:lstStyle/>
        <a:p>
          <a:endParaRPr lang="en-US"/>
        </a:p>
      </dgm:t>
    </dgm:pt>
    <dgm:pt modelId="{05A2F6C4-5976-48E6-A0F8-419A7558CC8B}">
      <dgm:prSet phldrT="[Text]"/>
      <dgm:spPr/>
      <dgm:t>
        <a:bodyPr/>
        <a:lstStyle/>
        <a:p>
          <a:r>
            <a:rPr lang="en-US" dirty="0"/>
            <a:t>457:</a:t>
          </a:r>
          <a:br>
            <a:rPr lang="en-US" dirty="0"/>
          </a:br>
          <a:r>
            <a:rPr lang="en-US" dirty="0"/>
            <a:t>All State and Higher Education Employees</a:t>
          </a:r>
        </a:p>
      </dgm:t>
    </dgm:pt>
    <dgm:pt modelId="{C8151CE8-BE2E-4359-AAA7-CF6E6A243856}" type="parTrans" cxnId="{788B36F9-42EE-4CB9-BDDC-FA789DE5A445}">
      <dgm:prSet/>
      <dgm:spPr/>
      <dgm:t>
        <a:bodyPr/>
        <a:lstStyle/>
        <a:p>
          <a:endParaRPr lang="en-US"/>
        </a:p>
      </dgm:t>
    </dgm:pt>
    <dgm:pt modelId="{C48CFD00-7103-4DE0-BF5B-888B40C04053}" type="sibTrans" cxnId="{788B36F9-42EE-4CB9-BDDC-FA789DE5A445}">
      <dgm:prSet/>
      <dgm:spPr/>
      <dgm:t>
        <a:bodyPr/>
        <a:lstStyle/>
        <a:p>
          <a:endParaRPr lang="en-US"/>
        </a:p>
      </dgm:t>
    </dgm:pt>
    <dgm:pt modelId="{50910B99-F26F-4617-9E67-060677349454}" type="pres">
      <dgm:prSet presAssocID="{EC8A58CD-CF81-44C4-97EF-98B801372355}" presName="hierChild1" presStyleCnt="0">
        <dgm:presLayoutVars>
          <dgm:chPref val="1"/>
          <dgm:dir/>
          <dgm:animOne val="branch"/>
          <dgm:animLvl val="lvl"/>
          <dgm:resizeHandles/>
        </dgm:presLayoutVars>
      </dgm:prSet>
      <dgm:spPr/>
      <dgm:t>
        <a:bodyPr/>
        <a:lstStyle/>
        <a:p>
          <a:endParaRPr lang="en-US"/>
        </a:p>
      </dgm:t>
    </dgm:pt>
    <dgm:pt modelId="{48FF86FF-4865-41BA-A6EF-3CBA49667A4A}" type="pres">
      <dgm:prSet presAssocID="{9911AE6A-6E5A-4315-A48E-51AE5A65E6AF}" presName="hierRoot1" presStyleCnt="0"/>
      <dgm:spPr/>
    </dgm:pt>
    <dgm:pt modelId="{E48DAFFA-987C-4373-BBB5-DE87822AD4EA}" type="pres">
      <dgm:prSet presAssocID="{9911AE6A-6E5A-4315-A48E-51AE5A65E6AF}" presName="composite" presStyleCnt="0"/>
      <dgm:spPr/>
    </dgm:pt>
    <dgm:pt modelId="{23DD1B94-BB3A-4EB1-8F12-33DAD01D30FF}" type="pres">
      <dgm:prSet presAssocID="{9911AE6A-6E5A-4315-A48E-51AE5A65E6AF}" presName="background" presStyleLbl="node0" presStyleIdx="0" presStyleCnt="1"/>
      <dgm:spPr/>
    </dgm:pt>
    <dgm:pt modelId="{240B7833-8326-4EE9-BAC3-D13CA1B4BE2D}" type="pres">
      <dgm:prSet presAssocID="{9911AE6A-6E5A-4315-A48E-51AE5A65E6AF}" presName="text" presStyleLbl="fgAcc0" presStyleIdx="0" presStyleCnt="1" custScaleX="172714">
        <dgm:presLayoutVars>
          <dgm:chPref val="3"/>
        </dgm:presLayoutVars>
      </dgm:prSet>
      <dgm:spPr/>
      <dgm:t>
        <a:bodyPr/>
        <a:lstStyle/>
        <a:p>
          <a:endParaRPr lang="en-US"/>
        </a:p>
      </dgm:t>
    </dgm:pt>
    <dgm:pt modelId="{EC943EC9-95D8-4EF3-A3E4-319AB032E916}" type="pres">
      <dgm:prSet presAssocID="{9911AE6A-6E5A-4315-A48E-51AE5A65E6AF}" presName="hierChild2" presStyleCnt="0"/>
      <dgm:spPr/>
    </dgm:pt>
    <dgm:pt modelId="{8EE04FAA-174A-4B2E-8E2D-DCE83803CC5D}" type="pres">
      <dgm:prSet presAssocID="{0A90C73B-A9F7-49B6-A0E1-4805B9732EA8}" presName="Name10" presStyleLbl="parChTrans1D2" presStyleIdx="0" presStyleCnt="2"/>
      <dgm:spPr/>
      <dgm:t>
        <a:bodyPr/>
        <a:lstStyle/>
        <a:p>
          <a:endParaRPr lang="en-US"/>
        </a:p>
      </dgm:t>
    </dgm:pt>
    <dgm:pt modelId="{3214FAE5-96D6-457F-BA6B-6D0D55B5BADD}" type="pres">
      <dgm:prSet presAssocID="{B0A31F48-E76A-4E0F-9913-CC3B690EA96E}" presName="hierRoot2" presStyleCnt="0"/>
      <dgm:spPr/>
    </dgm:pt>
    <dgm:pt modelId="{D0707C6A-DF4B-4AFD-8450-F81EF32B5929}" type="pres">
      <dgm:prSet presAssocID="{B0A31F48-E76A-4E0F-9913-CC3B690EA96E}" presName="composite2" presStyleCnt="0"/>
      <dgm:spPr/>
    </dgm:pt>
    <dgm:pt modelId="{2D1B643B-2842-4DC4-BB6F-F011C5F7931E}" type="pres">
      <dgm:prSet presAssocID="{B0A31F48-E76A-4E0F-9913-CC3B690EA96E}" presName="background2" presStyleLbl="node2" presStyleIdx="0" presStyleCnt="2"/>
      <dgm:spPr/>
    </dgm:pt>
    <dgm:pt modelId="{425F0313-412A-437C-A410-CA0195C3E350}" type="pres">
      <dgm:prSet presAssocID="{B0A31F48-E76A-4E0F-9913-CC3B690EA96E}" presName="text2" presStyleLbl="fgAcc2" presStyleIdx="0" presStyleCnt="2">
        <dgm:presLayoutVars>
          <dgm:chPref val="3"/>
        </dgm:presLayoutVars>
      </dgm:prSet>
      <dgm:spPr/>
      <dgm:t>
        <a:bodyPr/>
        <a:lstStyle/>
        <a:p>
          <a:endParaRPr lang="en-US"/>
        </a:p>
      </dgm:t>
    </dgm:pt>
    <dgm:pt modelId="{02C93672-B946-41BA-B629-5A301D4078DB}" type="pres">
      <dgm:prSet presAssocID="{B0A31F48-E76A-4E0F-9913-CC3B690EA96E}" presName="hierChild3" presStyleCnt="0"/>
      <dgm:spPr/>
    </dgm:pt>
    <dgm:pt modelId="{6026B8C0-7334-42C5-AB6A-DEEECA7447C3}" type="pres">
      <dgm:prSet presAssocID="{C8151CE8-BE2E-4359-AAA7-CF6E6A243856}" presName="Name10" presStyleLbl="parChTrans1D2" presStyleIdx="1" presStyleCnt="2"/>
      <dgm:spPr/>
      <dgm:t>
        <a:bodyPr/>
        <a:lstStyle/>
        <a:p>
          <a:endParaRPr lang="en-US"/>
        </a:p>
      </dgm:t>
    </dgm:pt>
    <dgm:pt modelId="{768D7AC5-0B7F-485B-AA2D-CE7C98E5D3E8}" type="pres">
      <dgm:prSet presAssocID="{05A2F6C4-5976-48E6-A0F8-419A7558CC8B}" presName="hierRoot2" presStyleCnt="0"/>
      <dgm:spPr/>
    </dgm:pt>
    <dgm:pt modelId="{989DBEBC-9F29-4AC8-8944-E642553DA70F}" type="pres">
      <dgm:prSet presAssocID="{05A2F6C4-5976-48E6-A0F8-419A7558CC8B}" presName="composite2" presStyleCnt="0"/>
      <dgm:spPr/>
    </dgm:pt>
    <dgm:pt modelId="{B02707A7-2DEA-473B-9C95-87E54F972360}" type="pres">
      <dgm:prSet presAssocID="{05A2F6C4-5976-48E6-A0F8-419A7558CC8B}" presName="background2" presStyleLbl="node2" presStyleIdx="1" presStyleCnt="2"/>
      <dgm:spPr/>
    </dgm:pt>
    <dgm:pt modelId="{6D2CA6F6-2901-4518-B9CC-8A72A0C909A5}" type="pres">
      <dgm:prSet presAssocID="{05A2F6C4-5976-48E6-A0F8-419A7558CC8B}" presName="text2" presStyleLbl="fgAcc2" presStyleIdx="1" presStyleCnt="2">
        <dgm:presLayoutVars>
          <dgm:chPref val="3"/>
        </dgm:presLayoutVars>
      </dgm:prSet>
      <dgm:spPr/>
      <dgm:t>
        <a:bodyPr/>
        <a:lstStyle/>
        <a:p>
          <a:endParaRPr lang="en-US"/>
        </a:p>
      </dgm:t>
    </dgm:pt>
    <dgm:pt modelId="{EA7BCE00-632B-45FC-8686-2314D2DE549E}" type="pres">
      <dgm:prSet presAssocID="{05A2F6C4-5976-48E6-A0F8-419A7558CC8B}" presName="hierChild3" presStyleCnt="0"/>
      <dgm:spPr/>
    </dgm:pt>
  </dgm:ptLst>
  <dgm:cxnLst>
    <dgm:cxn modelId="{AE9710E5-7AC6-49E5-BBCB-D0C78B9E23DA}" srcId="{EC8A58CD-CF81-44C4-97EF-98B801372355}" destId="{9911AE6A-6E5A-4315-A48E-51AE5A65E6AF}" srcOrd="0" destOrd="0" parTransId="{9AAE7843-19A4-44B7-A8DA-51FA5A5BEFEF}" sibTransId="{54026210-9647-4BFF-B181-EDEC21BA7CE5}"/>
    <dgm:cxn modelId="{76FF51AC-231F-4AB2-98AD-92032860B2F5}" type="presOf" srcId="{05A2F6C4-5976-48E6-A0F8-419A7558CC8B}" destId="{6D2CA6F6-2901-4518-B9CC-8A72A0C909A5}" srcOrd="0" destOrd="0" presId="urn:microsoft.com/office/officeart/2005/8/layout/hierarchy1"/>
    <dgm:cxn modelId="{28FE6A47-FA9D-465C-B852-3EAFC79189E3}" type="presOf" srcId="{EC8A58CD-CF81-44C4-97EF-98B801372355}" destId="{50910B99-F26F-4617-9E67-060677349454}" srcOrd="0" destOrd="0" presId="urn:microsoft.com/office/officeart/2005/8/layout/hierarchy1"/>
    <dgm:cxn modelId="{8FFE452D-3D64-4265-9115-7ED549066BD0}" srcId="{9911AE6A-6E5A-4315-A48E-51AE5A65E6AF}" destId="{B0A31F48-E76A-4E0F-9913-CC3B690EA96E}" srcOrd="0" destOrd="0" parTransId="{0A90C73B-A9F7-49B6-A0E1-4805B9732EA8}" sibTransId="{1589F09E-8FA8-4BF5-A4AB-87885838B3F7}"/>
    <dgm:cxn modelId="{788B36F9-42EE-4CB9-BDDC-FA789DE5A445}" srcId="{9911AE6A-6E5A-4315-A48E-51AE5A65E6AF}" destId="{05A2F6C4-5976-48E6-A0F8-419A7558CC8B}" srcOrd="1" destOrd="0" parTransId="{C8151CE8-BE2E-4359-AAA7-CF6E6A243856}" sibTransId="{C48CFD00-7103-4DE0-BF5B-888B40C04053}"/>
    <dgm:cxn modelId="{8DF2AF67-AA35-42F7-A66D-AD36DD890AAB}" type="presOf" srcId="{C8151CE8-BE2E-4359-AAA7-CF6E6A243856}" destId="{6026B8C0-7334-42C5-AB6A-DEEECA7447C3}" srcOrd="0" destOrd="0" presId="urn:microsoft.com/office/officeart/2005/8/layout/hierarchy1"/>
    <dgm:cxn modelId="{046B4672-E947-4129-9304-425AAF343DDF}" type="presOf" srcId="{9911AE6A-6E5A-4315-A48E-51AE5A65E6AF}" destId="{240B7833-8326-4EE9-BAC3-D13CA1B4BE2D}" srcOrd="0" destOrd="0" presId="urn:microsoft.com/office/officeart/2005/8/layout/hierarchy1"/>
    <dgm:cxn modelId="{F119E054-06DD-4919-8900-E41B765CA462}" type="presOf" srcId="{B0A31F48-E76A-4E0F-9913-CC3B690EA96E}" destId="{425F0313-412A-437C-A410-CA0195C3E350}" srcOrd="0" destOrd="0" presId="urn:microsoft.com/office/officeart/2005/8/layout/hierarchy1"/>
    <dgm:cxn modelId="{29AD853B-F511-4909-9DB8-8289770520D0}" type="presOf" srcId="{0A90C73B-A9F7-49B6-A0E1-4805B9732EA8}" destId="{8EE04FAA-174A-4B2E-8E2D-DCE83803CC5D}" srcOrd="0" destOrd="0" presId="urn:microsoft.com/office/officeart/2005/8/layout/hierarchy1"/>
    <dgm:cxn modelId="{66CD925B-B2D6-4973-9290-8F71CCB98965}" type="presParOf" srcId="{50910B99-F26F-4617-9E67-060677349454}" destId="{48FF86FF-4865-41BA-A6EF-3CBA49667A4A}" srcOrd="0" destOrd="0" presId="urn:microsoft.com/office/officeart/2005/8/layout/hierarchy1"/>
    <dgm:cxn modelId="{7CC8C0BC-5A05-492A-916F-71B43D6ED92E}" type="presParOf" srcId="{48FF86FF-4865-41BA-A6EF-3CBA49667A4A}" destId="{E48DAFFA-987C-4373-BBB5-DE87822AD4EA}" srcOrd="0" destOrd="0" presId="urn:microsoft.com/office/officeart/2005/8/layout/hierarchy1"/>
    <dgm:cxn modelId="{830EEDC9-DE33-4165-A5DF-F061C6BF3EE6}" type="presParOf" srcId="{E48DAFFA-987C-4373-BBB5-DE87822AD4EA}" destId="{23DD1B94-BB3A-4EB1-8F12-33DAD01D30FF}" srcOrd="0" destOrd="0" presId="urn:microsoft.com/office/officeart/2005/8/layout/hierarchy1"/>
    <dgm:cxn modelId="{37AC74D9-51B5-4789-9F73-CBEE8535FD6A}" type="presParOf" srcId="{E48DAFFA-987C-4373-BBB5-DE87822AD4EA}" destId="{240B7833-8326-4EE9-BAC3-D13CA1B4BE2D}" srcOrd="1" destOrd="0" presId="urn:microsoft.com/office/officeart/2005/8/layout/hierarchy1"/>
    <dgm:cxn modelId="{01A8E2E3-899E-4A9C-BF91-1EA322C83B1D}" type="presParOf" srcId="{48FF86FF-4865-41BA-A6EF-3CBA49667A4A}" destId="{EC943EC9-95D8-4EF3-A3E4-319AB032E916}" srcOrd="1" destOrd="0" presId="urn:microsoft.com/office/officeart/2005/8/layout/hierarchy1"/>
    <dgm:cxn modelId="{ED6C5426-8D93-4EF9-B2DB-D8613EAE2994}" type="presParOf" srcId="{EC943EC9-95D8-4EF3-A3E4-319AB032E916}" destId="{8EE04FAA-174A-4B2E-8E2D-DCE83803CC5D}" srcOrd="0" destOrd="0" presId="urn:microsoft.com/office/officeart/2005/8/layout/hierarchy1"/>
    <dgm:cxn modelId="{6A3490CA-A089-4776-AE15-C1E2CF5C05D4}" type="presParOf" srcId="{EC943EC9-95D8-4EF3-A3E4-319AB032E916}" destId="{3214FAE5-96D6-457F-BA6B-6D0D55B5BADD}" srcOrd="1" destOrd="0" presId="urn:microsoft.com/office/officeart/2005/8/layout/hierarchy1"/>
    <dgm:cxn modelId="{9AC3641D-F6BC-45BF-84EE-04881E1E1A02}" type="presParOf" srcId="{3214FAE5-96D6-457F-BA6B-6D0D55B5BADD}" destId="{D0707C6A-DF4B-4AFD-8450-F81EF32B5929}" srcOrd="0" destOrd="0" presId="urn:microsoft.com/office/officeart/2005/8/layout/hierarchy1"/>
    <dgm:cxn modelId="{F07B94CA-7212-4639-89CA-5392EC3003EB}" type="presParOf" srcId="{D0707C6A-DF4B-4AFD-8450-F81EF32B5929}" destId="{2D1B643B-2842-4DC4-BB6F-F011C5F7931E}" srcOrd="0" destOrd="0" presId="urn:microsoft.com/office/officeart/2005/8/layout/hierarchy1"/>
    <dgm:cxn modelId="{C4EF2895-C005-4289-9134-245C8006E77C}" type="presParOf" srcId="{D0707C6A-DF4B-4AFD-8450-F81EF32B5929}" destId="{425F0313-412A-437C-A410-CA0195C3E350}" srcOrd="1" destOrd="0" presId="urn:microsoft.com/office/officeart/2005/8/layout/hierarchy1"/>
    <dgm:cxn modelId="{09D9BBD4-3DFC-44CC-AFAC-62E2E9D49C95}" type="presParOf" srcId="{3214FAE5-96D6-457F-BA6B-6D0D55B5BADD}" destId="{02C93672-B946-41BA-B629-5A301D4078DB}" srcOrd="1" destOrd="0" presId="urn:microsoft.com/office/officeart/2005/8/layout/hierarchy1"/>
    <dgm:cxn modelId="{AD62BA7E-92C2-47F5-BD87-BA0C6F3CFCC2}" type="presParOf" srcId="{EC943EC9-95D8-4EF3-A3E4-319AB032E916}" destId="{6026B8C0-7334-42C5-AB6A-DEEECA7447C3}" srcOrd="2" destOrd="0" presId="urn:microsoft.com/office/officeart/2005/8/layout/hierarchy1"/>
    <dgm:cxn modelId="{3858B95C-F632-4E89-B257-321B01171E8A}" type="presParOf" srcId="{EC943EC9-95D8-4EF3-A3E4-319AB032E916}" destId="{768D7AC5-0B7F-485B-AA2D-CE7C98E5D3E8}" srcOrd="3" destOrd="0" presId="urn:microsoft.com/office/officeart/2005/8/layout/hierarchy1"/>
    <dgm:cxn modelId="{536DF323-D98B-44C8-A70B-2D2D2311576A}" type="presParOf" srcId="{768D7AC5-0B7F-485B-AA2D-CE7C98E5D3E8}" destId="{989DBEBC-9F29-4AC8-8944-E642553DA70F}" srcOrd="0" destOrd="0" presId="urn:microsoft.com/office/officeart/2005/8/layout/hierarchy1"/>
    <dgm:cxn modelId="{978D5FAC-637F-4A78-A3E3-FC44618CBD9B}" type="presParOf" srcId="{989DBEBC-9F29-4AC8-8944-E642553DA70F}" destId="{B02707A7-2DEA-473B-9C95-87E54F972360}" srcOrd="0" destOrd="0" presId="urn:microsoft.com/office/officeart/2005/8/layout/hierarchy1"/>
    <dgm:cxn modelId="{34DF6E46-9B11-44B9-A050-EFF19F266F3C}" type="presParOf" srcId="{989DBEBC-9F29-4AC8-8944-E642553DA70F}" destId="{6D2CA6F6-2901-4518-B9CC-8A72A0C909A5}" srcOrd="1" destOrd="0" presId="urn:microsoft.com/office/officeart/2005/8/layout/hierarchy1"/>
    <dgm:cxn modelId="{3AE46F31-BDF1-42EF-8552-98602D160117}" type="presParOf" srcId="{768D7AC5-0B7F-485B-AA2D-CE7C98E5D3E8}" destId="{EA7BCE00-632B-45FC-8686-2314D2DE54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B8C0-7334-42C5-AB6A-DEEECA7447C3}">
      <dsp:nvSpPr>
        <dsp:cNvPr id="0" name=""/>
        <dsp:cNvSpPr/>
      </dsp:nvSpPr>
      <dsp:spPr>
        <a:xfrm>
          <a:off x="4057452" y="2435273"/>
          <a:ext cx="2231026" cy="1061765"/>
        </a:xfrm>
        <a:custGeom>
          <a:avLst/>
          <a:gdLst/>
          <a:ahLst/>
          <a:cxnLst/>
          <a:rect l="0" t="0" r="0" b="0"/>
          <a:pathLst>
            <a:path>
              <a:moveTo>
                <a:pt x="0" y="0"/>
              </a:moveTo>
              <a:lnTo>
                <a:pt x="0" y="723562"/>
              </a:lnTo>
              <a:lnTo>
                <a:pt x="2231026" y="723562"/>
              </a:lnTo>
              <a:lnTo>
                <a:pt x="2231026" y="106176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E04FAA-174A-4B2E-8E2D-DCE83803CC5D}">
      <dsp:nvSpPr>
        <dsp:cNvPr id="0" name=""/>
        <dsp:cNvSpPr/>
      </dsp:nvSpPr>
      <dsp:spPr>
        <a:xfrm>
          <a:off x="1826425" y="2435273"/>
          <a:ext cx="2231026" cy="1061765"/>
        </a:xfrm>
        <a:custGeom>
          <a:avLst/>
          <a:gdLst/>
          <a:ahLst/>
          <a:cxnLst/>
          <a:rect l="0" t="0" r="0" b="0"/>
          <a:pathLst>
            <a:path>
              <a:moveTo>
                <a:pt x="2231026" y="0"/>
              </a:moveTo>
              <a:lnTo>
                <a:pt x="2231026" y="723562"/>
              </a:lnTo>
              <a:lnTo>
                <a:pt x="0" y="723562"/>
              </a:lnTo>
              <a:lnTo>
                <a:pt x="0" y="106176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DD1B94-BB3A-4EB1-8F12-33DAD01D30FF}">
      <dsp:nvSpPr>
        <dsp:cNvPr id="0" name=""/>
        <dsp:cNvSpPr/>
      </dsp:nvSpPr>
      <dsp:spPr>
        <a:xfrm>
          <a:off x="904756" y="117034"/>
          <a:ext cx="6305392" cy="2318239"/>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0B7833-8326-4EE9-BAC3-D13CA1B4BE2D}">
      <dsp:nvSpPr>
        <dsp:cNvPr id="0" name=""/>
        <dsp:cNvSpPr/>
      </dsp:nvSpPr>
      <dsp:spPr>
        <a:xfrm>
          <a:off x="1310397" y="502393"/>
          <a:ext cx="6305392" cy="2318239"/>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78296" y="570292"/>
        <a:ext cx="6169594" cy="2182441"/>
      </dsp:txXfrm>
    </dsp:sp>
    <dsp:sp modelId="{2D1B643B-2842-4DC4-BB6F-F011C5F7931E}">
      <dsp:nvSpPr>
        <dsp:cNvPr id="0" name=""/>
        <dsp:cNvSpPr/>
      </dsp:nvSpPr>
      <dsp:spPr>
        <a:xfrm>
          <a:off x="1040" y="3497039"/>
          <a:ext cx="3650771" cy="2318239"/>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5F0313-412A-437C-A410-CA0195C3E350}">
      <dsp:nvSpPr>
        <dsp:cNvPr id="0" name=""/>
        <dsp:cNvSpPr/>
      </dsp:nvSpPr>
      <dsp:spPr>
        <a:xfrm>
          <a:off x="406681" y="3882399"/>
          <a:ext cx="3650771" cy="2318239"/>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401(k): </a:t>
          </a:r>
          <a:br>
            <a:rPr lang="en-US" sz="3300" kern="1200" dirty="0"/>
          </a:br>
          <a:r>
            <a:rPr lang="en-US" sz="3300" kern="1200" dirty="0"/>
            <a:t>All State Employees</a:t>
          </a:r>
        </a:p>
      </dsp:txBody>
      <dsp:txXfrm>
        <a:off x="474580" y="3950298"/>
        <a:ext cx="3514973" cy="2182441"/>
      </dsp:txXfrm>
    </dsp:sp>
    <dsp:sp modelId="{B02707A7-2DEA-473B-9C95-87E54F972360}">
      <dsp:nvSpPr>
        <dsp:cNvPr id="0" name=""/>
        <dsp:cNvSpPr/>
      </dsp:nvSpPr>
      <dsp:spPr>
        <a:xfrm>
          <a:off x="4463093" y="3497039"/>
          <a:ext cx="3650771" cy="2318239"/>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2CA6F6-2901-4518-B9CC-8A72A0C909A5}">
      <dsp:nvSpPr>
        <dsp:cNvPr id="0" name=""/>
        <dsp:cNvSpPr/>
      </dsp:nvSpPr>
      <dsp:spPr>
        <a:xfrm>
          <a:off x="4868734" y="3882399"/>
          <a:ext cx="3650771" cy="2318239"/>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457:</a:t>
          </a:r>
          <a:br>
            <a:rPr lang="en-US" sz="3300" kern="1200" dirty="0"/>
          </a:br>
          <a:r>
            <a:rPr lang="en-US" sz="3300" kern="1200" dirty="0"/>
            <a:t>All State and Higher Education Employees</a:t>
          </a:r>
        </a:p>
      </dsp:txBody>
      <dsp:txXfrm>
        <a:off x="4936633" y="3950298"/>
        <a:ext cx="3514973" cy="21824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7322D66-A355-4E04-B90B-5CE3F1F60183}" type="datetimeFigureOut">
              <a:rPr lang="en-US" smtClean="0"/>
              <a:t>10/29/2020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A947C31-84C8-4D4E-A529-6376CA645292}" type="slidenum">
              <a:rPr lang="en-US" smtClean="0"/>
              <a:t>‹#›</a:t>
            </a:fld>
            <a:endParaRPr lang="en-US"/>
          </a:p>
        </p:txBody>
      </p:sp>
    </p:spTree>
    <p:extLst>
      <p:ext uri="{BB962C8B-B14F-4D97-AF65-F5344CB8AC3E}">
        <p14:creationId xmlns:p14="http://schemas.microsoft.com/office/powerpoint/2010/main" val="143167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4" tIns="48319" rIns="96634" bIns="48319" numCol="1" anchor="t" anchorCtr="0" compatLnSpc="1">
            <a:prstTxWarp prst="textNoShape">
              <a:avLst/>
            </a:prstTxWarp>
          </a:bodyPr>
          <a:lstStyle>
            <a:lvl1pPr algn="l" defTabSz="966629">
              <a:defRPr sz="1200">
                <a:solidFill>
                  <a:schemeClr val="tx1"/>
                </a:solidFill>
                <a:latin typeface="GillSans" pitchFamily="34" charset="0"/>
                <a:cs typeface="+mn-cs"/>
                <a:sym typeface="GillSans" pitchFamily="34" charset="0"/>
              </a:defRPr>
            </a:lvl1pPr>
          </a:lstStyle>
          <a:p>
            <a:pPr>
              <a:defRPr/>
            </a:pPr>
            <a:endParaRPr lang="en-US" dirty="0"/>
          </a:p>
        </p:txBody>
      </p:sp>
      <p:sp>
        <p:nvSpPr>
          <p:cNvPr id="296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34" tIns="48319" rIns="96634" bIns="48319" numCol="1" anchor="t" anchorCtr="0" compatLnSpc="1">
            <a:prstTxWarp prst="textNoShape">
              <a:avLst/>
            </a:prstTxWarp>
          </a:bodyPr>
          <a:lstStyle>
            <a:lvl1pPr algn="r" defTabSz="966629">
              <a:defRPr sz="1200">
                <a:solidFill>
                  <a:schemeClr val="tx1"/>
                </a:solidFill>
                <a:latin typeface="GillSans" pitchFamily="34" charset="0"/>
                <a:cs typeface="+mn-cs"/>
                <a:sym typeface="GillSans" pitchFamily="34" charset="0"/>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34" tIns="48319" rIns="96634" bIns="48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34" tIns="48319" rIns="96634" bIns="48319" numCol="1" anchor="b" anchorCtr="0" compatLnSpc="1">
            <a:prstTxWarp prst="textNoShape">
              <a:avLst/>
            </a:prstTxWarp>
          </a:bodyPr>
          <a:lstStyle>
            <a:lvl1pPr algn="l" defTabSz="966629">
              <a:defRPr sz="1200">
                <a:solidFill>
                  <a:schemeClr val="tx1"/>
                </a:solidFill>
                <a:latin typeface="GillSans" pitchFamily="34" charset="0"/>
                <a:cs typeface="+mn-cs"/>
                <a:sym typeface="GillSans" pitchFamily="34" charset="0"/>
              </a:defRPr>
            </a:lvl1pPr>
          </a:lstStyle>
          <a:p>
            <a:pPr>
              <a:defRPr/>
            </a:pPr>
            <a:endParaRPr lang="en-US" dirty="0"/>
          </a:p>
        </p:txBody>
      </p:sp>
      <p:sp>
        <p:nvSpPr>
          <p:cNvPr id="297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34" tIns="48319" rIns="96634" bIns="48319" numCol="1" anchor="b" anchorCtr="0" compatLnSpc="1">
            <a:prstTxWarp prst="textNoShape">
              <a:avLst/>
            </a:prstTxWarp>
          </a:bodyPr>
          <a:lstStyle>
            <a:lvl1pPr algn="r" defTabSz="966629">
              <a:defRPr sz="1200">
                <a:solidFill>
                  <a:schemeClr val="tx1"/>
                </a:solidFill>
                <a:latin typeface="GillSans" pitchFamily="34" charset="0"/>
                <a:cs typeface="+mn-cs"/>
                <a:sym typeface="GillSans" pitchFamily="34" charset="0"/>
              </a:defRPr>
            </a:lvl1pPr>
          </a:lstStyle>
          <a:p>
            <a:pPr>
              <a:defRPr/>
            </a:pPr>
            <a:fld id="{4041F11C-00F3-4592-9C10-53D7BA5854A2}" type="slidenum">
              <a:rPr lang="en-US"/>
              <a:pPr>
                <a:defRPr/>
              </a:pPr>
              <a:t>‹#›</a:t>
            </a:fld>
            <a:endParaRPr lang="en-US" dirty="0"/>
          </a:p>
        </p:txBody>
      </p:sp>
    </p:spTree>
    <p:extLst>
      <p:ext uri="{BB962C8B-B14F-4D97-AF65-F5344CB8AC3E}">
        <p14:creationId xmlns:p14="http://schemas.microsoft.com/office/powerpoint/2010/main" val="11122278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exasaver.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exasaver.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exasaver.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exasaver.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defTabSz="965200">
              <a:defRPr/>
            </a:pPr>
            <a:fld id="{1944EDAB-2B8B-4F0E-803D-E32ACB0A4B6B}" type="slidenum">
              <a:rPr lang="en-US" smtClean="0">
                <a:latin typeface="Arial" panose="020B0604020202020204" pitchFamily="34" charset="0"/>
                <a:cs typeface="Arial" panose="020B0604020202020204" pitchFamily="34" charset="0"/>
                <a:sym typeface="GillSans"/>
              </a:rPr>
              <a:pPr defTabSz="965200">
                <a:defRPr/>
              </a:pPr>
              <a:t>1</a:t>
            </a:fld>
            <a:endParaRPr lang="en-US" dirty="0">
              <a:latin typeface="Arial" panose="020B0604020202020204" pitchFamily="34" charset="0"/>
              <a:cs typeface="Arial" panose="020B0604020202020204" pitchFamily="34" charset="0"/>
              <a:sym typeface="GillSan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dirty="0">
                <a:solidFill>
                  <a:schemeClr val="tx1"/>
                </a:solidFill>
                <a:latin typeface="Arial" panose="020B0604020202020204" pitchFamily="34" charset="0"/>
                <a:cs typeface="Arial" panose="020B0604020202020204" pitchFamily="34" charset="0"/>
              </a:rPr>
              <a:t>Hello! Thank</a:t>
            </a:r>
            <a:r>
              <a:rPr lang="en-US" sz="1200" kern="1200" baseline="0" dirty="0">
                <a:solidFill>
                  <a:schemeClr val="tx1"/>
                </a:solidFill>
                <a:latin typeface="Arial" panose="020B0604020202020204" pitchFamily="34" charset="0"/>
                <a:cs typeface="Arial" panose="020B0604020202020204" pitchFamily="34" charset="0"/>
              </a:rPr>
              <a:t> </a:t>
            </a:r>
            <a:r>
              <a:rPr lang="en-US" sz="1200" kern="1200" dirty="0">
                <a:solidFill>
                  <a:schemeClr val="tx1"/>
                </a:solidFill>
                <a:latin typeface="Arial" panose="020B0604020202020204" pitchFamily="34" charset="0"/>
                <a:cs typeface="Arial" panose="020B0604020202020204" pitchFamily="34" charset="0"/>
              </a:rPr>
              <a:t>you for joining us to learn more about enrolling in the Texa$aver 401(k) / 457 Program! </a:t>
            </a:r>
          </a:p>
          <a:p>
            <a:endParaRPr lang="en-US" sz="1200" kern="1200"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cs typeface="Arial" panose="020B0604020202020204" pitchFamily="34" charset="0"/>
              </a:rPr>
              <a:t>We’ll (I’ll) be available after this presentation to answer any questions you may have, and to hand out forms and fliers with additional information you can read at a later time.</a:t>
            </a:r>
          </a:p>
          <a:p>
            <a:endParaRPr lang="en-US" sz="1200" kern="1200"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cs typeface="Arial" panose="020B0604020202020204" pitchFamily="34" charset="0"/>
              </a:rPr>
              <a:t>The information provided today is for general education purposes.</a:t>
            </a:r>
            <a:endParaRPr lang="en-US" altLang="en-US" b="1"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10</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Looking for more help with your investments? Look at the Texa$aver Advisor Service, provided by Advised Assets Group, LLC, a registered investment adviser. </a:t>
            </a:r>
          </a:p>
          <a:p>
            <a:endParaRPr lang="en-US" sz="1200" kern="1200" dirty="0">
              <a:solidFill>
                <a:schemeClr val="tx1"/>
              </a:solidFill>
            </a:endParaRPr>
          </a:p>
          <a:p>
            <a:r>
              <a:rPr lang="en-US" sz="1200" kern="1200" dirty="0">
                <a:solidFill>
                  <a:schemeClr val="tx1"/>
                </a:solidFill>
              </a:rPr>
              <a:t>There are several levels of help available with Texa$aver Advisor Service: Online Advice and the Managed Account service. Online Advice is available at no additional cost to you as a participant. You are still responsible for making your own investment decisions based on the recommendations you receive. With the Managed Account service, AAG looks at the financial information in your personal account and provides you with a savings and allocation strategy as well as portfolio monitoring and rebalancing. Investment adviser representatives can help you review this strategy annually, or as needed when you request it; for example, when your financial situation changes. There is a fee to use the Managed Account service, as shown in the chart. The fee is based on a percentage of your Managed Account balance, and the fee is waived for the first 90 days you are enrolled in the Managed Account service as a complimentary trial period. </a:t>
            </a:r>
          </a:p>
          <a:p>
            <a:endParaRPr lang="en-US" sz="1200" kern="1200" dirty="0">
              <a:solidFill>
                <a:schemeClr val="tx1"/>
              </a:solidFill>
            </a:endParaRPr>
          </a:p>
          <a:p>
            <a:r>
              <a:rPr lang="en-US" sz="1200" kern="1200" dirty="0">
                <a:solidFill>
                  <a:schemeClr val="tx1"/>
                </a:solidFill>
              </a:rPr>
              <a:t>To get more information about Texa$aver Advisor Service, go to </a:t>
            </a:r>
            <a:r>
              <a:rPr lang="en-US" sz="1200" u="sng" kern="1200" dirty="0">
                <a:solidFill>
                  <a:schemeClr val="tx1"/>
                </a:solidFill>
                <a:hlinkClick r:id="rId3"/>
              </a:rPr>
              <a:t>www.texasaver.com</a:t>
            </a:r>
            <a:r>
              <a:rPr lang="en-US" sz="1200" kern="1200" dirty="0">
                <a:solidFill>
                  <a:schemeClr val="tx1"/>
                </a:solidFill>
              </a:rPr>
              <a:t>, email texasaver@empower-retirement.com or call (800) 634-5091 and ask to speak to an investment adviser representative. </a:t>
            </a:r>
          </a:p>
          <a:p>
            <a:endParaRPr lang="en-US" sz="1200" kern="1200" dirty="0">
              <a:solidFill>
                <a:schemeClr val="tx1"/>
              </a:solidFill>
            </a:endParaRPr>
          </a:p>
          <a:p>
            <a:r>
              <a:rPr lang="en-US" sz="1200" kern="1200" dirty="0">
                <a:solidFill>
                  <a:schemeClr val="tx1"/>
                </a:solidFill>
              </a:rPr>
              <a:t>There is no guarantee provided by any party that participation in any of the advisory services will result in a profit.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11</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rPr>
              <a:t>Do you like to research things online before making decisions? We do too. There are lots of ways to research Texa$aver by visiting </a:t>
            </a:r>
            <a:r>
              <a:rPr lang="en-US" sz="1200" u="sng" kern="1200" dirty="0">
                <a:solidFill>
                  <a:schemeClr val="tx1"/>
                </a:solidFill>
                <a:hlinkClick r:id="rId3"/>
              </a:rPr>
              <a:t>www.texasaver.com</a:t>
            </a:r>
            <a:r>
              <a:rPr lang="en-US" sz="1200" kern="1200" dirty="0">
                <a:solidFill>
                  <a:schemeClr val="tx1"/>
                </a:solidFill>
              </a:rPr>
              <a:t>.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12</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rPr>
              <a:t>Once you enroll and log in to your account, you’ll get access to a powerful tool. This tool shows you how close you are to your retirement goals, and lets you adjust different variables like annual income and retirement age. You can see at a glance if there’s a gap between what your retirement income might be and what you’d like it to be. If there is, you can see ways to bridge that gap. </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13</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With Texa$aver, you always have someone to talk to when you have questions. We’ve got local representatives called Education Counselors who can meet with you for group presentations or one-on-one meetings. </a:t>
            </a:r>
          </a:p>
          <a:p>
            <a:endParaRPr lang="en-US" sz="1200" kern="1200" dirty="0">
              <a:solidFill>
                <a:schemeClr val="tx1"/>
              </a:solidFill>
            </a:endParaRPr>
          </a:p>
          <a:p>
            <a:r>
              <a:rPr lang="en-US" sz="1200" kern="1200" dirty="0">
                <a:solidFill>
                  <a:schemeClr val="tx1"/>
                </a:solidFill>
              </a:rPr>
              <a:t>You also get 24/7 access to the website and voice response phone line, and national customer service representatives are available to help you Monday through Friday, 7 a.m. to 9 p.m. CT and Saturday, 8 a.m. to 4:30 p.m.</a:t>
            </a:r>
            <a:r>
              <a:rPr lang="en-US" sz="1200" kern="1200" baseline="0" dirty="0">
                <a:solidFill>
                  <a:schemeClr val="tx1"/>
                </a:solidFill>
              </a:rPr>
              <a:t> CT </a:t>
            </a:r>
            <a:r>
              <a:rPr lang="en-US" sz="1200" kern="1200" dirty="0">
                <a:solidFill>
                  <a:schemeClr val="tx1"/>
                </a:solidFill>
              </a:rPr>
              <a:t>by calling (800) 634-5091. </a:t>
            </a: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14</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Thank you for taking the time today to learn about the Texa$aver 401(k) / 457 Program. We hope you’ll decide to paint a brighter retirement future for yourself today by enrolling – give us a call or send us an email anytime with questions.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Arial" panose="020B0604020202020204" pitchFamily="34" charset="0"/>
                <a:cs typeface="Arial" panose="020B0604020202020204" pitchFamily="34" charset="0"/>
                <a:sym typeface="GillSans"/>
              </a:rPr>
              <a:pPr defTabSz="965200">
                <a:defRPr/>
              </a:pPr>
              <a:t>2</a:t>
            </a:fld>
            <a:endParaRPr lang="en-US" dirty="0">
              <a:latin typeface="Arial" panose="020B0604020202020204" pitchFamily="34" charset="0"/>
              <a:cs typeface="Arial" panose="020B0604020202020204" pitchFamily="34" charset="0"/>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latin typeface="Arial" panose="020B0604020202020204" pitchFamily="34" charset="0"/>
                <a:cs typeface="Arial" panose="020B0604020202020204" pitchFamily="34" charset="0"/>
              </a:rPr>
              <a:t>The Texa$aver program is a valuable benefit available to you as an employee of the State of Texas. You’re already contributing to your ERS Retirement, but did you know that may only replace about 50% of your salary when you retire? Social Security will help supplement that amount, but even Social Security with your ERS Retirement probably won’t add up to your monthly income while you’re working. </a:t>
            </a:r>
          </a:p>
          <a:p>
            <a:endParaRPr lang="en-US" sz="1200" kern="1200"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cs typeface="Arial" panose="020B0604020202020204" pitchFamily="34" charset="0"/>
              </a:rPr>
              <a:t>The good news is you don’t have to rely on just those two benefits. By contributing to the Texa$aver program, you can fill in that gap and be more prepared to meet your retirement goals. </a:t>
            </a:r>
          </a:p>
          <a:p>
            <a:endParaRPr lang="en-US" sz="1200" kern="1200"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cs typeface="Arial" panose="020B0604020202020204" pitchFamily="34" charset="0"/>
              </a:rPr>
              <a:t>Think of these three benefits as cans of paint. Using just one retirement benefit would be like trying to paint your retirement picture using just one color – it wouldn’t be nearly as appealing as a picture with many different colors. Just about any color you can imagine can be created using some combination of red, blue and green. When you combine ERS, Social Security and the Texa$aver program, you can create a retirement as colorful as your dreams.  And with all of the tools and resources available to you as a Texa$aver participant, it’s easier than you might think.</a:t>
            </a: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Arial" panose="020B0604020202020204" pitchFamily="34" charset="0"/>
                <a:cs typeface="Arial" panose="020B0604020202020204" pitchFamily="34" charset="0"/>
                <a:sym typeface="GillSans"/>
              </a:rPr>
              <a:pPr defTabSz="965200">
                <a:defRPr/>
              </a:pPr>
              <a:t>3</a:t>
            </a:fld>
            <a:endParaRPr lang="en-US" dirty="0">
              <a:latin typeface="Arial" panose="020B0604020202020204" pitchFamily="34" charset="0"/>
              <a:cs typeface="Arial" panose="020B0604020202020204" pitchFamily="34" charset="0"/>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The Texa$aver program is a voluntary retirement program offered by the State of Texas with several options so you can mix just the right plan for your retirement picture.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cs typeface="Arial" panose="020B0604020202020204" pitchFamily="34" charset="0"/>
              </a:rPr>
              <a:t>The Texa$aver program is made up of two plan types: a 401(k) plan which is available to all state employees, and a 457 plan which is available to all state employees and all higher education employees. For a detailed comparison of the two plan types, see me after this presentation or go to </a:t>
            </a:r>
            <a:r>
              <a:rPr lang="en-US" sz="1200" u="sng" kern="1200" dirty="0">
                <a:solidFill>
                  <a:schemeClr val="tx1"/>
                </a:solidFill>
                <a:latin typeface="Arial" panose="020B0604020202020204" pitchFamily="34" charset="0"/>
                <a:cs typeface="Arial" panose="020B0604020202020204" pitchFamily="34" charset="0"/>
                <a:hlinkClick r:id="rId3"/>
              </a:rPr>
              <a:t>www.texasaver.com</a:t>
            </a:r>
            <a:r>
              <a:rPr lang="en-US" sz="1200" kern="1200" dirty="0">
                <a:solidFill>
                  <a:schemeClr val="tx1"/>
                </a:solidFill>
                <a:latin typeface="Arial" panose="020B0604020202020204" pitchFamily="34" charset="0"/>
                <a:cs typeface="Arial" panose="020B0604020202020204" pitchFamily="34" charset="0"/>
              </a:rPr>
              <a:t>. </a:t>
            </a:r>
          </a:p>
          <a:p>
            <a:endParaRPr lang="en-US" sz="1200" kern="1200"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cs typeface="Arial" panose="020B0604020202020204" pitchFamily="34" charset="0"/>
              </a:rPr>
              <a:t>If you’re eligible for both, you don’t have to choose – you can contribute to both! State agency employees hired in 2008 or later are automatically enrolled in the 401(k) plan at 1%. If you were automatically enrolled but had opted out of the plan, you can start making contributions by calling (800) 634-5091 or going to </a:t>
            </a:r>
            <a:r>
              <a:rPr lang="en-US" sz="1200" u="sng" kern="1200" dirty="0">
                <a:solidFill>
                  <a:schemeClr val="tx1"/>
                </a:solidFill>
                <a:latin typeface="Arial" panose="020B0604020202020204" pitchFamily="34" charset="0"/>
                <a:cs typeface="Arial" panose="020B0604020202020204" pitchFamily="34" charset="0"/>
                <a:hlinkClick r:id="rId3"/>
              </a:rPr>
              <a:t>www.texasaver.com</a:t>
            </a:r>
            <a:r>
              <a:rPr lang="en-US" sz="1200" kern="1200" dirty="0">
                <a:solidFill>
                  <a:schemeClr val="tx1"/>
                </a:solidFill>
                <a:latin typeface="Arial" panose="020B0604020202020204" pitchFamily="34" charset="0"/>
                <a:cs typeface="Arial" panose="020B0604020202020204"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Arial" panose="020B0604020202020204" pitchFamily="34" charset="0"/>
                <a:cs typeface="Arial" panose="020B0604020202020204" pitchFamily="34" charset="0"/>
                <a:sym typeface="GillSans"/>
              </a:rPr>
              <a:pPr defTabSz="965200">
                <a:defRPr/>
              </a:pPr>
              <a:t>4</a:t>
            </a:fld>
            <a:endParaRPr lang="en-US" dirty="0">
              <a:latin typeface="Arial" panose="020B0604020202020204" pitchFamily="34" charset="0"/>
              <a:cs typeface="Arial" panose="020B0604020202020204" pitchFamily="34" charset="0"/>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100" kern="1200" dirty="0">
                <a:solidFill>
                  <a:schemeClr val="tx1"/>
                </a:solidFill>
                <a:latin typeface="Arial" panose="020B0604020202020204" pitchFamily="34" charset="0"/>
                <a:cs typeface="Arial" panose="020B0604020202020204" pitchFamily="34" charset="0"/>
              </a:rPr>
              <a:t>You can get started in the Texa$aver program with a minimum of $20 or 1% of your salary per pay period, whichever you prefer. Maximum contribution limits are set by the IRS, and if you’re over 50 or are within three years of retirement, you may be able to take advantage of catch-up contributions which are higher than the normal limits. For information on limit and catch-up contributions go to the www.texasaver.com homepage and click on the </a:t>
            </a:r>
            <a:r>
              <a:rPr lang="en-US" sz="1100" i="1" kern="1200" dirty="0">
                <a:solidFill>
                  <a:schemeClr val="tx1"/>
                </a:solidFill>
                <a:latin typeface="Arial" panose="020B0604020202020204" pitchFamily="34" charset="0"/>
                <a:cs typeface="Arial" panose="020B0604020202020204" pitchFamily="34" charset="0"/>
              </a:rPr>
              <a:t>Important Program News</a:t>
            </a:r>
            <a:r>
              <a:rPr lang="en-US" sz="1100" kern="1200" dirty="0">
                <a:solidFill>
                  <a:schemeClr val="tx1"/>
                </a:solidFill>
                <a:latin typeface="Arial" panose="020B0604020202020204" pitchFamily="34" charset="0"/>
                <a:cs typeface="Arial" panose="020B0604020202020204" pitchFamily="34" charset="0"/>
              </a:rPr>
              <a:t> tile.</a:t>
            </a:r>
          </a:p>
          <a:p>
            <a:endParaRPr lang="en-US" sz="1100" kern="1200" dirty="0">
              <a:solidFill>
                <a:schemeClr val="tx1"/>
              </a:solidFill>
              <a:latin typeface="Arial" panose="020B0604020202020204" pitchFamily="34" charset="0"/>
              <a:cs typeface="Arial" panose="020B0604020202020204" pitchFamily="34" charset="0"/>
            </a:endParaRPr>
          </a:p>
          <a:p>
            <a:r>
              <a:rPr lang="en-US" sz="1100" kern="1200" dirty="0">
                <a:solidFill>
                  <a:schemeClr val="tx1"/>
                </a:solidFill>
                <a:latin typeface="Arial" panose="020B0604020202020204" pitchFamily="34" charset="0"/>
                <a:cs typeface="Arial" panose="020B0604020202020204" pitchFamily="34" charset="0"/>
              </a:rPr>
              <a:t>There is a fee to participate in the Texa$aver program, as shown in this chart. The fees are competitive with, and oftentimes lower than, other plans this size. Participating in the Texa$aver program gives you access to tools and benefits you can’t find elsewhere, as well as competitive pricing for fund expenses.  </a:t>
            </a:r>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Arial" panose="020B0604020202020204" pitchFamily="34" charset="0"/>
                <a:cs typeface="Arial" panose="020B0604020202020204" pitchFamily="34" charset="0"/>
                <a:sym typeface="GillSans"/>
              </a:rPr>
              <a:pPr defTabSz="965200">
                <a:defRPr/>
              </a:pPr>
              <a:t>5</a:t>
            </a:fld>
            <a:endParaRPr lang="en-US" dirty="0">
              <a:latin typeface="Arial" panose="020B0604020202020204" pitchFamily="34" charset="0"/>
              <a:cs typeface="Arial" panose="020B0604020202020204" pitchFamily="34" charset="0"/>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Enrolling in the Texa$aver program is simple! You can either fill out a paper form and return it by mail</a:t>
            </a:r>
            <a:r>
              <a:rPr lang="en-US" sz="1200" kern="1200" baseline="0" dirty="0">
                <a:solidFill>
                  <a:schemeClr val="tx1"/>
                </a:solidFill>
              </a:rPr>
              <a:t> or fax or</a:t>
            </a:r>
            <a:r>
              <a:rPr lang="en-US" sz="1200" kern="1200" dirty="0">
                <a:solidFill>
                  <a:schemeClr val="tx1"/>
                </a:solidFill>
              </a:rPr>
              <a:t> to me, or you can enroll online at </a:t>
            </a:r>
            <a:r>
              <a:rPr lang="en-US" sz="1200" u="sng" kern="1200" dirty="0">
                <a:solidFill>
                  <a:schemeClr val="tx1"/>
                </a:solidFill>
                <a:hlinkClick r:id="rId3"/>
              </a:rPr>
              <a:t>www.texasaver.com</a:t>
            </a:r>
            <a:r>
              <a:rPr lang="en-US" sz="1200" kern="1200" dirty="0">
                <a:solidFill>
                  <a:schemeClr val="tx1"/>
                </a:solidFill>
              </a:rPr>
              <a:t>. </a:t>
            </a:r>
          </a:p>
          <a:p>
            <a:endParaRPr lang="en-US" sz="1200" kern="1200" dirty="0">
              <a:solidFill>
                <a:schemeClr val="tx1"/>
              </a:solidFill>
            </a:endParaRPr>
          </a:p>
          <a:p>
            <a:r>
              <a:rPr lang="en-US" sz="1200" kern="1200" dirty="0">
                <a:solidFill>
                  <a:schemeClr val="tx1"/>
                </a:solidFill>
              </a:rPr>
              <a:t>You’ll also need to select which fund or funds you want to invest in from the options available in the Texa$aver program. We’ll go through your investment options in more detail in a moment. </a:t>
            </a:r>
          </a:p>
          <a:p>
            <a:endParaRPr lang="en-US" sz="1200" kern="1200" dirty="0">
              <a:solidFill>
                <a:schemeClr val="tx1"/>
              </a:solidFill>
            </a:endParaRPr>
          </a:p>
          <a:p>
            <a:r>
              <a:rPr lang="en-US" sz="1200" kern="1200" dirty="0">
                <a:solidFill>
                  <a:schemeClr val="tx1"/>
                </a:solidFill>
              </a:rPr>
              <a:t>Another important step is designating a beneficiary. You have probably already done this for your ERS retirement benefit, but you’ll need to make sure you have a beneficiary on file for the Texa$aver program also. You can do this with a beneficiary designation form. Ask me after this presentation if you have questions about this step.</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Arial" panose="020B0604020202020204" pitchFamily="34" charset="0"/>
                <a:cs typeface="Arial" panose="020B0604020202020204" pitchFamily="34" charset="0"/>
                <a:sym typeface="GillSans"/>
              </a:rPr>
              <a:pPr defTabSz="965200">
                <a:defRPr/>
              </a:pPr>
              <a:t>6</a:t>
            </a:fld>
            <a:endParaRPr lang="en-US" dirty="0">
              <a:latin typeface="Arial" panose="020B0604020202020204" pitchFamily="34" charset="0"/>
              <a:cs typeface="Arial" panose="020B0604020202020204" pitchFamily="34" charset="0"/>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7</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Whatever your level of interest and comfort investing may be, we’ve got options for you. </a:t>
            </a:r>
          </a:p>
          <a:p>
            <a:endParaRPr lang="en-US" sz="1200" kern="1200" dirty="0">
              <a:solidFill>
                <a:schemeClr val="tx1"/>
              </a:solidFill>
            </a:endParaRPr>
          </a:p>
          <a:p>
            <a:r>
              <a:rPr lang="en-US" sz="1200" kern="1200" dirty="0">
                <a:solidFill>
                  <a:schemeClr val="tx1"/>
                </a:solidFill>
              </a:rPr>
              <a:t>For those of you who lack the time, interest, confidence or investment knowledge to choose your own fund lineup, or just want a no-hassle solution, the Texa$aver program offers target date funds.  Target date funds are designed to have a more aggressive fund mix at first, and then automatically adjust to a more conservative mix as you get closer to retirement. The date in a target date fund’s name is the approximate date when investors are expected to start withdrawing their money (generally assumed to be at age 65). The principal value of the fund(s) is not guaranteed at any time, including at the time of the target date and/or withdrawal. </a:t>
            </a:r>
          </a:p>
          <a:p>
            <a:endParaRPr lang="en-US" sz="1200" kern="1200" dirty="0">
              <a:solidFill>
                <a:schemeClr val="tx1"/>
              </a:solidFill>
            </a:endParaRPr>
          </a:p>
          <a:p>
            <a:r>
              <a:rPr lang="en-US" sz="1200" kern="1200" dirty="0">
                <a:solidFill>
                  <a:schemeClr val="tx1"/>
                </a:solidFill>
              </a:rPr>
              <a:t>To find your target date fund, start with the year you were born, and use this chart find the fund closest to the year you expect to retire (let’s assume it’s the year you’ll turn 65). </a:t>
            </a:r>
          </a:p>
          <a:p>
            <a:endParaRPr lang="en-US" sz="1200" kern="1200" dirty="0">
              <a:solidFill>
                <a:schemeClr val="tx1"/>
              </a:solidFill>
            </a:endParaRP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8</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If you’d prefer to pick your own investment mix, the Texa$aver program offers a lineup of core funds ranging from conservative to aggressive. You can find information about each of these options on the website. If you decide to mix your own portfolio, keep in mind that target date funds are not meant to be mixed with other funds in your portfolio – they are designed to be a stand-alone option. Mixing them with other funds changes the designed asset allocation, and could make your portfolio more conservative or more aggressive than you’d intended.</a:t>
            </a:r>
          </a:p>
          <a:p>
            <a:endParaRPr lang="en-US" sz="1200" kern="1200" dirty="0">
              <a:solidFill>
                <a:schemeClr val="tx1"/>
              </a:solidFill>
            </a:endParaRP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defTabSz="965200">
              <a:defRPr/>
            </a:pPr>
            <a:fld id="{CB765D8D-D1A1-4456-B0EA-031233C77CBD}" type="slidenum">
              <a:rPr lang="en-US" smtClean="0">
                <a:latin typeface="GillSans"/>
                <a:sym typeface="GillSans"/>
              </a:rPr>
              <a:pPr defTabSz="965200">
                <a:defRPr/>
              </a:pPr>
              <a:t>9</a:t>
            </a:fld>
            <a:endParaRPr lang="en-US" dirty="0">
              <a:latin typeface="GillSans"/>
              <a:sym typeface="GillSans"/>
            </a:endParaRPr>
          </a:p>
        </p:txBody>
      </p:sp>
      <p:sp>
        <p:nvSpPr>
          <p:cNvPr id="21507" name="Rectangle 2"/>
          <p:cNvSpPr>
            <a:spLocks noGrp="1" noRot="1" noChangeAspect="1" noChangeArrowheads="1" noTextEdit="1"/>
          </p:cNvSpPr>
          <p:nvPr>
            <p:ph type="sldImg"/>
          </p:nvPr>
        </p:nvSpPr>
        <p:spPr>
          <a:xfrm>
            <a:off x="1258888" y="719138"/>
            <a:ext cx="4800600" cy="3600450"/>
          </a:xfrm>
          <a:ln/>
        </p:spPr>
      </p:sp>
      <p:sp>
        <p:nvSpPr>
          <p:cNvPr id="21508" name="Rectangle 3"/>
          <p:cNvSpPr>
            <a:spLocks noGrp="1" noChangeArrowheads="1"/>
          </p:cNvSpPr>
          <p:nvPr>
            <p:ph type="body" idx="1"/>
          </p:nvPr>
        </p:nvSpPr>
        <p:spPr>
          <a:noFill/>
          <a:ln/>
        </p:spPr>
        <p:txBody>
          <a:bodyPr/>
          <a:lstStyle/>
          <a:p>
            <a:r>
              <a:rPr lang="en-US" sz="1200" kern="1200" dirty="0">
                <a:solidFill>
                  <a:schemeClr val="tx1"/>
                </a:solidFill>
              </a:rPr>
              <a:t>If you are a knowledgeable investor and want even more freedom to mix your own investment portfolio, the Texa$aver program offers a self-directed brokerage account (SDBA) through Charles Schwab. The SDBA gives you access to a wide range of stocks, corporate bonds and mutual funds not available in the core lineup.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descr="TexaSaver_401K_457_logo_SM 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05" y="8914087"/>
            <a:ext cx="2253829" cy="565643"/>
          </a:xfrm>
          <a:prstGeom prst="rect">
            <a:avLst/>
          </a:prstGeom>
        </p:spPr>
      </p:pic>
      <p:sp>
        <p:nvSpPr>
          <p:cNvPr id="2" name="Title 1"/>
          <p:cNvSpPr>
            <a:spLocks noGrp="1"/>
          </p:cNvSpPr>
          <p:nvPr userDrawn="1">
            <p:ph type="ctrTitle"/>
          </p:nvPr>
        </p:nvSpPr>
        <p:spPr>
          <a:xfrm>
            <a:off x="228628" y="5767987"/>
            <a:ext cx="11054080" cy="2090702"/>
          </a:xfrm>
          <a:prstGeom prst="rect">
            <a:avLst/>
          </a:prstGeom>
        </p:spPr>
        <p:txBody>
          <a:bodyPr>
            <a:normAutofit/>
          </a:bodyPr>
          <a:lstStyle>
            <a:lvl1pPr algn="l">
              <a:defRPr sz="6300" cap="all" baseline="0">
                <a:solidFill>
                  <a:srgbClr val="14588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userDrawn="1">
            <p:ph type="subTitle" idx="1"/>
          </p:nvPr>
        </p:nvSpPr>
        <p:spPr>
          <a:xfrm>
            <a:off x="54871" y="7184845"/>
            <a:ext cx="9103360" cy="1389436"/>
          </a:xfrm>
          <a:prstGeom prst="rect">
            <a:avLst/>
          </a:prstGeom>
        </p:spPr>
        <p:txBody>
          <a:bodyPr>
            <a:noAutofit/>
          </a:bodyPr>
          <a:lstStyle>
            <a:lvl1pPr marL="0" indent="0" algn="r">
              <a:buNone/>
              <a:defRPr sz="4600" b="1">
                <a:solidFill>
                  <a:schemeClr val="tx1"/>
                </a:solidFill>
                <a:latin typeface="Arial" panose="020B0604020202020204" pitchFamily="34" charset="0"/>
                <a:cs typeface="Arial" panose="020B0604020202020204" pitchFamily="34" charset="0"/>
              </a:defRPr>
            </a:lvl1pPr>
            <a:lvl2pPr marL="650196" indent="0" algn="ctr">
              <a:buNone/>
              <a:defRPr>
                <a:solidFill>
                  <a:schemeClr val="tx1">
                    <a:tint val="75000"/>
                  </a:schemeClr>
                </a:solidFill>
              </a:defRPr>
            </a:lvl2pPr>
            <a:lvl3pPr marL="1300390" indent="0" algn="ctr">
              <a:buNone/>
              <a:defRPr>
                <a:solidFill>
                  <a:schemeClr val="tx1">
                    <a:tint val="75000"/>
                  </a:schemeClr>
                </a:solidFill>
              </a:defRPr>
            </a:lvl3pPr>
            <a:lvl4pPr marL="1950586" indent="0" algn="ctr">
              <a:buNone/>
              <a:defRPr>
                <a:solidFill>
                  <a:schemeClr val="tx1">
                    <a:tint val="75000"/>
                  </a:schemeClr>
                </a:solidFill>
              </a:defRPr>
            </a:lvl4pPr>
            <a:lvl5pPr marL="2600782" indent="0" algn="ctr">
              <a:buNone/>
              <a:defRPr>
                <a:solidFill>
                  <a:schemeClr val="tx1">
                    <a:tint val="75000"/>
                  </a:schemeClr>
                </a:solidFill>
              </a:defRPr>
            </a:lvl5pPr>
            <a:lvl6pPr marL="3250978" indent="0" algn="ctr">
              <a:buNone/>
              <a:defRPr>
                <a:solidFill>
                  <a:schemeClr val="tx1">
                    <a:tint val="75000"/>
                  </a:schemeClr>
                </a:solidFill>
              </a:defRPr>
            </a:lvl6pPr>
            <a:lvl7pPr marL="3901173" indent="0" algn="ctr">
              <a:buNone/>
              <a:defRPr>
                <a:solidFill>
                  <a:schemeClr val="tx1">
                    <a:tint val="75000"/>
                  </a:schemeClr>
                </a:solidFill>
              </a:defRPr>
            </a:lvl7pPr>
            <a:lvl8pPr marL="4551369" indent="0" algn="ctr">
              <a:buNone/>
              <a:defRPr>
                <a:solidFill>
                  <a:schemeClr val="tx1">
                    <a:tint val="75000"/>
                  </a:schemeClr>
                </a:solidFill>
              </a:defRPr>
            </a:lvl8pPr>
            <a:lvl9pPr marL="520156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5850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2" y="6267594"/>
            <a:ext cx="11054080" cy="1937173"/>
          </a:xfrm>
        </p:spPr>
        <p:txBody>
          <a:bodyPr anchor="t"/>
          <a:lstStyle>
            <a:lvl1pPr algn="l">
              <a:defRPr sz="4200" b="0" cap="all">
                <a:solidFill>
                  <a:srgbClr val="14588D"/>
                </a:solidFill>
              </a:defRPr>
            </a:lvl1pPr>
          </a:lstStyle>
          <a:p>
            <a:r>
              <a:rPr lang="en-US" dirty="0"/>
              <a:t>Click to edit Master title style</a:t>
            </a:r>
          </a:p>
        </p:txBody>
      </p:sp>
      <p:sp>
        <p:nvSpPr>
          <p:cNvPr id="3" name="Text Placeholder 2"/>
          <p:cNvSpPr>
            <a:spLocks noGrp="1"/>
          </p:cNvSpPr>
          <p:nvPr>
            <p:ph type="body" idx="1"/>
          </p:nvPr>
        </p:nvSpPr>
        <p:spPr>
          <a:xfrm>
            <a:off x="1027292" y="4133995"/>
            <a:ext cx="11054080" cy="2133599"/>
          </a:xfrm>
        </p:spPr>
        <p:txBody>
          <a:bodyPr anchor="b"/>
          <a:lstStyle>
            <a:lvl1pPr marL="0" indent="0">
              <a:buNone/>
              <a:defRPr sz="2800">
                <a:solidFill>
                  <a:schemeClr val="tx1">
                    <a:tint val="75000"/>
                  </a:schemeClr>
                </a:solidFill>
              </a:defRPr>
            </a:lvl1pPr>
            <a:lvl2pPr marL="650276" indent="0">
              <a:buNone/>
              <a:defRPr sz="2600">
                <a:solidFill>
                  <a:schemeClr val="tx1">
                    <a:tint val="75000"/>
                  </a:schemeClr>
                </a:solidFill>
              </a:defRPr>
            </a:lvl2pPr>
            <a:lvl3pPr marL="1300551" indent="0">
              <a:buNone/>
              <a:defRPr sz="2300">
                <a:solidFill>
                  <a:schemeClr val="tx1">
                    <a:tint val="75000"/>
                  </a:schemeClr>
                </a:solidFill>
              </a:defRPr>
            </a:lvl3pPr>
            <a:lvl4pPr marL="1950827" indent="0">
              <a:buNone/>
              <a:defRPr sz="2000">
                <a:solidFill>
                  <a:schemeClr val="tx1">
                    <a:tint val="75000"/>
                  </a:schemeClr>
                </a:solidFill>
              </a:defRPr>
            </a:lvl4pPr>
            <a:lvl5pPr marL="2601102" indent="0">
              <a:buNone/>
              <a:defRPr sz="2000">
                <a:solidFill>
                  <a:schemeClr val="tx1">
                    <a:tint val="75000"/>
                  </a:schemeClr>
                </a:solidFill>
              </a:defRPr>
            </a:lvl5pPr>
            <a:lvl6pPr marL="3251378" indent="0">
              <a:buNone/>
              <a:defRPr sz="2000">
                <a:solidFill>
                  <a:schemeClr val="tx1">
                    <a:tint val="75000"/>
                  </a:schemeClr>
                </a:solidFill>
              </a:defRPr>
            </a:lvl6pPr>
            <a:lvl7pPr marL="3901653" indent="0">
              <a:buNone/>
              <a:defRPr sz="2000">
                <a:solidFill>
                  <a:schemeClr val="tx1">
                    <a:tint val="75000"/>
                  </a:schemeClr>
                </a:solidFill>
              </a:defRPr>
            </a:lvl7pPr>
            <a:lvl8pPr marL="4551929" indent="0">
              <a:buNone/>
              <a:defRPr sz="2000">
                <a:solidFill>
                  <a:schemeClr val="tx1">
                    <a:tint val="75000"/>
                  </a:schemeClr>
                </a:solidFill>
              </a:defRPr>
            </a:lvl8pPr>
            <a:lvl9pPr marL="5202204" indent="0">
              <a:buNone/>
              <a:defRPr sz="20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5737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847" y="3029552"/>
            <a:ext cx="11055112" cy="2091644"/>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279" y="5527464"/>
            <a:ext cx="9102248" cy="24915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0046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17517" y="442830"/>
            <a:ext cx="12569771" cy="656590"/>
          </a:xfrm>
          <a:prstGeom prst="rect">
            <a:avLst/>
          </a:prstGeom>
        </p:spPr>
        <p:txBody>
          <a:bodyPr/>
          <a:lstStyle/>
          <a:p>
            <a:r>
              <a:rPr lang="en-US" dirty="0"/>
              <a:t>Click to edit Master title style</a:t>
            </a:r>
          </a:p>
        </p:txBody>
      </p:sp>
      <p:sp>
        <p:nvSpPr>
          <p:cNvPr id="7" name="Footer Placeholder 4"/>
          <p:cNvSpPr>
            <a:spLocks noGrp="1"/>
          </p:cNvSpPr>
          <p:nvPr>
            <p:ph type="ftr" sz="quarter" idx="11"/>
          </p:nvPr>
        </p:nvSpPr>
        <p:spPr>
          <a:xfrm>
            <a:off x="1282856" y="8011095"/>
            <a:ext cx="10706613"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325200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282856" y="8011095"/>
            <a:ext cx="10706613"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38891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1951038" y="5527675"/>
            <a:ext cx="9102725" cy="617538"/>
          </a:xfrm>
          <a:prstGeom prst="rect">
            <a:avLst/>
          </a:prstGeom>
        </p:spPr>
        <p:txBody>
          <a:bodyPr/>
          <a:lstStyle>
            <a:lvl1pPr marL="0" indent="0" algn="ctr">
              <a:defRPr/>
            </a:lvl1pPr>
          </a:lstStyle>
          <a:p>
            <a:r>
              <a:rPr lang="en-US"/>
              <a:t>Click to edit Master subtitle style</a:t>
            </a:r>
          </a:p>
        </p:txBody>
      </p:sp>
      <p:sp>
        <p:nvSpPr>
          <p:cNvPr id="86026" name="Rectangle 10"/>
          <p:cNvSpPr>
            <a:spLocks noGrp="1" noChangeArrowheads="1"/>
          </p:cNvSpPr>
          <p:nvPr>
            <p:ph type="ctrTitle"/>
          </p:nvPr>
        </p:nvSpPr>
        <p:spPr>
          <a:xfrm>
            <a:off x="974725" y="3143250"/>
            <a:ext cx="11055350" cy="1863725"/>
          </a:xfrm>
          <a:prstGeom prst="rect">
            <a:avLst/>
          </a:prstGeom>
        </p:spPr>
        <p:txBody>
          <a:bodyPr/>
          <a:lstStyle>
            <a:lvl1pPr algn="ctr">
              <a:defRPr sz="5700">
                <a:solidFill>
                  <a:srgbClr val="754200"/>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6108" y="274022"/>
            <a:ext cx="11703977" cy="869980"/>
          </a:xfrm>
          <a:prstGeom prst="rect">
            <a:avLst/>
          </a:prstGeom>
        </p:spPr>
        <p:txBody>
          <a:bodyPr/>
          <a:lstStyle/>
          <a:p>
            <a:r>
              <a:rPr lang="en-US" dirty="0"/>
              <a:t>Click to edit Master title style</a:t>
            </a:r>
          </a:p>
        </p:txBody>
      </p:sp>
      <p:sp>
        <p:nvSpPr>
          <p:cNvPr id="4" name="Rectangle 5"/>
          <p:cNvSpPr>
            <a:spLocks noGrp="1" noChangeArrowheads="1"/>
          </p:cNvSpPr>
          <p:nvPr>
            <p:ph type="sldNum" sz="quarter" idx="10"/>
          </p:nvPr>
        </p:nvSpPr>
        <p:spPr>
          <a:xfrm>
            <a:off x="54818" y="9166578"/>
            <a:ext cx="603500" cy="541337"/>
          </a:xfrm>
          <a:prstGeom prst="rect">
            <a:avLst/>
          </a:prstGeom>
          <a:ln/>
        </p:spPr>
        <p:txBody>
          <a:bodyPr/>
          <a:lstStyle>
            <a:lvl1pPr>
              <a:defRPr/>
            </a:lvl1pPr>
          </a:lstStyle>
          <a:p>
            <a:pPr>
              <a:defRPr/>
            </a:pPr>
            <a:fld id="{06D5E26E-84E3-49C3-A57C-C3B128CBAF22}" type="slidenum">
              <a:rPr lang="en-US"/>
              <a:pPr>
                <a:defRPr/>
              </a:pPr>
              <a:t>‹#›</a:t>
            </a:fld>
            <a:endParaRPr lang="en-US" dirty="0"/>
          </a:p>
        </p:txBody>
      </p:sp>
      <p:sp>
        <p:nvSpPr>
          <p:cNvPr id="8" name="Text Placeholder 7"/>
          <p:cNvSpPr>
            <a:spLocks noGrp="1"/>
          </p:cNvSpPr>
          <p:nvPr>
            <p:ph type="body" sz="quarter" idx="11"/>
          </p:nvPr>
        </p:nvSpPr>
        <p:spPr>
          <a:xfrm>
            <a:off x="693738" y="5325276"/>
            <a:ext cx="11658600" cy="2276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8" y="442830"/>
            <a:ext cx="12571307" cy="656590"/>
          </a:xfrm>
        </p:spPr>
        <p:txBody>
          <a:bodyPr/>
          <a:lstStyle>
            <a:lvl1pPr>
              <a:defRPr sz="4200" b="0">
                <a:solidFill>
                  <a:srgbClr val="14588D"/>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marL="487363" indent="-487363">
              <a:buClr>
                <a:srgbClr val="14588D"/>
              </a:buClr>
              <a:buFont typeface="Arial" panose="020B0604020202020204" pitchFamily="34" charset="0"/>
              <a:buChar char="•"/>
              <a:defRPr sz="3400">
                <a:solidFill>
                  <a:srgbClr val="14588D"/>
                </a:solidFill>
              </a:defRPr>
            </a:lvl1pPr>
            <a:lvl2pPr>
              <a:defRPr sz="2800">
                <a:solidFill>
                  <a:schemeClr val="tx1"/>
                </a:solidFill>
              </a:defRPr>
            </a:lvl2pPr>
            <a:lvl3pPr marL="1625600" indent="-323850">
              <a:buClr>
                <a:srgbClr val="FF0000"/>
              </a:buClr>
              <a:buFont typeface="Wingdings" panose="05000000000000000000" pitchFamily="2" charset="2"/>
              <a:buChar char="§"/>
              <a:defRPr sz="2800">
                <a:solidFill>
                  <a:schemeClr val="tx1"/>
                </a:solidFill>
              </a:defRPr>
            </a:lvl3pPr>
            <a:lvl4pPr>
              <a:defRPr sz="2600">
                <a:solidFill>
                  <a:schemeClr val="tx1"/>
                </a:solidFill>
              </a:defRPr>
            </a:lvl4pPr>
            <a:lvl5pP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282859" y="8011095"/>
            <a:ext cx="11070989"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157468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275840"/>
            <a:ext cx="5743787" cy="6436926"/>
          </a:xfrm>
        </p:spPr>
        <p:txBody>
          <a:bodyPr/>
          <a:lstStyle>
            <a:lvl1pPr marL="0" indent="0">
              <a:buNone/>
              <a:defRPr sz="3400"/>
            </a:lvl1pPr>
            <a:lvl2pPr>
              <a:defRPr sz="3200"/>
            </a:lvl2pPr>
            <a:lvl3pPr marL="1625600" indent="-323850">
              <a:buClr>
                <a:srgbClr val="FF0000"/>
              </a:buClr>
              <a:buFont typeface="Wingdings" panose="05000000000000000000" pitchFamily="2" charset="2"/>
              <a:buChar char="§"/>
              <a:defRPr sz="2600"/>
            </a:lvl3pPr>
            <a:lvl4pPr>
              <a:defRPr sz="2300"/>
            </a:lvl4pPr>
            <a:lvl5pPr>
              <a:defRPr sz="2300"/>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0775" y="2275840"/>
            <a:ext cx="5743787" cy="6436926"/>
          </a:xfrm>
        </p:spPr>
        <p:txBody>
          <a:bodyPr/>
          <a:lstStyle>
            <a:lvl1pPr marL="0" indent="0">
              <a:buNone/>
              <a:defRPr sz="3400"/>
            </a:lvl1pPr>
            <a:lvl2pPr>
              <a:defRPr sz="3200" b="0"/>
            </a:lvl2pPr>
            <a:lvl3pPr marL="1625600" indent="-323850">
              <a:buClr>
                <a:srgbClr val="FF0000"/>
              </a:buClr>
              <a:buFont typeface="Wingdings" panose="05000000000000000000" pitchFamily="2" charset="2"/>
              <a:buChar char="§"/>
              <a:defRPr lang="en-US" sz="2600" kern="1200" dirty="0" smtClean="0">
                <a:solidFill>
                  <a:schemeClr val="tx1"/>
                </a:solidFill>
                <a:latin typeface="+mn-lt"/>
                <a:ea typeface="+mn-ea"/>
                <a:cs typeface="+mn-cs"/>
              </a:defRPr>
            </a:lvl3pPr>
            <a:lvl4pPr>
              <a:defRPr sz="2300"/>
            </a:lvl4pPr>
            <a:lvl5pPr>
              <a:defRPr sz="2300"/>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217517" y="442830"/>
            <a:ext cx="12569771" cy="656590"/>
          </a:xfrm>
          <a:prstGeom prst="rect">
            <a:avLst/>
          </a:prstGeom>
        </p:spPr>
        <p:txBody>
          <a:bodyPr/>
          <a:lstStyle/>
          <a:p>
            <a:r>
              <a:rPr lang="en-US" dirty="0"/>
              <a:t>Click to edit Master title style</a:t>
            </a:r>
          </a:p>
        </p:txBody>
      </p:sp>
      <p:sp>
        <p:nvSpPr>
          <p:cNvPr id="8" name="Footer Placeholder 4"/>
          <p:cNvSpPr>
            <a:spLocks noGrp="1"/>
          </p:cNvSpPr>
          <p:nvPr>
            <p:ph type="ftr" sz="quarter" idx="11"/>
          </p:nvPr>
        </p:nvSpPr>
        <p:spPr>
          <a:xfrm>
            <a:off x="1282859" y="8011095"/>
            <a:ext cx="11087659" cy="518944"/>
          </a:xfrm>
          <a:prstGeom prst="rect">
            <a:avLst/>
          </a:prstGeom>
        </p:spPr>
        <p:txBody>
          <a:bodyPr/>
          <a:lstStyle>
            <a:lvl1pPr algn="l">
              <a:defRPr sz="120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36362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183271"/>
            <a:ext cx="5746045" cy="909884"/>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2183271"/>
            <a:ext cx="5748302" cy="909884"/>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1"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217517" y="442830"/>
            <a:ext cx="12569771" cy="656590"/>
          </a:xfrm>
          <a:prstGeom prst="rect">
            <a:avLst/>
          </a:prstGeom>
        </p:spPr>
        <p:txBody>
          <a:bodyPr/>
          <a:lstStyle/>
          <a:p>
            <a:r>
              <a:rPr lang="en-US" dirty="0"/>
              <a:t>Click to edit Master title style</a:t>
            </a:r>
          </a:p>
        </p:txBody>
      </p:sp>
      <p:sp>
        <p:nvSpPr>
          <p:cNvPr id="11" name="Footer Placeholder 4"/>
          <p:cNvSpPr>
            <a:spLocks noGrp="1"/>
          </p:cNvSpPr>
          <p:nvPr>
            <p:ph type="ftr" sz="quarter" idx="11"/>
          </p:nvPr>
        </p:nvSpPr>
        <p:spPr>
          <a:xfrm>
            <a:off x="1282859" y="8011095"/>
            <a:ext cx="11087659"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36466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183271"/>
            <a:ext cx="5746045" cy="909884"/>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marL="457200" indent="-457200">
              <a:buFont typeface="Arial" panose="020B0604020202020204" pitchFamily="34" charset="0"/>
              <a:buChar char="•"/>
              <a:defRPr sz="2800" b="1">
                <a:solidFill>
                  <a:schemeClr val="tx1"/>
                </a:solidFill>
              </a:defRPr>
            </a:lvl1pPr>
            <a:lvl2pPr marL="1055688" indent="-406400">
              <a:buClr>
                <a:srgbClr val="FF0000"/>
              </a:buClr>
              <a:buFont typeface="Wingdings" panose="05000000000000000000" pitchFamily="2" charset="2"/>
              <a:buChar char="§"/>
              <a:defRPr sz="2400"/>
            </a:lvl2pPr>
            <a:lvl3pPr>
              <a:defRPr sz="2000"/>
            </a:lvl3pPr>
            <a:lvl4pPr>
              <a:defRPr sz="2300"/>
            </a:lvl4pPr>
            <a:lvl5pPr>
              <a:defRPr sz="2300"/>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606261" y="2183271"/>
            <a:ext cx="5748302" cy="909884"/>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dirty="0"/>
              <a:t>Click to edit Master text styles</a:t>
            </a:r>
          </a:p>
        </p:txBody>
      </p:sp>
      <p:sp>
        <p:nvSpPr>
          <p:cNvPr id="6" name="Content Placeholder 5"/>
          <p:cNvSpPr>
            <a:spLocks noGrp="1"/>
          </p:cNvSpPr>
          <p:nvPr>
            <p:ph sz="quarter" idx="4"/>
          </p:nvPr>
        </p:nvSpPr>
        <p:spPr>
          <a:xfrm>
            <a:off x="6606261" y="3093155"/>
            <a:ext cx="5748302" cy="5619610"/>
          </a:xfrm>
        </p:spPr>
        <p:txBody>
          <a:bodyPr/>
          <a:lstStyle>
            <a:lvl1pPr algn="l" rtl="0" eaLnBrk="0" fontAlgn="base" hangingPunct="0">
              <a:spcBef>
                <a:spcPct val="20000"/>
              </a:spcBef>
              <a:spcAft>
                <a:spcPct val="0"/>
              </a:spcAft>
              <a:defRPr lang="en-US" sz="2800" b="1" kern="1200" dirty="0" smtClean="0">
                <a:solidFill>
                  <a:schemeClr val="tx1"/>
                </a:solidFill>
                <a:latin typeface="+mn-lt"/>
                <a:ea typeface="+mn-ea"/>
                <a:cs typeface="+mn-cs"/>
              </a:defRPr>
            </a:lvl1pPr>
            <a:lvl2pPr marL="1055688" indent="-406400" algn="l" rtl="0" eaLnBrk="0" fontAlgn="base" hangingPunct="0">
              <a:spcBef>
                <a:spcPct val="20000"/>
              </a:spcBef>
              <a:spcAft>
                <a:spcPct val="0"/>
              </a:spcAft>
              <a:buClr>
                <a:srgbClr val="FF0000"/>
              </a:buClr>
              <a:buFont typeface="Wingdings" panose="05000000000000000000" pitchFamily="2" charset="2"/>
              <a:buChar char="§"/>
              <a:defRPr lang="en-US" sz="2400" kern="1200" dirty="0" smtClean="0">
                <a:solidFill>
                  <a:schemeClr val="tx1"/>
                </a:solidFill>
                <a:latin typeface="+mn-lt"/>
                <a:ea typeface="+mn-ea"/>
                <a:cs typeface="+mn-cs"/>
              </a:defRPr>
            </a:lvl2pPr>
            <a:lvl3pPr algn="l" rtl="0" eaLnBrk="0" fontAlgn="base" hangingPunct="0">
              <a:spcBef>
                <a:spcPct val="20000"/>
              </a:spcBef>
              <a:spcAft>
                <a:spcPct val="0"/>
              </a:spcAft>
              <a:defRPr lang="en-US" sz="2800" b="1" kern="1200" dirty="0" smtClean="0">
                <a:solidFill>
                  <a:schemeClr val="tx1"/>
                </a:solidFill>
                <a:latin typeface="+mn-lt"/>
                <a:ea typeface="+mn-ea"/>
                <a:cs typeface="+mn-cs"/>
              </a:defRPr>
            </a:lvl3pPr>
            <a:lvl4pPr algn="l" rtl="0" eaLnBrk="0" fontAlgn="base" hangingPunct="0">
              <a:spcBef>
                <a:spcPct val="20000"/>
              </a:spcBef>
              <a:spcAft>
                <a:spcPct val="0"/>
              </a:spcAft>
              <a:defRPr lang="en-US" sz="2800" b="1" kern="1200" dirty="0" smtClean="0">
                <a:solidFill>
                  <a:schemeClr val="tx1"/>
                </a:solidFill>
                <a:latin typeface="+mn-lt"/>
                <a:ea typeface="+mn-ea"/>
                <a:cs typeface="+mn-cs"/>
              </a:defRPr>
            </a:lvl4pPr>
            <a:lvl5pPr algn="l" rtl="0" eaLnBrk="0" fontAlgn="base" hangingPunct="0">
              <a:spcBef>
                <a:spcPct val="20000"/>
              </a:spcBef>
              <a:spcAft>
                <a:spcPct val="0"/>
              </a:spcAft>
              <a:defRPr lang="en-US" sz="2800" b="1" kern="1200" dirty="0">
                <a:solidFill>
                  <a:schemeClr val="tx1"/>
                </a:solidFill>
                <a:latin typeface="+mn-lt"/>
                <a:ea typeface="+mn-ea"/>
                <a:cs typeface="+mn-cs"/>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p:txBody>
      </p:sp>
      <p:sp>
        <p:nvSpPr>
          <p:cNvPr id="10" name="Title Placeholder 1"/>
          <p:cNvSpPr>
            <a:spLocks noGrp="1"/>
          </p:cNvSpPr>
          <p:nvPr>
            <p:ph type="title"/>
          </p:nvPr>
        </p:nvSpPr>
        <p:spPr>
          <a:xfrm>
            <a:off x="217517" y="442830"/>
            <a:ext cx="12569771" cy="656590"/>
          </a:xfrm>
          <a:prstGeom prst="rect">
            <a:avLst/>
          </a:prstGeom>
        </p:spPr>
        <p:txBody>
          <a:bodyPr/>
          <a:lstStyle/>
          <a:p>
            <a:r>
              <a:rPr lang="en-US" dirty="0"/>
              <a:t>Click to edit Master title style</a:t>
            </a:r>
          </a:p>
        </p:txBody>
      </p:sp>
      <p:sp>
        <p:nvSpPr>
          <p:cNvPr id="11" name="Footer Placeholder 4"/>
          <p:cNvSpPr>
            <a:spLocks noGrp="1"/>
          </p:cNvSpPr>
          <p:nvPr>
            <p:ph type="ftr" sz="quarter" idx="11"/>
          </p:nvPr>
        </p:nvSpPr>
        <p:spPr>
          <a:xfrm>
            <a:off x="1282859" y="8011095"/>
            <a:ext cx="11087659"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99487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4516" y="2324766"/>
            <a:ext cx="7270044" cy="6654615"/>
          </a:xfrm>
        </p:spPr>
        <p:txBody>
          <a:bodyPr/>
          <a:lstStyle>
            <a:lvl1pPr marL="0" indent="0">
              <a:buNone/>
              <a:defRPr sz="4600"/>
            </a:lvl1pPr>
            <a:lvl2pPr>
              <a:defRPr sz="4000"/>
            </a:lvl2pPr>
            <a:lvl3pPr marL="1625600" indent="-323850">
              <a:buClr>
                <a:srgbClr val="FF0000"/>
              </a:buClr>
              <a:buFont typeface="Wingdings" panose="05000000000000000000" pitchFamily="2" charset="2"/>
              <a:buChar char="§"/>
              <a:defRPr sz="3400"/>
            </a:lvl3pPr>
            <a:lvl4pPr>
              <a:defRPr sz="2800"/>
            </a:lvl4pPr>
            <a:lvl5pPr>
              <a:defRPr sz="2800"/>
            </a:lvl5pPr>
            <a:lvl6pPr>
              <a:defRPr sz="2800"/>
            </a:lvl6pPr>
            <a:lvl7pPr>
              <a:defRPr sz="2800"/>
            </a:lvl7pPr>
            <a:lvl8pPr>
              <a:defRPr sz="2800"/>
            </a:lvl8pPr>
            <a:lvl9pPr>
              <a:defRPr sz="2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244" y="2307645"/>
            <a:ext cx="4278489" cy="6671734"/>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a:t>Click to edit Master text styles</a:t>
            </a:r>
          </a:p>
        </p:txBody>
      </p:sp>
      <p:sp>
        <p:nvSpPr>
          <p:cNvPr id="10" name="Title Placeholder 1"/>
          <p:cNvSpPr>
            <a:spLocks noGrp="1"/>
          </p:cNvSpPr>
          <p:nvPr>
            <p:ph type="title"/>
          </p:nvPr>
        </p:nvSpPr>
        <p:spPr>
          <a:xfrm>
            <a:off x="217517" y="442830"/>
            <a:ext cx="12569771" cy="656590"/>
          </a:xfrm>
          <a:prstGeom prst="rect">
            <a:avLst/>
          </a:prstGeom>
        </p:spPr>
        <p:txBody>
          <a:bodyPr/>
          <a:lstStyle/>
          <a:p>
            <a:r>
              <a:rPr lang="en-US" dirty="0"/>
              <a:t>Click to edit Master title style</a:t>
            </a:r>
          </a:p>
        </p:txBody>
      </p:sp>
      <p:sp>
        <p:nvSpPr>
          <p:cNvPr id="8" name="Footer Placeholder 4"/>
          <p:cNvSpPr>
            <a:spLocks noGrp="1"/>
          </p:cNvSpPr>
          <p:nvPr>
            <p:ph type="ftr" sz="quarter" idx="11"/>
          </p:nvPr>
        </p:nvSpPr>
        <p:spPr>
          <a:xfrm>
            <a:off x="1282859" y="8011095"/>
            <a:ext cx="11087659"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93717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19"/>
            <a:ext cx="7802880" cy="806028"/>
          </a:xfrm>
        </p:spPr>
        <p:txBody>
          <a:bodyPr anchor="b"/>
          <a:lstStyle>
            <a:lvl1pPr algn="l">
              <a:defRPr sz="4200" b="0" cap="all" baseline="0">
                <a:solidFill>
                  <a:srgbClr val="14588D"/>
                </a:solidFill>
              </a:defRPr>
            </a:lvl1pPr>
          </a:lstStyle>
          <a:p>
            <a:r>
              <a:rPr lang="en-US" dirty="0"/>
              <a:t>Click to edit Master title style</a:t>
            </a:r>
          </a:p>
        </p:txBody>
      </p:sp>
      <p:sp>
        <p:nvSpPr>
          <p:cNvPr id="3" name="Picture Placeholder 2"/>
          <p:cNvSpPr>
            <a:spLocks noGrp="1"/>
          </p:cNvSpPr>
          <p:nvPr>
            <p:ph type="pic" idx="1"/>
          </p:nvPr>
        </p:nvSpPr>
        <p:spPr>
          <a:xfrm>
            <a:off x="2549032" y="871505"/>
            <a:ext cx="7802880" cy="5852160"/>
          </a:xfrm>
        </p:spPr>
        <p:txBody>
          <a:bodyPr rtlCol="0">
            <a:norm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en-US" noProof="0"/>
              <a:t>Click icon to add picture</a:t>
            </a:r>
          </a:p>
        </p:txBody>
      </p:sp>
      <p:sp>
        <p:nvSpPr>
          <p:cNvPr id="4" name="Text Placeholder 3"/>
          <p:cNvSpPr>
            <a:spLocks noGrp="1"/>
          </p:cNvSpPr>
          <p:nvPr>
            <p:ph type="body" sz="half" idx="2"/>
          </p:nvPr>
        </p:nvSpPr>
        <p:spPr>
          <a:xfrm>
            <a:off x="2549032" y="7633550"/>
            <a:ext cx="7802880" cy="1144692"/>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a:t>Click to edit Master text styles</a:t>
            </a:r>
          </a:p>
        </p:txBody>
      </p:sp>
    </p:spTree>
    <p:extLst>
      <p:ext uri="{BB962C8B-B14F-4D97-AF65-F5344CB8AC3E}">
        <p14:creationId xmlns:p14="http://schemas.microsoft.com/office/powerpoint/2010/main" val="1271429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955" y="9039457"/>
            <a:ext cx="3034083" cy="520531"/>
          </a:xfrm>
          <a:prstGeom prst="rect">
            <a:avLst/>
          </a:prstGeom>
        </p:spPr>
        <p:txBody>
          <a:bodyPr vert="horz" lIns="91440" tIns="45720" rIns="91440" bIns="45720" rtlCol="0" anchor="ctr"/>
          <a:lstStyle>
            <a:lvl1pPr algn="l">
              <a:defRPr sz="1200">
                <a:solidFill>
                  <a:schemeClr val="tx1">
                    <a:tint val="75000"/>
                  </a:schemeClr>
                </a:solidFill>
              </a:defRPr>
            </a:lvl1pPr>
          </a:lstStyle>
          <a:p>
            <a:fld id="{622E2668-0800-4F0E-B3AD-6E64B6A0E574}" type="datetimeFigureOut">
              <a:rPr lang="en-US" smtClean="0"/>
              <a:t>10/29/2020</a:t>
            </a:fld>
            <a:endParaRPr lang="en-US"/>
          </a:p>
        </p:txBody>
      </p:sp>
      <p:sp>
        <p:nvSpPr>
          <p:cNvPr id="5" name="Footer Placeholder 4"/>
          <p:cNvSpPr>
            <a:spLocks noGrp="1"/>
          </p:cNvSpPr>
          <p:nvPr>
            <p:ph type="ftr" sz="quarter" idx="3"/>
          </p:nvPr>
        </p:nvSpPr>
        <p:spPr>
          <a:xfrm>
            <a:off x="4443956" y="9039457"/>
            <a:ext cx="4116889" cy="5205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ight Triangle 6"/>
          <p:cNvSpPr/>
          <p:nvPr/>
        </p:nvSpPr>
        <p:spPr bwMode="auto">
          <a:xfrm>
            <a:off x="1" y="1"/>
            <a:ext cx="13006386" cy="9750425"/>
          </a:xfrm>
          <a:prstGeom prst="rtTriangle">
            <a:avLst/>
          </a:prstGeom>
          <a:solidFill>
            <a:srgbClr val="DDDCD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25000" dirty="0">
              <a:ln>
                <a:noFill/>
              </a:ln>
              <a:solidFill>
                <a:srgbClr val="000000"/>
              </a:solidFill>
              <a:effectLst/>
              <a:latin typeface="GillSans" pitchFamily="34" charset="0"/>
              <a:sym typeface="GillSans" pitchFamily="34" charset="0"/>
            </a:endParaRPr>
          </a:p>
        </p:txBody>
      </p:sp>
      <p:sp>
        <p:nvSpPr>
          <p:cNvPr id="8" name="Right Triangle 7"/>
          <p:cNvSpPr/>
          <p:nvPr/>
        </p:nvSpPr>
        <p:spPr bwMode="auto">
          <a:xfrm>
            <a:off x="6115116" y="8839818"/>
            <a:ext cx="6876977" cy="721707"/>
          </a:xfrm>
          <a:prstGeom prst="rtTriangle">
            <a:avLst/>
          </a:prstGeom>
          <a:solidFill>
            <a:srgbClr val="14588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6000">
              <a:solidFill>
                <a:srgbClr val="009400"/>
              </a:solidFill>
              <a:latin typeface="GillSans" pitchFamily="34" charset="0"/>
              <a:sym typeface="GillSans" pitchFamily="34" charset="0"/>
            </a:endParaRPr>
          </a:p>
        </p:txBody>
      </p:sp>
      <p:sp>
        <p:nvSpPr>
          <p:cNvPr id="9" name="Right Triangle 8"/>
          <p:cNvSpPr/>
          <p:nvPr/>
        </p:nvSpPr>
        <p:spPr bwMode="auto">
          <a:xfrm rot="10800000">
            <a:off x="2920564" y="8837911"/>
            <a:ext cx="10085826" cy="743059"/>
          </a:xfrm>
          <a:prstGeom prst="rtTriangle">
            <a:avLst/>
          </a:prstGeom>
          <a:solidFill>
            <a:srgbClr val="14588D">
              <a:alpha val="6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6000">
              <a:solidFill>
                <a:srgbClr val="009400"/>
              </a:solidFill>
              <a:latin typeface="GillSans" pitchFamily="34" charset="0"/>
              <a:sym typeface="GillSans" pitchFamily="34" charset="0"/>
            </a:endParaRPr>
          </a:p>
        </p:txBody>
      </p:sp>
      <p:sp>
        <p:nvSpPr>
          <p:cNvPr id="10" name="Rectangle 9"/>
          <p:cNvSpPr/>
          <p:nvPr/>
        </p:nvSpPr>
        <p:spPr bwMode="auto">
          <a:xfrm>
            <a:off x="-28230" y="8837910"/>
            <a:ext cx="6143346" cy="723614"/>
          </a:xfrm>
          <a:prstGeom prst="rect">
            <a:avLst/>
          </a:prstGeom>
          <a:solidFill>
            <a:srgbClr val="14588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6000">
              <a:solidFill>
                <a:srgbClr val="009400"/>
              </a:solidFill>
              <a:latin typeface="GillSans" pitchFamily="34" charset="0"/>
              <a:sym typeface="GillSans" pitchFamily="34" charset="0"/>
            </a:endParaRPr>
          </a:p>
        </p:txBody>
      </p:sp>
      <p:pic>
        <p:nvPicPr>
          <p:cNvPr id="11" name="Picture 10" descr="TexaSaver_401K_457_logo_SM white.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105" y="8914086"/>
            <a:ext cx="2253829" cy="565643"/>
          </a:xfrm>
          <a:prstGeom prst="rect">
            <a:avLst/>
          </a:prstGeom>
        </p:spPr>
      </p:pic>
    </p:spTree>
    <p:extLst>
      <p:ext uri="{BB962C8B-B14F-4D97-AF65-F5344CB8AC3E}">
        <p14:creationId xmlns:p14="http://schemas.microsoft.com/office/powerpoint/2010/main" val="2751537437"/>
      </p:ext>
    </p:extLst>
  </p:cSld>
  <p:clrMap bg1="lt1" tx1="dk1" bg2="lt2" tx2="dk2" accent1="accent1" accent2="accent2" accent3="accent3" accent4="accent4" accent5="accent5" accent6="accent6" hlink="hlink" folHlink="folHlink"/>
  <p:sldLayoutIdLst>
    <p:sldLayoutId id="2147484301" r:id="rId1"/>
    <p:sldLayoutId id="2147484313" r:id="rId2"/>
    <p:sldLayoutId id="214748431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ight Triangle 15"/>
          <p:cNvSpPr/>
          <p:nvPr/>
        </p:nvSpPr>
        <p:spPr bwMode="auto">
          <a:xfrm>
            <a:off x="6131404" y="13060"/>
            <a:ext cx="6874984" cy="1348253"/>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Sans" pitchFamily="34" charset="0"/>
              <a:sym typeface="GillSans" pitchFamily="34" charset="0"/>
            </a:endParaRPr>
          </a:p>
        </p:txBody>
      </p:sp>
      <p:sp>
        <p:nvSpPr>
          <p:cNvPr id="17" name="Rectangle 16"/>
          <p:cNvSpPr/>
          <p:nvPr/>
        </p:nvSpPr>
        <p:spPr bwMode="auto">
          <a:xfrm>
            <a:off x="2" y="4566"/>
            <a:ext cx="6141564" cy="135181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Sans" pitchFamily="34" charset="0"/>
              <a:sym typeface="GillSans" pitchFamily="34" charset="0"/>
            </a:endParaRPr>
          </a:p>
        </p:txBody>
      </p:sp>
      <p:sp>
        <p:nvSpPr>
          <p:cNvPr id="2" name="Title Placeholder 1"/>
          <p:cNvSpPr>
            <a:spLocks noGrp="1"/>
          </p:cNvSpPr>
          <p:nvPr>
            <p:ph type="title"/>
          </p:nvPr>
        </p:nvSpPr>
        <p:spPr>
          <a:xfrm>
            <a:off x="217516" y="442770"/>
            <a:ext cx="12569771" cy="657011"/>
          </a:xfrm>
          <a:prstGeom prst="rect">
            <a:avLst/>
          </a:prstGeom>
        </p:spPr>
        <p:txBody>
          <a:bodyPr vert="horz" lIns="130055" tIns="65028" rIns="130055" bIns="65028" rtlCol="0" anchor="ctr">
            <a:noAutofit/>
          </a:bodyPr>
          <a:lstStyle/>
          <a:p>
            <a:r>
              <a:rPr lang="en-US" dirty="0"/>
              <a:t>Click to edit Master title style</a:t>
            </a:r>
          </a:p>
        </p:txBody>
      </p:sp>
      <p:sp>
        <p:nvSpPr>
          <p:cNvPr id="2052" name="Text Placeholder 2"/>
          <p:cNvSpPr>
            <a:spLocks noGrp="1"/>
          </p:cNvSpPr>
          <p:nvPr>
            <p:ph type="body" idx="1"/>
          </p:nvPr>
        </p:nvSpPr>
        <p:spPr bwMode="auto">
          <a:xfrm>
            <a:off x="650956" y="2287457"/>
            <a:ext cx="11702891" cy="643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55" tIns="65028" rIns="130055" bIns="6502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 name="Right Triangle 11"/>
          <p:cNvSpPr/>
          <p:nvPr/>
        </p:nvSpPr>
        <p:spPr bwMode="auto">
          <a:xfrm>
            <a:off x="6115116" y="8839818"/>
            <a:ext cx="6876977" cy="721707"/>
          </a:xfrm>
          <a:prstGeom prst="rtTriangle">
            <a:avLst/>
          </a:prstGeom>
          <a:solidFill>
            <a:srgbClr val="14588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6000">
              <a:solidFill>
                <a:srgbClr val="009400"/>
              </a:solidFill>
              <a:latin typeface="GillSans" pitchFamily="34" charset="0"/>
              <a:sym typeface="GillSans" pitchFamily="34" charset="0"/>
            </a:endParaRPr>
          </a:p>
        </p:txBody>
      </p:sp>
      <p:sp>
        <p:nvSpPr>
          <p:cNvPr id="13" name="Right Triangle 12"/>
          <p:cNvSpPr/>
          <p:nvPr/>
        </p:nvSpPr>
        <p:spPr bwMode="auto">
          <a:xfrm rot="10800000">
            <a:off x="2920561" y="8837910"/>
            <a:ext cx="10085826" cy="743059"/>
          </a:xfrm>
          <a:prstGeom prst="rtTriangle">
            <a:avLst/>
          </a:prstGeom>
          <a:solidFill>
            <a:srgbClr val="14588D">
              <a:alpha val="6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6000">
              <a:solidFill>
                <a:srgbClr val="009400"/>
              </a:solidFill>
              <a:latin typeface="GillSans" pitchFamily="34" charset="0"/>
              <a:sym typeface="GillSans" pitchFamily="34" charset="0"/>
            </a:endParaRPr>
          </a:p>
        </p:txBody>
      </p:sp>
      <p:sp>
        <p:nvSpPr>
          <p:cNvPr id="14" name="Rectangle 13"/>
          <p:cNvSpPr/>
          <p:nvPr/>
        </p:nvSpPr>
        <p:spPr bwMode="auto">
          <a:xfrm>
            <a:off x="-28230" y="8837910"/>
            <a:ext cx="6143346" cy="723614"/>
          </a:xfrm>
          <a:prstGeom prst="rect">
            <a:avLst/>
          </a:prstGeom>
          <a:solidFill>
            <a:srgbClr val="14588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6000">
              <a:solidFill>
                <a:srgbClr val="009400"/>
              </a:solidFill>
              <a:latin typeface="GillSans" pitchFamily="34" charset="0"/>
              <a:sym typeface="GillSans" pitchFamily="34" charset="0"/>
            </a:endParaRPr>
          </a:p>
        </p:txBody>
      </p:sp>
      <p:pic>
        <p:nvPicPr>
          <p:cNvPr id="15" name="Picture 14" descr="TexaSaver_401K_457_logo_SM white.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8105" y="8914087"/>
            <a:ext cx="2253829" cy="565643"/>
          </a:xfrm>
          <a:prstGeom prst="rect">
            <a:avLst/>
          </a:prstGeom>
        </p:spPr>
      </p:pic>
      <p:sp>
        <p:nvSpPr>
          <p:cNvPr id="18" name="Footer Placeholder 4"/>
          <p:cNvSpPr>
            <a:spLocks noGrp="1"/>
          </p:cNvSpPr>
          <p:nvPr>
            <p:ph type="ftr" sz="quarter" idx="3"/>
          </p:nvPr>
        </p:nvSpPr>
        <p:spPr>
          <a:xfrm>
            <a:off x="1282858" y="8011094"/>
            <a:ext cx="11070989" cy="518944"/>
          </a:xfrm>
          <a:prstGeom prst="rect">
            <a:avLst/>
          </a:prstGeom>
        </p:spPr>
        <p:txBody>
          <a:bodyPr/>
          <a:lstStyle>
            <a:lvl1pPr algn="l">
              <a:defRPr sz="1200">
                <a:latin typeface="+mn-lt"/>
              </a:defRPr>
            </a:lvl1pPr>
          </a:lstStyle>
          <a:p>
            <a:pPr>
              <a:defRPr/>
            </a:pPr>
            <a:endParaRPr lang="en-US" dirty="0"/>
          </a:p>
        </p:txBody>
      </p:sp>
    </p:spTree>
    <p:extLst>
      <p:ext uri="{BB962C8B-B14F-4D97-AF65-F5344CB8AC3E}">
        <p14:creationId xmlns:p14="http://schemas.microsoft.com/office/powerpoint/2010/main" val="1390439481"/>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Lst>
  <p:txStyles>
    <p:titleStyle>
      <a:lvl1pPr algn="l" rtl="0" eaLnBrk="0" fontAlgn="base" hangingPunct="0">
        <a:spcBef>
          <a:spcPct val="0"/>
        </a:spcBef>
        <a:spcAft>
          <a:spcPct val="0"/>
        </a:spcAft>
        <a:defRPr sz="4200" kern="1200" cap="all">
          <a:solidFill>
            <a:srgbClr val="14588D"/>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9444"/>
          </a:solidFill>
          <a:latin typeface="Arial" pitchFamily="34" charset="0"/>
        </a:defRPr>
      </a:lvl2pPr>
      <a:lvl3pPr algn="l" rtl="0" eaLnBrk="0" fontAlgn="base" hangingPunct="0">
        <a:spcBef>
          <a:spcPct val="0"/>
        </a:spcBef>
        <a:spcAft>
          <a:spcPct val="0"/>
        </a:spcAft>
        <a:defRPr sz="4200">
          <a:solidFill>
            <a:srgbClr val="009444"/>
          </a:solidFill>
          <a:latin typeface="Arial" pitchFamily="34" charset="0"/>
        </a:defRPr>
      </a:lvl3pPr>
      <a:lvl4pPr algn="l" rtl="0" eaLnBrk="0" fontAlgn="base" hangingPunct="0">
        <a:spcBef>
          <a:spcPct val="0"/>
        </a:spcBef>
        <a:spcAft>
          <a:spcPct val="0"/>
        </a:spcAft>
        <a:defRPr sz="4200">
          <a:solidFill>
            <a:srgbClr val="009444"/>
          </a:solidFill>
          <a:latin typeface="Arial" pitchFamily="34" charset="0"/>
        </a:defRPr>
      </a:lvl4pPr>
      <a:lvl5pPr algn="l" rtl="0" eaLnBrk="0" fontAlgn="base" hangingPunct="0">
        <a:spcBef>
          <a:spcPct val="0"/>
        </a:spcBef>
        <a:spcAft>
          <a:spcPct val="0"/>
        </a:spcAft>
        <a:defRPr sz="4200">
          <a:solidFill>
            <a:srgbClr val="009444"/>
          </a:solidFill>
          <a:latin typeface="Arial" pitchFamily="34" charset="0"/>
        </a:defRPr>
      </a:lvl5pPr>
      <a:lvl6pPr marL="650276" algn="l" rtl="0" fontAlgn="base">
        <a:spcBef>
          <a:spcPct val="0"/>
        </a:spcBef>
        <a:spcAft>
          <a:spcPct val="0"/>
        </a:spcAft>
        <a:defRPr sz="3400" b="1">
          <a:solidFill>
            <a:srgbClr val="339933"/>
          </a:solidFill>
          <a:latin typeface="Trajan"/>
        </a:defRPr>
      </a:lvl6pPr>
      <a:lvl7pPr marL="1300551" algn="l" rtl="0" fontAlgn="base">
        <a:spcBef>
          <a:spcPct val="0"/>
        </a:spcBef>
        <a:spcAft>
          <a:spcPct val="0"/>
        </a:spcAft>
        <a:defRPr sz="3400" b="1">
          <a:solidFill>
            <a:srgbClr val="339933"/>
          </a:solidFill>
          <a:latin typeface="Trajan"/>
        </a:defRPr>
      </a:lvl7pPr>
      <a:lvl8pPr marL="1950827" algn="l" rtl="0" fontAlgn="base">
        <a:spcBef>
          <a:spcPct val="0"/>
        </a:spcBef>
        <a:spcAft>
          <a:spcPct val="0"/>
        </a:spcAft>
        <a:defRPr sz="3400" b="1">
          <a:solidFill>
            <a:srgbClr val="339933"/>
          </a:solidFill>
          <a:latin typeface="Trajan"/>
        </a:defRPr>
      </a:lvl8pPr>
      <a:lvl9pPr marL="2601102" algn="l" rtl="0" fontAlgn="base">
        <a:spcBef>
          <a:spcPct val="0"/>
        </a:spcBef>
        <a:spcAft>
          <a:spcPct val="0"/>
        </a:spcAft>
        <a:defRPr sz="3400" b="1">
          <a:solidFill>
            <a:srgbClr val="339933"/>
          </a:solidFill>
          <a:latin typeface="Trajan"/>
        </a:defRPr>
      </a:lvl9pPr>
    </p:titleStyle>
    <p:bodyStyle>
      <a:lvl1pPr marL="487363" indent="-487363" algn="l" rtl="0" eaLnBrk="0" fontAlgn="base" hangingPunct="0">
        <a:spcBef>
          <a:spcPct val="20000"/>
        </a:spcBef>
        <a:spcAft>
          <a:spcPct val="0"/>
        </a:spcAft>
        <a:buFont typeface="Arial" pitchFamily="34" charset="0"/>
        <a:buChar char="•"/>
        <a:defRPr sz="4600" kern="1200">
          <a:solidFill>
            <a:srgbClr val="14588D"/>
          </a:solidFill>
          <a:latin typeface="Arial" panose="020B0604020202020204" pitchFamily="34" charset="0"/>
          <a:ea typeface="+mn-ea"/>
          <a:cs typeface="Arial" panose="020B0604020202020204" pitchFamily="34" charset="0"/>
        </a:defRPr>
      </a:lvl1pPr>
      <a:lvl2pPr marL="1055688" indent="-406400" algn="l"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625600" indent="-323850" algn="l" rtl="0" eaLnBrk="0" fontAlgn="base" hangingPunct="0">
        <a:spcBef>
          <a:spcPct val="20000"/>
        </a:spcBef>
        <a:spcAft>
          <a:spcPct val="0"/>
        </a:spcAft>
        <a:buClr>
          <a:srgbClr val="FF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2274888" indent="-3238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925763" indent="-323850"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3576516" indent="-325138" algn="l" defTabSz="13005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791" indent="-325138" algn="l" defTabSz="13005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7067" indent="-325138" algn="l" defTabSz="13005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7342" indent="-325138" algn="l" defTabSz="13005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551" rtl="0" eaLnBrk="1" latinLnBrk="0" hangingPunct="1">
        <a:defRPr sz="2600" kern="1200">
          <a:solidFill>
            <a:schemeClr val="tx1"/>
          </a:solidFill>
          <a:latin typeface="+mn-lt"/>
          <a:ea typeface="+mn-ea"/>
          <a:cs typeface="+mn-cs"/>
        </a:defRPr>
      </a:lvl1pPr>
      <a:lvl2pPr marL="650276" algn="l" defTabSz="1300551" rtl="0" eaLnBrk="1" latinLnBrk="0" hangingPunct="1">
        <a:defRPr sz="2600" kern="1200">
          <a:solidFill>
            <a:schemeClr val="tx1"/>
          </a:solidFill>
          <a:latin typeface="+mn-lt"/>
          <a:ea typeface="+mn-ea"/>
          <a:cs typeface="+mn-cs"/>
        </a:defRPr>
      </a:lvl2pPr>
      <a:lvl3pPr marL="1300551" algn="l" defTabSz="1300551" rtl="0" eaLnBrk="1" latinLnBrk="0" hangingPunct="1">
        <a:defRPr sz="2600" kern="1200">
          <a:solidFill>
            <a:schemeClr val="tx1"/>
          </a:solidFill>
          <a:latin typeface="+mn-lt"/>
          <a:ea typeface="+mn-ea"/>
          <a:cs typeface="+mn-cs"/>
        </a:defRPr>
      </a:lvl3pPr>
      <a:lvl4pPr marL="1950827" algn="l" defTabSz="1300551" rtl="0" eaLnBrk="1" latinLnBrk="0" hangingPunct="1">
        <a:defRPr sz="2600" kern="1200">
          <a:solidFill>
            <a:schemeClr val="tx1"/>
          </a:solidFill>
          <a:latin typeface="+mn-lt"/>
          <a:ea typeface="+mn-ea"/>
          <a:cs typeface="+mn-cs"/>
        </a:defRPr>
      </a:lvl4pPr>
      <a:lvl5pPr marL="2601102" algn="l" defTabSz="1300551" rtl="0" eaLnBrk="1" latinLnBrk="0" hangingPunct="1">
        <a:defRPr sz="2600" kern="1200">
          <a:solidFill>
            <a:schemeClr val="tx1"/>
          </a:solidFill>
          <a:latin typeface="+mn-lt"/>
          <a:ea typeface="+mn-ea"/>
          <a:cs typeface="+mn-cs"/>
        </a:defRPr>
      </a:lvl5pPr>
      <a:lvl6pPr marL="3251378" algn="l" defTabSz="1300551" rtl="0" eaLnBrk="1" latinLnBrk="0" hangingPunct="1">
        <a:defRPr sz="2600" kern="1200">
          <a:solidFill>
            <a:schemeClr val="tx1"/>
          </a:solidFill>
          <a:latin typeface="+mn-lt"/>
          <a:ea typeface="+mn-ea"/>
          <a:cs typeface="+mn-cs"/>
        </a:defRPr>
      </a:lvl6pPr>
      <a:lvl7pPr marL="3901653" algn="l" defTabSz="1300551" rtl="0" eaLnBrk="1" latinLnBrk="0" hangingPunct="1">
        <a:defRPr sz="2600" kern="1200">
          <a:solidFill>
            <a:schemeClr val="tx1"/>
          </a:solidFill>
          <a:latin typeface="+mn-lt"/>
          <a:ea typeface="+mn-ea"/>
          <a:cs typeface="+mn-cs"/>
        </a:defRPr>
      </a:lvl7pPr>
      <a:lvl8pPr marL="4551929" algn="l" defTabSz="1300551" rtl="0" eaLnBrk="1" latinLnBrk="0" hangingPunct="1">
        <a:defRPr sz="2600" kern="1200">
          <a:solidFill>
            <a:schemeClr val="tx1"/>
          </a:solidFill>
          <a:latin typeface="+mn-lt"/>
          <a:ea typeface="+mn-ea"/>
          <a:cs typeface="+mn-cs"/>
        </a:defRPr>
      </a:lvl8pPr>
      <a:lvl9pPr marL="5202204" algn="l" defTabSz="130055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s://texasaver.gwrs.com/preLoginContentLink.do?accu=TexasWR&amp;specificBundle=preLogin&amp;contentUrl=prelogin.resourceCenter.lan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hyperlink" Target="https://texasaver.gwrs.com/preLoginContentLink.do?accu=TexasWR&amp;specificBundle=preLogin&amp;contentUrl=prelogin.resourceCenter.land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hyperlink" Target="http://www.texasaver.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exasaver.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hyperlink" Target="http://www.texasaver.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exasaver.gwrs.com/preLoginContentLink.do?accu=TexasWR&amp;specificBundle=preLogin&amp;contentUrl=prelogin.investments.landin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texasaver.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exasaver.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texasaver.gwrs.com/preLoginContentLink.do?accu=TexasWR&amp;specificBundle=preLogin&amp;contentUrl=prelogin.investments.landin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28" y="3034145"/>
            <a:ext cx="11054080" cy="4824544"/>
          </a:xfrm>
        </p:spPr>
        <p:txBody>
          <a:bodyPr/>
          <a:lstStyle/>
          <a:p>
            <a:r>
              <a:rPr lang="en-US" dirty="0"/>
              <a:t> </a:t>
            </a:r>
          </a:p>
        </p:txBody>
      </p:sp>
      <p:sp>
        <p:nvSpPr>
          <p:cNvPr id="18" name="TextBox 17"/>
          <p:cNvSpPr txBox="1"/>
          <p:nvPr/>
        </p:nvSpPr>
        <p:spPr>
          <a:xfrm>
            <a:off x="1537855" y="374072"/>
            <a:ext cx="4607211"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ENROLL in the</a:t>
            </a:r>
          </a:p>
        </p:txBody>
      </p:sp>
      <p:pic>
        <p:nvPicPr>
          <p:cNvPr id="1028" name="Picture 4" descr="T:\FC_FSM\Cases\Texas_State_of\Logos\TexaSaver_401K_457_logo_SM_062215.png"/>
          <p:cNvPicPr>
            <a:picLocks noChangeAspect="1" noChangeArrowheads="1"/>
          </p:cNvPicPr>
          <p:nvPr/>
        </p:nvPicPr>
        <p:blipFill>
          <a:blip r:embed="rId3" cstate="print">
            <a:clrChange>
              <a:clrFrom>
                <a:srgbClr val="FFFFFF"/>
              </a:clrFrom>
              <a:clrTo>
                <a:srgbClr val="FFFFFF">
                  <a:alpha val="0"/>
                </a:srgbClr>
              </a:clrTo>
            </a:clrChange>
          </a:blip>
          <a:srcRect t="33818" b="36444"/>
          <a:stretch>
            <a:fillRect/>
          </a:stretch>
        </p:blipFill>
        <p:spPr bwMode="auto">
          <a:xfrm>
            <a:off x="2369849" y="914400"/>
            <a:ext cx="7128018" cy="2119745"/>
          </a:xfrm>
          <a:prstGeom prst="rect">
            <a:avLst/>
          </a:prstGeom>
          <a:noFill/>
        </p:spPr>
      </p:pic>
      <p:sp>
        <p:nvSpPr>
          <p:cNvPr id="17" name="Rectangle 16"/>
          <p:cNvSpPr/>
          <p:nvPr/>
        </p:nvSpPr>
        <p:spPr bwMode="auto">
          <a:xfrm>
            <a:off x="3352800" y="3657600"/>
            <a:ext cx="552450" cy="32385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Sans" pitchFamily="34" charset="0"/>
              <a:sym typeface="GillSans" pitchFamily="34" charset="0"/>
            </a:endParaRPr>
          </a:p>
        </p:txBody>
      </p:sp>
      <p:sp>
        <p:nvSpPr>
          <p:cNvPr id="20" name="Rectangle 19"/>
          <p:cNvSpPr/>
          <p:nvPr/>
        </p:nvSpPr>
        <p:spPr bwMode="auto">
          <a:xfrm>
            <a:off x="10553700" y="971550"/>
            <a:ext cx="552450" cy="5715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Sans" pitchFamily="34" charset="0"/>
              <a:sym typeface="GillSans"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268233" y="3034145"/>
            <a:ext cx="5694928" cy="5733142"/>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extLst>
              <p:ext uri="{D42A27DB-BD31-4B8C-83A1-F6EECF244321}">
                <p14:modId xmlns:p14="http://schemas.microsoft.com/office/powerpoint/2010/main" val="4232405777"/>
              </p:ext>
            </p:extLst>
          </p:nvPr>
        </p:nvGraphicFramePr>
        <p:xfrm>
          <a:off x="495299" y="2520243"/>
          <a:ext cx="12134850" cy="3995139"/>
        </p:xfrm>
        <a:graphic>
          <a:graphicData uri="http://schemas.openxmlformats.org/drawingml/2006/table">
            <a:tbl>
              <a:tblPr firstRow="1" bandRow="1">
                <a:tableStyleId>{5C22544A-7EE6-4342-B048-85BDC9FD1C3A}</a:tableStyleId>
              </a:tblPr>
              <a:tblGrid>
                <a:gridCol w="6067425">
                  <a:extLst>
                    <a:ext uri="{9D8B030D-6E8A-4147-A177-3AD203B41FA5}">
                      <a16:colId xmlns:a16="http://schemas.microsoft.com/office/drawing/2014/main" val="20000"/>
                    </a:ext>
                  </a:extLst>
                </a:gridCol>
                <a:gridCol w="6067425">
                  <a:extLst>
                    <a:ext uri="{9D8B030D-6E8A-4147-A177-3AD203B41FA5}">
                      <a16:colId xmlns:a16="http://schemas.microsoft.com/office/drawing/2014/main" val="20002"/>
                    </a:ext>
                  </a:extLst>
                </a:gridCol>
              </a:tblGrid>
              <a:tr h="967433">
                <a:tc>
                  <a:txBody>
                    <a:bodyPr/>
                    <a:lstStyle/>
                    <a:p>
                      <a:pPr algn="ctr"/>
                      <a:r>
                        <a:rPr lang="en-US" sz="2000" dirty="0"/>
                        <a:t>Online Advice</a:t>
                      </a:r>
                      <a:br>
                        <a:rPr lang="en-US" sz="2000" dirty="0"/>
                      </a:br>
                      <a:r>
                        <a:rPr lang="en-US" sz="1400" dirty="0"/>
                        <a:t>(No additional cost to you)</a:t>
                      </a:r>
                      <a:endParaRPr lang="en-US" dirty="0"/>
                    </a:p>
                  </a:txBody>
                  <a:tcPr anchor="ctr"/>
                </a:tc>
                <a:tc>
                  <a:txBody>
                    <a:bodyPr/>
                    <a:lstStyle/>
                    <a:p>
                      <a:pPr algn="ctr"/>
                      <a:r>
                        <a:rPr lang="en-US" sz="2000" dirty="0"/>
                        <a:t>Managed Account  Service</a:t>
                      </a:r>
                      <a:r>
                        <a:rPr lang="en-US" dirty="0"/>
                        <a:t/>
                      </a:r>
                      <a:br>
                        <a:rPr lang="en-US" dirty="0"/>
                      </a:br>
                      <a:r>
                        <a:rPr lang="en-US" sz="1400" dirty="0"/>
                        <a:t>(Fee based on a percentage of </a:t>
                      </a:r>
                      <a:br>
                        <a:rPr lang="en-US" sz="1400" dirty="0"/>
                      </a:br>
                      <a:r>
                        <a:rPr lang="en-US" sz="1400" dirty="0"/>
                        <a:t>your account balance)</a:t>
                      </a:r>
                      <a:endParaRPr lang="en-US" dirty="0"/>
                    </a:p>
                  </a:txBody>
                  <a:tcPr anchor="ctr"/>
                </a:tc>
                <a:extLst>
                  <a:ext uri="{0D108BD9-81ED-4DB2-BD59-A6C34878D82A}">
                    <a16:rowId xmlns:a16="http://schemas.microsoft.com/office/drawing/2014/main" val="10000"/>
                  </a:ext>
                </a:extLst>
              </a:tr>
              <a:tr h="3027706">
                <a:tc>
                  <a:txBody>
                    <a:bodyPr/>
                    <a:lstStyle/>
                    <a:p>
                      <a:pPr marL="228600" indent="-228600">
                        <a:buFont typeface="Arial" pitchFamily="34" charset="0"/>
                        <a:buChar char="•"/>
                      </a:pPr>
                      <a:r>
                        <a:rPr lang="en-US" sz="2000" dirty="0"/>
                        <a:t>Self-service</a:t>
                      </a:r>
                    </a:p>
                    <a:p>
                      <a:pPr marL="228600" indent="-228600">
                        <a:buFont typeface="Arial" pitchFamily="34" charset="0"/>
                        <a:buChar char="•"/>
                      </a:pPr>
                      <a:r>
                        <a:rPr lang="en-US" sz="2000" dirty="0"/>
                        <a:t>Fund-specific</a:t>
                      </a:r>
                      <a:r>
                        <a:rPr lang="en-US" sz="2000" baseline="0" dirty="0"/>
                        <a:t> recommendations</a:t>
                      </a:r>
                    </a:p>
                    <a:p>
                      <a:pPr marL="228600" indent="-228600">
                        <a:buFont typeface="Arial" pitchFamily="34" charset="0"/>
                        <a:buChar char="•"/>
                      </a:pPr>
                      <a:r>
                        <a:rPr lang="en-US" sz="2000" baseline="0" dirty="0"/>
                        <a:t>Personal asset allocation information</a:t>
                      </a:r>
                    </a:p>
                    <a:p>
                      <a:pPr marL="228600" indent="-228600">
                        <a:buFont typeface="Arial" pitchFamily="34" charset="0"/>
                        <a:buChar char="•"/>
                      </a:pPr>
                      <a:r>
                        <a:rPr lang="en-US" sz="2000" baseline="0" dirty="0"/>
                        <a:t>Savings strategy</a:t>
                      </a:r>
                    </a:p>
                    <a:p>
                      <a:pPr marL="228600" indent="-228600">
                        <a:buFont typeface="Arial" pitchFamily="34" charset="0"/>
                        <a:buChar char="•"/>
                      </a:pPr>
                      <a:r>
                        <a:rPr lang="en-US" sz="2000" baseline="0" dirty="0"/>
                        <a:t>Available online</a:t>
                      </a:r>
                      <a:endParaRPr lang="en-US" sz="2000" dirty="0"/>
                    </a:p>
                  </a:txBody>
                  <a:tcPr marT="91440">
                    <a:solidFill>
                      <a:schemeClr val="accent3">
                        <a:lumMod val="20000"/>
                        <a:lumOff val="80000"/>
                      </a:schemeClr>
                    </a:solidFill>
                  </a:tcPr>
                </a:tc>
                <a:tc>
                  <a:txBody>
                    <a:bodyPr/>
                    <a:lstStyle/>
                    <a:p>
                      <a:pPr marL="182880" indent="-182880">
                        <a:buFont typeface="Arial" pitchFamily="34" charset="0"/>
                        <a:buChar char="•"/>
                      </a:pPr>
                      <a:r>
                        <a:rPr lang="en-US" sz="2000" dirty="0"/>
                        <a:t> Full service </a:t>
                      </a:r>
                    </a:p>
                    <a:p>
                      <a:pPr marL="182880" indent="-182880">
                        <a:buFont typeface="Arial" pitchFamily="34" charset="0"/>
                        <a:buChar char="•"/>
                      </a:pPr>
                      <a:r>
                        <a:rPr lang="en-US" sz="2000" dirty="0"/>
                        <a:t> Fund-specific selection and  </a:t>
                      </a:r>
                      <a:br>
                        <a:rPr lang="en-US" sz="2000" dirty="0"/>
                      </a:br>
                      <a:r>
                        <a:rPr lang="en-US" sz="2000" dirty="0"/>
                        <a:t> management</a:t>
                      </a:r>
                    </a:p>
                    <a:p>
                      <a:pPr marL="182880" indent="-182880">
                        <a:buFont typeface="Arial" pitchFamily="34" charset="0"/>
                        <a:buChar char="•"/>
                      </a:pPr>
                      <a:r>
                        <a:rPr lang="en-US" sz="2000" dirty="0"/>
                        <a:t> Personal retirement</a:t>
                      </a:r>
                      <a:r>
                        <a:rPr lang="en-US" sz="2000" baseline="0" dirty="0"/>
                        <a:t> planning</a:t>
                      </a:r>
                    </a:p>
                    <a:p>
                      <a:pPr marL="182880" indent="-182880">
                        <a:buFont typeface="Arial" pitchFamily="34" charset="0"/>
                        <a:buChar char="•"/>
                      </a:pPr>
                      <a:r>
                        <a:rPr lang="en-US" sz="2000" baseline="0" dirty="0"/>
                        <a:t> Savings strategy</a:t>
                      </a:r>
                    </a:p>
                    <a:p>
                      <a:pPr marL="182880" indent="-182880">
                        <a:buFont typeface="Arial" pitchFamily="34" charset="0"/>
                        <a:buChar char="•"/>
                      </a:pPr>
                      <a:r>
                        <a:rPr lang="en-US" sz="2000" baseline="0" dirty="0"/>
                        <a:t> Available online or by phone</a:t>
                      </a:r>
                    </a:p>
                    <a:p>
                      <a:pPr marL="228600" indent="-228600">
                        <a:buFont typeface="Arial" pitchFamily="34" charset="0"/>
                        <a:buChar char="•"/>
                      </a:pPr>
                      <a:r>
                        <a:rPr lang="en-US" sz="2000" baseline="0" dirty="0"/>
                        <a:t>Access to investment adviser representatives</a:t>
                      </a:r>
                    </a:p>
                    <a:p>
                      <a:pPr marL="228600" indent="-228600">
                        <a:buFont typeface="Arial" pitchFamily="34" charset="0"/>
                        <a:buChar char="•"/>
                      </a:pPr>
                      <a:r>
                        <a:rPr lang="en-US" sz="2000" baseline="0" dirty="0"/>
                        <a:t>Will monitor and manage your account for you</a:t>
                      </a:r>
                      <a:endParaRPr lang="en-US" sz="2000" dirty="0"/>
                    </a:p>
                  </a:txBody>
                  <a:tcPr marT="91440">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CAN I GET HELP WITH MY INVESTMENTS?</a:t>
            </a:r>
          </a:p>
        </p:txBody>
      </p:sp>
      <p:sp>
        <p:nvSpPr>
          <p:cNvPr id="13" name="Rectangle 4"/>
          <p:cNvSpPr>
            <a:spLocks noChangeArrowheads="1"/>
          </p:cNvSpPr>
          <p:nvPr/>
        </p:nvSpPr>
        <p:spPr bwMode="auto">
          <a:xfrm>
            <a:off x="535674" y="6971723"/>
            <a:ext cx="386017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000" dirty="0">
                <a:latin typeface="Arial" panose="020B0604020202020204" pitchFamily="34" charset="0"/>
              </a:rPr>
              <a:t>There is no guarantee provided by any party that participation in any of the advisory services will result in a profit.</a:t>
            </a:r>
          </a:p>
        </p:txBody>
      </p:sp>
      <p:graphicFrame>
        <p:nvGraphicFramePr>
          <p:cNvPr id="14" name="Table 13"/>
          <p:cNvGraphicFramePr>
            <a:graphicFrameLocks noGrp="1"/>
          </p:cNvGraphicFramePr>
          <p:nvPr>
            <p:extLst>
              <p:ext uri="{D42A27DB-BD31-4B8C-83A1-F6EECF244321}">
                <p14:modId xmlns:p14="http://schemas.microsoft.com/office/powerpoint/2010/main" val="1404171423"/>
              </p:ext>
            </p:extLst>
          </p:nvPr>
        </p:nvGraphicFramePr>
        <p:xfrm>
          <a:off x="4631147" y="6971723"/>
          <a:ext cx="4071101" cy="923290"/>
        </p:xfrm>
        <a:graphic>
          <a:graphicData uri="http://schemas.openxmlformats.org/drawingml/2006/table">
            <a:tbl>
              <a:tblPr firstRow="1" bandRow="1">
                <a:tableStyleId>{B301B821-A1FF-4177-AEE7-76D212191A09}</a:tableStyleId>
              </a:tblPr>
              <a:tblGrid>
                <a:gridCol w="2227553">
                  <a:extLst>
                    <a:ext uri="{9D8B030D-6E8A-4147-A177-3AD203B41FA5}">
                      <a16:colId xmlns:a16="http://schemas.microsoft.com/office/drawing/2014/main" val="20000"/>
                    </a:ext>
                  </a:extLst>
                </a:gridCol>
                <a:gridCol w="1843548">
                  <a:extLst>
                    <a:ext uri="{9D8B030D-6E8A-4147-A177-3AD203B41FA5}">
                      <a16:colId xmlns:a16="http://schemas.microsoft.com/office/drawing/2014/main" val="20001"/>
                    </a:ext>
                  </a:extLst>
                </a:gridCol>
              </a:tblGrid>
              <a:tr h="370840">
                <a:tc>
                  <a:txBody>
                    <a:bodyPr/>
                    <a:lstStyle/>
                    <a:p>
                      <a:pPr algn="ctr"/>
                      <a:r>
                        <a:rPr lang="en-US" sz="1600" baseline="0" dirty="0"/>
                        <a:t>Per Account, Monthly</a:t>
                      </a:r>
                      <a:endParaRPr lang="en-US" sz="1600" b="1" i="0" baseline="0" dirty="0">
                        <a:solidFill>
                          <a:schemeClr val="tx1"/>
                        </a:solidFill>
                      </a:endParaRPr>
                    </a:p>
                  </a:txBody>
                  <a:tcPr/>
                </a:tc>
                <a:tc>
                  <a:txBody>
                    <a:bodyPr/>
                    <a:lstStyle/>
                    <a:p>
                      <a:pPr algn="ctr"/>
                      <a:r>
                        <a:rPr lang="en-US" sz="1600" b="1" i="0" baseline="0" dirty="0">
                          <a:solidFill>
                            <a:schemeClr val="lt1"/>
                          </a:solidFill>
                        </a:rPr>
                        <a:t>Annual</a:t>
                      </a:r>
                      <a:br>
                        <a:rPr lang="en-US" sz="1600" b="1" i="0" baseline="0" dirty="0">
                          <a:solidFill>
                            <a:schemeClr val="lt1"/>
                          </a:solidFill>
                        </a:rPr>
                      </a:br>
                      <a:r>
                        <a:rPr lang="en-US" sz="1600" b="1" i="0" baseline="0" dirty="0">
                          <a:solidFill>
                            <a:schemeClr val="lt1"/>
                          </a:solidFill>
                        </a:rPr>
                        <a:t>Fee</a:t>
                      </a:r>
                      <a:endParaRPr lang="en-US" sz="1600" b="1" i="0" baseline="0" dirty="0">
                        <a:solidFill>
                          <a:schemeClr val="tx1"/>
                        </a:solidFill>
                      </a:endParaRPr>
                    </a:p>
                  </a:txBody>
                  <a:tcPr/>
                </a:tc>
                <a:extLst>
                  <a:ext uri="{0D108BD9-81ED-4DB2-BD59-A6C34878D82A}">
                    <a16:rowId xmlns:a16="http://schemas.microsoft.com/office/drawing/2014/main" val="10000"/>
                  </a:ext>
                </a:extLst>
              </a:tr>
              <a:tr h="344170">
                <a:tc>
                  <a:txBody>
                    <a:bodyPr/>
                    <a:lstStyle/>
                    <a:p>
                      <a:pPr algn="ctr"/>
                      <a:r>
                        <a:rPr lang="en-US" sz="1600" baseline="0" dirty="0"/>
                        <a:t>0.0292%</a:t>
                      </a:r>
                      <a:endParaRPr lang="en-US" sz="1600" b="1" i="0" baseline="0" dirty="0"/>
                    </a:p>
                  </a:txBody>
                  <a:tcPr/>
                </a:tc>
                <a:tc>
                  <a:txBody>
                    <a:bodyPr/>
                    <a:lstStyle/>
                    <a:p>
                      <a:pPr algn="ctr"/>
                      <a:r>
                        <a:rPr lang="en-US" sz="1600" baseline="0" dirty="0"/>
                        <a:t>0.35%</a:t>
                      </a:r>
                      <a:endParaRPr lang="en-US" sz="1600" b="1" i="0" baseline="0" dirty="0"/>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58836351"/>
              </p:ext>
            </p:extLst>
          </p:nvPr>
        </p:nvGraphicFramePr>
        <p:xfrm>
          <a:off x="8937547" y="6971723"/>
          <a:ext cx="3218157" cy="1618649"/>
        </p:xfrm>
        <a:graphic>
          <a:graphicData uri="http://schemas.openxmlformats.org/drawingml/2006/table">
            <a:tbl>
              <a:tblPr firstRow="1" bandRow="1">
                <a:tableStyleId>{B301B821-A1FF-4177-AEE7-76D212191A09}</a:tableStyleId>
              </a:tblPr>
              <a:tblGrid>
                <a:gridCol w="1834827">
                  <a:extLst>
                    <a:ext uri="{9D8B030D-6E8A-4147-A177-3AD203B41FA5}">
                      <a16:colId xmlns:a16="http://schemas.microsoft.com/office/drawing/2014/main" val="20000"/>
                    </a:ext>
                  </a:extLst>
                </a:gridCol>
                <a:gridCol w="1383330">
                  <a:extLst>
                    <a:ext uri="{9D8B030D-6E8A-4147-A177-3AD203B41FA5}">
                      <a16:colId xmlns:a16="http://schemas.microsoft.com/office/drawing/2014/main" val="20001"/>
                    </a:ext>
                  </a:extLst>
                </a:gridCol>
              </a:tblGrid>
              <a:tr h="576233">
                <a:tc>
                  <a:txBody>
                    <a:bodyPr/>
                    <a:lstStyle/>
                    <a:p>
                      <a:pPr algn="ctr"/>
                      <a:r>
                        <a:rPr lang="en-US" sz="1500" baseline="0" dirty="0"/>
                        <a:t>Example Account Balance</a:t>
                      </a:r>
                      <a:endParaRPr lang="en-US" sz="1500" b="1" i="0" baseline="0" dirty="0">
                        <a:solidFill>
                          <a:sysClr val="windowText" lastClr="000000"/>
                        </a:solidFill>
                      </a:endParaRPr>
                    </a:p>
                  </a:txBody>
                  <a:tcPr marL="75319" marR="75319" marT="37660" marB="37660"/>
                </a:tc>
                <a:tc>
                  <a:txBody>
                    <a:bodyPr/>
                    <a:lstStyle/>
                    <a:p>
                      <a:pPr algn="ctr"/>
                      <a:r>
                        <a:rPr lang="en-US" sz="1500" baseline="0" dirty="0"/>
                        <a:t>Monthly Fee Charged</a:t>
                      </a:r>
                      <a:endParaRPr lang="en-US" sz="1500" b="1" i="0" baseline="0" dirty="0">
                        <a:solidFill>
                          <a:sysClr val="windowText" lastClr="000000"/>
                        </a:solidFill>
                      </a:endParaRPr>
                    </a:p>
                  </a:txBody>
                  <a:tcPr marL="75319" marR="75319" marT="37660" marB="37660"/>
                </a:tc>
                <a:extLst>
                  <a:ext uri="{0D108BD9-81ED-4DB2-BD59-A6C34878D82A}">
                    <a16:rowId xmlns:a16="http://schemas.microsoft.com/office/drawing/2014/main" val="10000"/>
                  </a:ext>
                </a:extLst>
              </a:tr>
              <a:tr h="347472">
                <a:tc>
                  <a:txBody>
                    <a:bodyPr/>
                    <a:lstStyle/>
                    <a:p>
                      <a:pPr algn="ctr"/>
                      <a:r>
                        <a:rPr lang="en-US" sz="1500" baseline="0" dirty="0"/>
                        <a:t>$10,000</a:t>
                      </a:r>
                      <a:endParaRPr lang="en-US" sz="1500" b="1" i="0" baseline="0" dirty="0">
                        <a:solidFill>
                          <a:sysClr val="windowText" lastClr="000000"/>
                        </a:solidFill>
                      </a:endParaRPr>
                    </a:p>
                  </a:txBody>
                  <a:tcPr marL="75319" marR="75319" marT="37660" marB="37660"/>
                </a:tc>
                <a:tc>
                  <a:txBody>
                    <a:bodyPr/>
                    <a:lstStyle/>
                    <a:p>
                      <a:pPr algn="ctr"/>
                      <a:r>
                        <a:rPr lang="en-US" sz="1500" baseline="0" dirty="0"/>
                        <a:t>$2.92</a:t>
                      </a:r>
                      <a:endParaRPr lang="en-US" sz="1500" b="1" i="0" baseline="0" dirty="0">
                        <a:solidFill>
                          <a:sysClr val="windowText" lastClr="000000"/>
                        </a:solidFill>
                      </a:endParaRPr>
                    </a:p>
                  </a:txBody>
                  <a:tcPr marL="75319" marR="75319" marT="37660" marB="37660"/>
                </a:tc>
                <a:extLst>
                  <a:ext uri="{0D108BD9-81ED-4DB2-BD59-A6C34878D82A}">
                    <a16:rowId xmlns:a16="http://schemas.microsoft.com/office/drawing/2014/main" val="10001"/>
                  </a:ext>
                </a:extLst>
              </a:tr>
              <a:tr h="347472">
                <a:tc>
                  <a:txBody>
                    <a:bodyPr/>
                    <a:lstStyle/>
                    <a:p>
                      <a:pPr algn="ctr"/>
                      <a:r>
                        <a:rPr lang="en-US" sz="1500" baseline="0" dirty="0"/>
                        <a:t>$20,000</a:t>
                      </a:r>
                      <a:endParaRPr lang="en-US" sz="1500" b="1" i="0" baseline="0" dirty="0">
                        <a:solidFill>
                          <a:sysClr val="windowText" lastClr="000000"/>
                        </a:solidFill>
                      </a:endParaRPr>
                    </a:p>
                  </a:txBody>
                  <a:tcPr marL="75319" marR="75319" marT="37660" marB="37660"/>
                </a:tc>
                <a:tc>
                  <a:txBody>
                    <a:bodyPr/>
                    <a:lstStyle/>
                    <a:p>
                      <a:pPr algn="ctr"/>
                      <a:r>
                        <a:rPr lang="en-US" sz="1500" baseline="0" dirty="0"/>
                        <a:t>$5.84</a:t>
                      </a:r>
                      <a:endParaRPr lang="en-US" sz="1500" b="1" i="0" baseline="0" dirty="0">
                        <a:solidFill>
                          <a:sysClr val="windowText" lastClr="000000"/>
                        </a:solidFill>
                      </a:endParaRPr>
                    </a:p>
                  </a:txBody>
                  <a:tcPr marL="75319" marR="75319" marT="37660" marB="37660"/>
                </a:tc>
                <a:extLst>
                  <a:ext uri="{0D108BD9-81ED-4DB2-BD59-A6C34878D82A}">
                    <a16:rowId xmlns:a16="http://schemas.microsoft.com/office/drawing/2014/main" val="10002"/>
                  </a:ext>
                </a:extLst>
              </a:tr>
              <a:tr h="347472">
                <a:tc>
                  <a:txBody>
                    <a:bodyPr/>
                    <a:lstStyle/>
                    <a:p>
                      <a:pPr algn="ctr"/>
                      <a:r>
                        <a:rPr lang="en-US" sz="1500" baseline="0" dirty="0"/>
                        <a:t>$50,000</a:t>
                      </a:r>
                      <a:endParaRPr lang="en-US" sz="1500" b="1" i="0" baseline="0" dirty="0">
                        <a:solidFill>
                          <a:sysClr val="windowText" lastClr="000000"/>
                        </a:solidFill>
                      </a:endParaRPr>
                    </a:p>
                  </a:txBody>
                  <a:tcPr marL="75319" marR="75319" marT="37660" marB="37660"/>
                </a:tc>
                <a:tc>
                  <a:txBody>
                    <a:bodyPr/>
                    <a:lstStyle/>
                    <a:p>
                      <a:pPr algn="ctr"/>
                      <a:r>
                        <a:rPr lang="en-US" sz="1500" baseline="0" dirty="0"/>
                        <a:t>$14.60</a:t>
                      </a:r>
                      <a:endParaRPr lang="en-US" sz="1500" b="1" i="0" baseline="0" dirty="0">
                        <a:solidFill>
                          <a:sysClr val="windowText" lastClr="000000"/>
                        </a:solidFill>
                      </a:endParaRPr>
                    </a:p>
                  </a:txBody>
                  <a:tcPr marL="75319" marR="75319" marT="37660" marB="37660"/>
                </a:tc>
                <a:extLst>
                  <a:ext uri="{0D108BD9-81ED-4DB2-BD59-A6C34878D82A}">
                    <a16:rowId xmlns:a16="http://schemas.microsoft.com/office/drawing/2014/main" val="10003"/>
                  </a:ext>
                </a:extLst>
              </a:tr>
            </a:tbl>
          </a:graphicData>
        </a:graphic>
      </p:graphicFrame>
      <p:sp>
        <p:nvSpPr>
          <p:cNvPr id="22" name="Rectangle 21"/>
          <p:cNvSpPr/>
          <p:nvPr/>
        </p:nvSpPr>
        <p:spPr>
          <a:xfrm>
            <a:off x="5146025" y="6543498"/>
            <a:ext cx="2898679" cy="400110"/>
          </a:xfrm>
          <a:prstGeom prst="rect">
            <a:avLst/>
          </a:prstGeom>
        </p:spPr>
        <p:txBody>
          <a:bodyPr wrap="none">
            <a:spAutoFit/>
          </a:bodyPr>
          <a:lstStyle/>
          <a:p>
            <a:pPr lvl="0"/>
            <a:r>
              <a:rPr lang="en-US" sz="2000" b="1" dirty="0">
                <a:solidFill>
                  <a:schemeClr val="tx1"/>
                </a:solidFill>
                <a:latin typeface="Arial" panose="020B0604020202020204" pitchFamily="34" charset="0"/>
              </a:rPr>
              <a:t>Managed Account Fee</a:t>
            </a:r>
            <a:endParaRPr lang="en-US" sz="2000" dirty="0">
              <a:solidFill>
                <a:schemeClr val="tx1"/>
              </a:solidFill>
              <a:latin typeface="Arial" panose="020B0604020202020204" pitchFamily="34" charset="0"/>
            </a:endParaRPr>
          </a:p>
        </p:txBody>
      </p:sp>
      <p:sp>
        <p:nvSpPr>
          <p:cNvPr id="44" name="TextBox 43"/>
          <p:cNvSpPr txBox="1"/>
          <p:nvPr/>
        </p:nvSpPr>
        <p:spPr>
          <a:xfrm>
            <a:off x="514350" y="1428750"/>
            <a:ext cx="11525250" cy="1046440"/>
          </a:xfrm>
          <a:prstGeom prst="rect">
            <a:avLst/>
          </a:prstGeom>
          <a:noFill/>
        </p:spPr>
        <p:txBody>
          <a:bodyPr wrap="square" rtlCol="0">
            <a:spAutoFit/>
          </a:bodyPr>
          <a:lstStyle/>
          <a:p>
            <a:r>
              <a:rPr lang="en-US" dirty="0">
                <a:latin typeface="Arial" panose="020B0604020202020204" pitchFamily="34" charset="0"/>
              </a:rPr>
              <a:t>TEXA$AVER ADVISOR SERVICE</a:t>
            </a:r>
            <a:br>
              <a:rPr lang="en-US" dirty="0">
                <a:latin typeface="Arial" panose="020B0604020202020204" pitchFamily="34" charset="0"/>
              </a:rPr>
            </a:br>
            <a:r>
              <a:rPr lang="en-US" sz="2000" dirty="0">
                <a:latin typeface="Arial" panose="020B0604020202020204" pitchFamily="34" charset="0"/>
              </a:rPr>
              <a:t>Provided by Advised Assets Group, LLC (AAG), a registered investment adviser</a:t>
            </a:r>
            <a:endParaRPr lang="en-US" dirty="0">
              <a:latin typeface="Arial" panose="020B0604020202020204" pitchFamily="34" charset="0"/>
            </a:endParaRPr>
          </a:p>
        </p:txBody>
      </p:sp>
      <p:grpSp>
        <p:nvGrpSpPr>
          <p:cNvPr id="4" name="Group 3"/>
          <p:cNvGrpSpPr/>
          <p:nvPr/>
        </p:nvGrpSpPr>
        <p:grpSpPr>
          <a:xfrm>
            <a:off x="2950922" y="4517812"/>
            <a:ext cx="2139950" cy="2424016"/>
            <a:chOff x="2078092" y="5323809"/>
            <a:chExt cx="1892901" cy="2249513"/>
          </a:xfrm>
        </p:grpSpPr>
        <p:sp>
          <p:nvSpPr>
            <p:cNvPr id="3" name="Oval 2"/>
            <p:cNvSpPr/>
            <p:nvPr/>
          </p:nvSpPr>
          <p:spPr bwMode="auto">
            <a:xfrm rot="740737">
              <a:off x="2326821" y="5556681"/>
              <a:ext cx="166007" cy="261610"/>
            </a:xfrm>
            <a:prstGeom prst="ellipse">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23" name="Oval 22"/>
            <p:cNvSpPr/>
            <p:nvPr/>
          </p:nvSpPr>
          <p:spPr bwMode="auto">
            <a:xfrm rot="21106869">
              <a:off x="3358791" y="5407475"/>
              <a:ext cx="192676" cy="329294"/>
            </a:xfrm>
            <a:prstGeom prst="ellipse">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pic>
          <p:nvPicPr>
            <p:cNvPr id="2050" name="Picture 2" descr="T:\FC_FSM\Cases\Texas_State_of\campaigns\2016\Stay in the Family\Illustrations\Stay in the Family Illustrations3_Page_08.jpg"/>
            <p:cNvPicPr>
              <a:picLocks noChangeAspect="1" noChangeArrowheads="1"/>
            </p:cNvPicPr>
            <p:nvPr/>
          </p:nvPicPr>
          <p:blipFill>
            <a:blip r:embed="rId3" cstate="print">
              <a:clrChange>
                <a:clrFrom>
                  <a:srgbClr val="FFFFFF"/>
                </a:clrFrom>
                <a:clrTo>
                  <a:srgbClr val="FFFFFF">
                    <a:alpha val="0"/>
                  </a:srgbClr>
                </a:clrTo>
              </a:clrChange>
            </a:blip>
            <a:srcRect l="7392" t="6553" r="6093" b="5467"/>
            <a:stretch>
              <a:fillRect/>
            </a:stretch>
          </p:blipFill>
          <p:spPr bwMode="auto">
            <a:xfrm>
              <a:off x="2078092" y="5323809"/>
              <a:ext cx="1892901" cy="2249513"/>
            </a:xfrm>
            <a:prstGeom prst="rect">
              <a:avLst/>
            </a:prstGeom>
            <a:noFill/>
          </p:spPr>
        </p:pic>
      </p:grpSp>
      <p:sp>
        <p:nvSpPr>
          <p:cNvPr id="16" name="Rectangle 4"/>
          <p:cNvSpPr>
            <a:spLocks noChangeArrowheads="1"/>
          </p:cNvSpPr>
          <p:nvPr/>
        </p:nvSpPr>
        <p:spPr bwMode="auto">
          <a:xfrm>
            <a:off x="4640837" y="8312895"/>
            <a:ext cx="40614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en-US" sz="2000" dirty="0">
              <a:latin typeface="Arial" panose="020B0604020202020204" pitchFamily="34" charset="0"/>
            </a:endParaRPr>
          </a:p>
        </p:txBody>
      </p:sp>
      <p:sp>
        <p:nvSpPr>
          <p:cNvPr id="2" name="Rectangle 1"/>
          <p:cNvSpPr/>
          <p:nvPr/>
        </p:nvSpPr>
        <p:spPr>
          <a:xfrm>
            <a:off x="4526730" y="7975085"/>
            <a:ext cx="4194568" cy="830997"/>
          </a:xfrm>
          <a:prstGeom prst="rect">
            <a:avLst/>
          </a:prstGeom>
        </p:spPr>
        <p:txBody>
          <a:bodyPr wrap="square">
            <a:spAutoFit/>
          </a:bodyPr>
          <a:lstStyle/>
          <a:p>
            <a:r>
              <a:rPr lang="en-US" sz="1200" dirty="0">
                <a:latin typeface="Arial" panose="020B0604020202020204" pitchFamily="34" charset="0"/>
              </a:rPr>
              <a:t>Online Advice and the Managed Account service are part of the Texa$aver Advisor Service suite of services offered by Advised Assets Group, LLC, a registered investment adviser.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WHERE CAN I LEARN MORE?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524218" y="1828800"/>
            <a:ext cx="4480581" cy="5698807"/>
          </a:xfrm>
          <a:prstGeom prst="rect">
            <a:avLst/>
          </a:prstGeom>
          <a:noFill/>
        </p:spPr>
      </p:pic>
      <p:sp>
        <p:nvSpPr>
          <p:cNvPr id="14" name="TextBox 13"/>
          <p:cNvSpPr txBox="1"/>
          <p:nvPr/>
        </p:nvSpPr>
        <p:spPr>
          <a:xfrm>
            <a:off x="1203325" y="1828800"/>
            <a:ext cx="5292725" cy="646331"/>
          </a:xfrm>
          <a:prstGeom prst="rect">
            <a:avLst/>
          </a:prstGeom>
          <a:noFill/>
        </p:spPr>
        <p:txBody>
          <a:bodyPr wrap="square" rtlCol="0">
            <a:spAutoFit/>
          </a:bodyPr>
          <a:lstStyle/>
          <a:p>
            <a:pPr algn="ctr"/>
            <a:r>
              <a:rPr lang="en-US" sz="3600" dirty="0">
                <a:latin typeface="Arial" panose="020B0604020202020204" pitchFamily="34" charset="0"/>
                <a:hlinkClick r:id="rId4"/>
              </a:rPr>
              <a:t>www.texasaver.com</a:t>
            </a:r>
            <a:endParaRPr lang="en-US" sz="3600" dirty="0">
              <a:latin typeface="Arial" panose="020B0604020202020204" pitchFamily="34" charset="0"/>
            </a:endParaRPr>
          </a:p>
        </p:txBody>
      </p:sp>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6804"/>
          <a:stretch/>
        </p:blipFill>
        <p:spPr bwMode="auto">
          <a:xfrm>
            <a:off x="821093" y="2929414"/>
            <a:ext cx="6057188" cy="5512837"/>
          </a:xfrm>
          <a:prstGeom prst="roundRect">
            <a:avLst>
              <a:gd name="adj" fmla="val 2828"/>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5560"/>
          <a:stretch/>
        </p:blipFill>
        <p:spPr bwMode="auto">
          <a:xfrm>
            <a:off x="1361533" y="4519812"/>
            <a:ext cx="6047874" cy="3624658"/>
          </a:xfrm>
          <a:prstGeom prst="roundRect">
            <a:avLst>
              <a:gd name="adj" fmla="val 2828"/>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par>
                          <p:cTn id="8" fill="hold">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strips(upRigh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WHERE CAN I LEARN MORE?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81860" y="892005"/>
            <a:ext cx="3132971" cy="3984795"/>
          </a:xfrm>
          <a:prstGeom prst="rect">
            <a:avLst/>
          </a:prstGeom>
          <a:noFill/>
        </p:spPr>
      </p:pic>
      <p:sp>
        <p:nvSpPr>
          <p:cNvPr id="14" name="TextBox 13"/>
          <p:cNvSpPr txBox="1"/>
          <p:nvPr/>
        </p:nvSpPr>
        <p:spPr>
          <a:xfrm>
            <a:off x="7486650" y="4972893"/>
            <a:ext cx="5292725" cy="646331"/>
          </a:xfrm>
          <a:prstGeom prst="rect">
            <a:avLst/>
          </a:prstGeom>
          <a:noFill/>
        </p:spPr>
        <p:txBody>
          <a:bodyPr wrap="square" rtlCol="0">
            <a:spAutoFit/>
          </a:bodyPr>
          <a:lstStyle/>
          <a:p>
            <a:pPr algn="ctr"/>
            <a:r>
              <a:rPr lang="en-US" sz="3600" dirty="0">
                <a:latin typeface="Arial" panose="020B0604020202020204" pitchFamily="34" charset="0"/>
                <a:hlinkClick r:id="rId4"/>
              </a:rPr>
              <a:t>www.texasaver.com</a:t>
            </a:r>
            <a:endParaRPr lang="en-US" sz="3600" dirty="0">
              <a:latin typeface="Arial" panose="020B0604020202020204" pitchFamily="34" charset="0"/>
            </a:endParaRPr>
          </a:p>
        </p:txBody>
      </p:sp>
      <p:sp>
        <p:nvSpPr>
          <p:cNvPr id="30" name="TextBox 29"/>
          <p:cNvSpPr txBox="1"/>
          <p:nvPr/>
        </p:nvSpPr>
        <p:spPr>
          <a:xfrm>
            <a:off x="7712075" y="6896497"/>
            <a:ext cx="5397710" cy="340519"/>
          </a:xfrm>
          <a:prstGeom prst="roundRect">
            <a:avLst/>
          </a:prstGeom>
          <a:noFill/>
        </p:spPr>
        <p:txBody>
          <a:bodyPr wrap="square" rtlCol="0">
            <a:spAutoFit/>
          </a:bodyPr>
          <a:lstStyle/>
          <a:p>
            <a:r>
              <a:rPr lang="en-US" sz="1400" dirty="0">
                <a:latin typeface="Arial" panose="020B0604020202020204" pitchFamily="34" charset="0"/>
              </a:rPr>
              <a:t>FOR ILLUSTRATIVE PURPOSES ONLY</a:t>
            </a:r>
          </a:p>
        </p:txBody>
      </p:sp>
      <p:sp>
        <p:nvSpPr>
          <p:cNvPr id="3" name="Rectangle 2"/>
          <p:cNvSpPr/>
          <p:nvPr/>
        </p:nvSpPr>
        <p:spPr>
          <a:xfrm>
            <a:off x="286603" y="-4217997"/>
            <a:ext cx="10292497" cy="938719"/>
          </a:xfrm>
          <a:prstGeom prst="rect">
            <a:avLst/>
          </a:prstGeom>
        </p:spPr>
        <p:txBody>
          <a:bodyPr wrap="square">
            <a:spAutoFit/>
          </a:bodyPr>
          <a:lstStyle/>
          <a:p>
            <a:r>
              <a:rPr lang="en-US" sz="1100" dirty="0">
                <a:latin typeface="Arial" panose="020B0604020202020204" pitchFamily="34" charset="0"/>
              </a:rPr>
              <a:t>IMPORTANT: The projections, or other information generated on the website by the investment analysis tool regarding the likelihood of various investment outcomes, are hypothetical in nature. They do not reflect actual investment results and are not guarantees of future results. The results may vary with each use and over time. Healthcare costs and projections, if applicable, are provided by </a:t>
            </a:r>
            <a:r>
              <a:rPr lang="en-US" sz="1100" dirty="0" err="1">
                <a:latin typeface="Arial" panose="020B0604020202020204" pitchFamily="34" charset="0"/>
              </a:rPr>
              <a:t>HealthView</a:t>
            </a:r>
            <a:r>
              <a:rPr lang="en-US" sz="1100" dirty="0">
                <a:latin typeface="Arial" panose="020B0604020202020204" pitchFamily="34" charset="0"/>
              </a:rPr>
              <a:t> Services. </a:t>
            </a:r>
            <a:r>
              <a:rPr lang="en-US" sz="1100" dirty="0" err="1">
                <a:latin typeface="Arial" panose="020B0604020202020204" pitchFamily="34" charset="0"/>
              </a:rPr>
              <a:t>Healthview</a:t>
            </a:r>
            <a:r>
              <a:rPr lang="en-US" sz="1100" dirty="0">
                <a:latin typeface="Arial" panose="020B0604020202020204" pitchFamily="34" charset="0"/>
              </a:rPr>
              <a:t> Services is not affiliated with GWFS Equities, Inc. Empower Retirement does not provide healthcare advice. A top peer is defined as an individual who is at the 90th percentile of the selected age band, salary range and gender.</a:t>
            </a:r>
          </a:p>
        </p:txBody>
      </p:sp>
      <p:sp>
        <p:nvSpPr>
          <p:cNvPr id="4" name="TextBox 3"/>
          <p:cNvSpPr txBox="1"/>
          <p:nvPr/>
        </p:nvSpPr>
        <p:spPr>
          <a:xfrm>
            <a:off x="7712075" y="7237016"/>
            <a:ext cx="4486275" cy="1277273"/>
          </a:xfrm>
          <a:prstGeom prst="rect">
            <a:avLst/>
          </a:prstGeom>
          <a:noFill/>
        </p:spPr>
        <p:txBody>
          <a:bodyPr wrap="square" rtlCol="0">
            <a:spAutoFit/>
          </a:bodyPr>
          <a:lstStyle/>
          <a:p>
            <a:r>
              <a:rPr lang="en-US" sz="1100" dirty="0">
                <a:latin typeface="Arial" panose="020B0604020202020204" pitchFamily="34" charset="0"/>
              </a:rPr>
              <a:t>IMPORTANT: The projections, or other information generated on the website by the investment analysis tool regarding the likelihood of various investment outcomes, are hypothetical in nature. They do not reflect actual investment results and are not guarantees of future results. The results may vary with each use and over time. A top peer is defined as an individual who is at the 90th percentile of the selected age band, salary range and gender.</a:t>
            </a:r>
          </a:p>
        </p:txBody>
      </p:sp>
      <p:grpSp>
        <p:nvGrpSpPr>
          <p:cNvPr id="12" name="Group 11"/>
          <p:cNvGrpSpPr/>
          <p:nvPr/>
        </p:nvGrpSpPr>
        <p:grpSpPr>
          <a:xfrm>
            <a:off x="1089969" y="1540078"/>
            <a:ext cx="6396681" cy="7222922"/>
            <a:chOff x="1089969" y="1540078"/>
            <a:chExt cx="6396681" cy="7222922"/>
          </a:xfrm>
        </p:grpSpPr>
        <p:pic>
          <p:nvPicPr>
            <p:cNvPr id="2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24538" b="30145"/>
            <a:stretch/>
          </p:blipFill>
          <p:spPr bwMode="auto">
            <a:xfrm>
              <a:off x="1089969" y="1540078"/>
              <a:ext cx="6396681" cy="7222922"/>
            </a:xfrm>
            <a:prstGeom prst="rect">
              <a:avLst/>
            </a:prstGeom>
            <a:noFill/>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stretch>
              <a:fillRect/>
            </a:stretch>
          </p:blipFill>
          <p:spPr>
            <a:xfrm>
              <a:off x="2504872" y="2299531"/>
              <a:ext cx="1071832" cy="237087"/>
            </a:xfrm>
            <a:prstGeom prst="rect">
              <a:avLst/>
            </a:prstGeom>
          </p:spPr>
        </p:pic>
        <p:pic>
          <p:nvPicPr>
            <p:cNvPr id="7" name="Picture 6"/>
            <p:cNvPicPr>
              <a:picLocks noChangeAspect="1"/>
            </p:cNvPicPr>
            <p:nvPr/>
          </p:nvPicPr>
          <p:blipFill>
            <a:blip r:embed="rId7"/>
            <a:stretch>
              <a:fillRect/>
            </a:stretch>
          </p:blipFill>
          <p:spPr>
            <a:xfrm>
              <a:off x="3625516" y="2299531"/>
              <a:ext cx="1107445" cy="216674"/>
            </a:xfrm>
            <a:prstGeom prst="rect">
              <a:avLst/>
            </a:prstGeom>
          </p:spPr>
        </p:pic>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WHO CAN I TALK TO IF I HAVE QUESTIONS?</a:t>
            </a:r>
          </a:p>
        </p:txBody>
      </p:sp>
      <p:pic>
        <p:nvPicPr>
          <p:cNvPr id="1026" name="Picture 2" descr="T:\FC_FSM\Cases\Texas_State_of\campaigns\2016\Stay in the Family\Illustrations\Stay in the Family Illustrations3_Page_05.jpg"/>
          <p:cNvPicPr>
            <a:picLocks noChangeAspect="1" noChangeArrowheads="1"/>
          </p:cNvPicPr>
          <p:nvPr/>
        </p:nvPicPr>
        <p:blipFill>
          <a:blip r:embed="rId3" cstate="print">
            <a:clrChange>
              <a:clrFrom>
                <a:srgbClr val="FFFFFF"/>
              </a:clrFrom>
              <a:clrTo>
                <a:srgbClr val="FFFFFF">
                  <a:alpha val="0"/>
                </a:srgbClr>
              </a:clrTo>
            </a:clrChange>
          </a:blip>
          <a:srcRect l="4825" t="5783" r="7443" b="30185"/>
          <a:stretch>
            <a:fillRect/>
          </a:stretch>
        </p:blipFill>
        <p:spPr bwMode="auto">
          <a:xfrm>
            <a:off x="2457450" y="4933950"/>
            <a:ext cx="7546359" cy="4360175"/>
          </a:xfrm>
          <a:prstGeom prst="rect">
            <a:avLst/>
          </a:prstGeom>
          <a:noFill/>
        </p:spPr>
      </p:pic>
      <p:sp>
        <p:nvSpPr>
          <p:cNvPr id="22" name="TextBox 21"/>
          <p:cNvSpPr txBox="1"/>
          <p:nvPr/>
        </p:nvSpPr>
        <p:spPr>
          <a:xfrm>
            <a:off x="1412041" y="1672757"/>
            <a:ext cx="10097436" cy="1323439"/>
          </a:xfrm>
          <a:prstGeom prst="rect">
            <a:avLst/>
          </a:prstGeom>
          <a:noFill/>
        </p:spPr>
        <p:txBody>
          <a:bodyPr wrap="square" rtlCol="0">
            <a:spAutoFit/>
          </a:bodyPr>
          <a:lstStyle/>
          <a:p>
            <a:pPr algn="ctr"/>
            <a:r>
              <a:rPr lang="en-US" sz="4000" dirty="0">
                <a:solidFill>
                  <a:srgbClr val="00B050"/>
                </a:solidFill>
                <a:latin typeface="Arial" panose="020B0604020202020204" pitchFamily="34" charset="0"/>
              </a:rPr>
              <a:t>John McCabe -457 Retirement Counselor</a:t>
            </a:r>
          </a:p>
          <a:p>
            <a:pPr algn="ctr"/>
            <a:r>
              <a:rPr lang="en-US" sz="4000" dirty="0">
                <a:solidFill>
                  <a:srgbClr val="00B050"/>
                </a:solidFill>
                <a:latin typeface="Arial" panose="020B0604020202020204" pitchFamily="34" charset="0"/>
              </a:rPr>
              <a:t>(832) 799-9677</a:t>
            </a:r>
          </a:p>
        </p:txBody>
      </p:sp>
      <p:sp>
        <p:nvSpPr>
          <p:cNvPr id="23" name="TextBox 22"/>
          <p:cNvSpPr txBox="1"/>
          <p:nvPr/>
        </p:nvSpPr>
        <p:spPr>
          <a:xfrm>
            <a:off x="1129554" y="2964151"/>
            <a:ext cx="10381128" cy="1938992"/>
          </a:xfrm>
          <a:prstGeom prst="rect">
            <a:avLst/>
          </a:prstGeom>
          <a:noFill/>
        </p:spPr>
        <p:txBody>
          <a:bodyPr wrap="square" rtlCol="0">
            <a:spAutoFit/>
          </a:bodyPr>
          <a:lstStyle/>
          <a:p>
            <a:pPr algn="ctr"/>
            <a:r>
              <a:rPr lang="en-US" sz="4000" dirty="0">
                <a:solidFill>
                  <a:srgbClr val="00B050"/>
                </a:solidFill>
                <a:latin typeface="Arial" panose="020B0604020202020204" pitchFamily="34" charset="0"/>
                <a:hlinkClick r:id="rId4"/>
              </a:rPr>
              <a:t>www.texasaver.com</a:t>
            </a:r>
            <a:endParaRPr lang="en-US" sz="4000" dirty="0">
              <a:solidFill>
                <a:srgbClr val="00B050"/>
              </a:solidFill>
              <a:latin typeface="Arial" panose="020B0604020202020204" pitchFamily="34" charset="0"/>
            </a:endParaRPr>
          </a:p>
          <a:p>
            <a:pPr algn="ctr"/>
            <a:r>
              <a:rPr lang="en-US" sz="4000" dirty="0">
                <a:latin typeface="Arial" panose="020B0604020202020204" pitchFamily="34" charset="0"/>
              </a:rPr>
              <a:t>For appointments -Go to website-click on link</a:t>
            </a:r>
          </a:p>
          <a:p>
            <a:pPr algn="ctr"/>
            <a:r>
              <a:rPr lang="en-US" sz="4000" dirty="0">
                <a:solidFill>
                  <a:srgbClr val="00B050"/>
                </a:solidFill>
                <a:latin typeface="Arial" panose="020B0604020202020204" pitchFamily="34" charset="0"/>
              </a:rPr>
              <a:t>Look for John McCabe</a:t>
            </a:r>
          </a:p>
        </p:txBody>
      </p:sp>
      <p:pic>
        <p:nvPicPr>
          <p:cNvPr id="2" name="Picture 1"/>
          <p:cNvPicPr>
            <a:picLocks noChangeAspect="1"/>
          </p:cNvPicPr>
          <p:nvPr/>
        </p:nvPicPr>
        <p:blipFill>
          <a:blip r:embed="rId5"/>
          <a:stretch>
            <a:fillRect/>
          </a:stretch>
        </p:blipFill>
        <p:spPr>
          <a:xfrm>
            <a:off x="278784" y="4933950"/>
            <a:ext cx="9725025" cy="4129368"/>
          </a:xfrm>
          <a:prstGeom prst="rect">
            <a:avLst/>
          </a:prstGeom>
        </p:spPr>
      </p:pic>
      <p:pic>
        <p:nvPicPr>
          <p:cNvPr id="3" name="Picture 2">
            <a:extLst>
              <a:ext uri="{FF2B5EF4-FFF2-40B4-BE49-F238E27FC236}">
                <a16:creationId xmlns:a16="http://schemas.microsoft.com/office/drawing/2014/main" id="{B52C7EE4-1B74-4491-86AE-9435276CB2C0}"/>
              </a:ext>
            </a:extLst>
          </p:cNvPr>
          <p:cNvPicPr>
            <a:picLocks noChangeAspect="1"/>
          </p:cNvPicPr>
          <p:nvPr/>
        </p:nvPicPr>
        <p:blipFill>
          <a:blip r:embed="rId6"/>
          <a:stretch>
            <a:fillRect/>
          </a:stretch>
        </p:blipFill>
        <p:spPr>
          <a:xfrm>
            <a:off x="13618" y="1356824"/>
            <a:ext cx="1480500" cy="1883032"/>
          </a:xfrm>
          <a:prstGeom prst="rect">
            <a:avLst/>
          </a:prstGeom>
        </p:spPr>
      </p:pic>
      <p:pic>
        <p:nvPicPr>
          <p:cNvPr id="4" name="Picture 3">
            <a:extLst>
              <a:ext uri="{FF2B5EF4-FFF2-40B4-BE49-F238E27FC236}">
                <a16:creationId xmlns:a16="http://schemas.microsoft.com/office/drawing/2014/main" id="{E1CAC22A-5A5E-47EC-933E-FA70FA6E80DC}"/>
              </a:ext>
            </a:extLst>
          </p:cNvPr>
          <p:cNvPicPr>
            <a:picLocks noChangeAspect="1"/>
          </p:cNvPicPr>
          <p:nvPr/>
        </p:nvPicPr>
        <p:blipFill>
          <a:blip r:embed="rId6"/>
          <a:stretch>
            <a:fillRect/>
          </a:stretch>
        </p:blipFill>
        <p:spPr>
          <a:xfrm>
            <a:off x="10003809" y="4926486"/>
            <a:ext cx="2993662" cy="4129368"/>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THANK YOU!</a:t>
            </a:r>
          </a:p>
        </p:txBody>
      </p:sp>
      <p:sp>
        <p:nvSpPr>
          <p:cNvPr id="12" name="Rectangle 2"/>
          <p:cNvSpPr>
            <a:spLocks noChangeArrowheads="1"/>
          </p:cNvSpPr>
          <p:nvPr/>
        </p:nvSpPr>
        <p:spPr bwMode="auto">
          <a:xfrm>
            <a:off x="444500" y="5987416"/>
            <a:ext cx="121158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ts val="1200"/>
              </a:spcBef>
            </a:pPr>
            <a:r>
              <a:rPr lang="en-US" sz="1600" b="1" dirty="0">
                <a:solidFill>
                  <a:schemeClr val="tx1"/>
                </a:solidFill>
                <a:latin typeface="Arial" panose="020B0604020202020204" pitchFamily="34" charset="0"/>
                <a:ea typeface="Times New Roman" pitchFamily="18" charset="0"/>
              </a:rPr>
              <a:t>Securities offered by the Texa$aver</a:t>
            </a:r>
            <a:r>
              <a:rPr lang="en-US" sz="1600" b="1" baseline="30000" dirty="0">
                <a:solidFill>
                  <a:schemeClr val="tx1"/>
                </a:solidFill>
                <a:latin typeface="Arial" panose="020B0604020202020204" pitchFamily="34" charset="0"/>
                <a:ea typeface="Times New Roman" pitchFamily="18" charset="0"/>
              </a:rPr>
              <a:t>SM</a:t>
            </a:r>
            <a:r>
              <a:rPr lang="en-US" sz="1600" b="1" dirty="0">
                <a:solidFill>
                  <a:schemeClr val="tx1"/>
                </a:solidFill>
                <a:latin typeface="Arial" panose="020B0604020202020204" pitchFamily="34" charset="0"/>
                <a:ea typeface="Times New Roman" pitchFamily="18" charset="0"/>
              </a:rPr>
              <a:t> Program through GWFS Equities, Inc., Member FINRA/SIPC. </a:t>
            </a:r>
            <a:r>
              <a:rPr lang="en-US" sz="1600" dirty="0">
                <a:solidFill>
                  <a:schemeClr val="tx1"/>
                </a:solidFill>
                <a:latin typeface="Arial" panose="020B0604020202020204" pitchFamily="34" charset="0"/>
                <a:ea typeface="Times New Roman" pitchFamily="18" charset="0"/>
              </a:rPr>
              <a:t>GWFS is an affiliate of Empower Retirement, LLC; Great-West Funds, Inc.; and registered investment adviser Advised Assets Group, LLC. This material is for informational purposes only and is not intended to provide investment, legal or tax recommendations or advice. Investing involves risk, including possible loss of principal. </a:t>
            </a:r>
          </a:p>
          <a:p>
            <a:pPr lvl="0">
              <a:spcBef>
                <a:spcPts val="1200"/>
              </a:spcBef>
            </a:pPr>
            <a:r>
              <a:rPr lang="en-US" sz="1600" dirty="0">
                <a:latin typeface="Arial" panose="020B0604020202020204" pitchFamily="34" charset="0"/>
              </a:rPr>
              <a:t>Securities available through Schwab Personal Choice Retirement Account</a:t>
            </a:r>
            <a:r>
              <a:rPr lang="en-US" sz="1600" baseline="30000" dirty="0">
                <a:latin typeface="Arial" panose="020B0604020202020204" pitchFamily="34" charset="0"/>
              </a:rPr>
              <a:t>®</a:t>
            </a:r>
            <a:r>
              <a:rPr lang="en-US" sz="1600" dirty="0">
                <a:latin typeface="Arial" panose="020B0604020202020204" pitchFamily="34" charset="0"/>
              </a:rPr>
              <a:t> (PCRA) are offered through Charles Schwab &amp; Co., Inc. (Member SIPC), a registered broker-dealer. Additional information can be obtained by calling 888-393-7272. Charles Schwab &amp; Co., Inc. and GWFS Equities, Inc. are separate and unaffiliated. RO1169311-0420</a:t>
            </a: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13" name="TextBox 12"/>
          <p:cNvSpPr txBox="1"/>
          <p:nvPr/>
        </p:nvSpPr>
        <p:spPr>
          <a:xfrm>
            <a:off x="1606550" y="2076450"/>
            <a:ext cx="6172200" cy="2031325"/>
          </a:xfrm>
          <a:prstGeom prst="rect">
            <a:avLst/>
          </a:prstGeom>
          <a:noFill/>
        </p:spPr>
        <p:txBody>
          <a:bodyPr wrap="square" rtlCol="0">
            <a:spAutoFit/>
          </a:bodyPr>
          <a:lstStyle/>
          <a:p>
            <a:pPr algn="ctr"/>
            <a:r>
              <a:rPr lang="en-US" dirty="0">
                <a:latin typeface="Arial" panose="020B0604020202020204" pitchFamily="34" charset="0"/>
              </a:rPr>
              <a:t>Enroll online: </a:t>
            </a:r>
          </a:p>
          <a:p>
            <a:pPr algn="ctr"/>
            <a:endParaRPr lang="en-US" dirty="0">
              <a:latin typeface="Arial" panose="020B0604020202020204" pitchFamily="34" charset="0"/>
            </a:endParaRPr>
          </a:p>
          <a:p>
            <a:pPr algn="ctr"/>
            <a:r>
              <a:rPr lang="en-US" dirty="0">
                <a:latin typeface="Arial" panose="020B0604020202020204" pitchFamily="34" charset="0"/>
                <a:hlinkClick r:id="rId3"/>
              </a:rPr>
              <a:t>www.texasaver.com</a:t>
            </a:r>
            <a:endParaRPr lang="en-US" dirty="0">
              <a:latin typeface="Arial" panose="020B0604020202020204" pitchFamily="34" charset="0"/>
            </a:endParaRPr>
          </a:p>
        </p:txBody>
      </p:sp>
      <p:pic>
        <p:nvPicPr>
          <p:cNvPr id="14" name="Picture 6" descr="T:\FC_FSM\Cases\Texas_State_of\campaigns\2016\Stay in the Family\Illustrations\Stay in the Family Illustrations3_Page_11.jpg"/>
          <p:cNvPicPr>
            <a:picLocks noChangeAspect="1" noChangeArrowheads="1"/>
          </p:cNvPicPr>
          <p:nvPr/>
        </p:nvPicPr>
        <p:blipFill>
          <a:blip r:embed="rId4" cstate="print">
            <a:clrChange>
              <a:clrFrom>
                <a:srgbClr val="FFFFFF"/>
              </a:clrFrom>
              <a:clrTo>
                <a:srgbClr val="FFFFFF">
                  <a:alpha val="0"/>
                </a:srgbClr>
              </a:clrTo>
            </a:clrChange>
          </a:blip>
          <a:srcRect l="6779" t="7153" r="6332" b="7342"/>
          <a:stretch>
            <a:fillRect/>
          </a:stretch>
        </p:blipFill>
        <p:spPr bwMode="auto">
          <a:xfrm>
            <a:off x="7600950" y="990600"/>
            <a:ext cx="4114800" cy="4114800"/>
          </a:xfrm>
          <a:prstGeom prst="rect">
            <a:avLst/>
          </a:prstGeom>
          <a:noFill/>
        </p:spPr>
      </p:pic>
      <p:sp>
        <p:nvSpPr>
          <p:cNvPr id="16" name="Freeform 15"/>
          <p:cNvSpPr/>
          <p:nvPr/>
        </p:nvSpPr>
        <p:spPr bwMode="auto">
          <a:xfrm>
            <a:off x="12408481" y="8365695"/>
            <a:ext cx="596320" cy="530517"/>
          </a:xfrm>
          <a:custGeom>
            <a:avLst/>
            <a:gdLst>
              <a:gd name="connsiteX0" fmla="*/ 0 w 1056290"/>
              <a:gd name="connsiteY0" fmla="*/ 0 h 1103586"/>
              <a:gd name="connsiteX1" fmla="*/ 1056290 w 1056290"/>
              <a:gd name="connsiteY1" fmla="*/ 0 h 1103586"/>
              <a:gd name="connsiteX2" fmla="*/ 1056290 w 1056290"/>
              <a:gd name="connsiteY2" fmla="*/ 1103586 h 1103586"/>
              <a:gd name="connsiteX3" fmla="*/ 0 w 1056290"/>
              <a:gd name="connsiteY3" fmla="*/ 1103586 h 1103586"/>
              <a:gd name="connsiteX4" fmla="*/ 0 w 1056290"/>
              <a:gd name="connsiteY4" fmla="*/ 0 h 110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290" h="1103586">
                <a:moveTo>
                  <a:pt x="0" y="0"/>
                </a:moveTo>
                <a:lnTo>
                  <a:pt x="1056290" y="0"/>
                </a:lnTo>
                <a:lnTo>
                  <a:pt x="1056290" y="1103586"/>
                </a:lnTo>
                <a:lnTo>
                  <a:pt x="0" y="1103586"/>
                </a:lnTo>
                <a:lnTo>
                  <a:pt x="0" y="0"/>
                </a:ln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FC_FSM\Cases\Texas_State_of\campaigns\2016\Stay in the Family\Illustrations\Stay in the Family Illustrations3_Page_14.jpg"/>
          <p:cNvPicPr>
            <a:picLocks noChangeAspect="1" noChangeArrowheads="1"/>
          </p:cNvPicPr>
          <p:nvPr/>
        </p:nvPicPr>
        <p:blipFill>
          <a:blip r:embed="rId3" cstate="print">
            <a:clrChange>
              <a:clrFrom>
                <a:srgbClr val="FFFFFF"/>
              </a:clrFrom>
              <a:clrTo>
                <a:srgbClr val="FFFFFF">
                  <a:alpha val="0"/>
                </a:srgbClr>
              </a:clrTo>
            </a:clrChange>
          </a:blip>
          <a:srcRect b="8494"/>
          <a:stretch>
            <a:fillRect/>
          </a:stretch>
        </p:blipFill>
        <p:spPr bwMode="auto">
          <a:xfrm>
            <a:off x="-255929" y="766058"/>
            <a:ext cx="9700179" cy="7916715"/>
          </a:xfrm>
          <a:prstGeom prst="rect">
            <a:avLst/>
          </a:prstGeom>
          <a:noFill/>
        </p:spPr>
      </p:pic>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Sans"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Sans"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mn-lt"/>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WHY ENROLL IN  457 TEXA$AVER?</a:t>
            </a:r>
          </a:p>
        </p:txBody>
      </p:sp>
      <p:pic>
        <p:nvPicPr>
          <p:cNvPr id="2051" name="Picture 3" descr="T:\FC_FSM\Cases\Texas_State_of\campaigns\2016\Stay in the Family\Illustrations\Stay in the Family Illustrations3_Page_17.jpg"/>
          <p:cNvPicPr>
            <a:picLocks noChangeAspect="1" noChangeArrowheads="1"/>
          </p:cNvPicPr>
          <p:nvPr/>
        </p:nvPicPr>
        <p:blipFill>
          <a:blip r:embed="rId4" cstate="print"/>
          <a:stretch>
            <a:fillRect/>
          </a:stretch>
        </p:blipFill>
        <p:spPr bwMode="auto">
          <a:xfrm>
            <a:off x="-217100" y="1379930"/>
            <a:ext cx="3888432" cy="5029200"/>
          </a:xfrm>
          <a:prstGeom prst="rect">
            <a:avLst/>
          </a:prstGeom>
          <a:noFill/>
        </p:spPr>
      </p:pic>
      <p:pic>
        <p:nvPicPr>
          <p:cNvPr id="2054" name="Picture 6" descr="T:\FC_FSM\Cases\Texas_State_of\campaigns\2016\Stay in the Family\Illustrations\Stay in the Family Illustrations3_Page_18.jpg"/>
          <p:cNvPicPr>
            <a:picLocks noChangeAspect="1" noChangeArrowheads="1"/>
          </p:cNvPicPr>
          <p:nvPr/>
        </p:nvPicPr>
        <p:blipFill>
          <a:blip r:embed="rId5" cstate="print">
            <a:clrChange>
              <a:clrFrom>
                <a:srgbClr val="FFFFFF"/>
              </a:clrFrom>
              <a:clrTo>
                <a:srgbClr val="FFFFFF">
                  <a:alpha val="0"/>
                </a:srgbClr>
              </a:clrTo>
            </a:clrChange>
          </a:blip>
          <a:srcRect b="9671"/>
          <a:stretch>
            <a:fillRect/>
          </a:stretch>
        </p:blipFill>
        <p:spPr bwMode="auto">
          <a:xfrm>
            <a:off x="8196994" y="1719916"/>
            <a:ext cx="4443895" cy="3507177"/>
          </a:xfrm>
          <a:prstGeom prst="rect">
            <a:avLst/>
          </a:prstGeom>
          <a:noFill/>
        </p:spPr>
      </p:pic>
      <p:pic>
        <p:nvPicPr>
          <p:cNvPr id="15" name="Picture 2">
            <a:extLst>
              <a:ext uri="{FF2B5EF4-FFF2-40B4-BE49-F238E27FC236}">
                <a16:creationId xmlns:a16="http://schemas.microsoft.com/office/drawing/2014/main" id="{EA8DDAA4-ACC5-4C95-90F4-8959D0F54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285134" y="4001659"/>
            <a:ext cx="1217266" cy="1225434"/>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WHAT IS THE TEXA$AVER PROGRAM?</a:t>
            </a:r>
          </a:p>
        </p:txBody>
      </p:sp>
      <p:graphicFrame>
        <p:nvGraphicFramePr>
          <p:cNvPr id="12" name="Diagram 11"/>
          <p:cNvGraphicFramePr/>
          <p:nvPr>
            <p:extLst>
              <p:ext uri="{D42A27DB-BD31-4B8C-83A1-F6EECF244321}">
                <p14:modId xmlns:p14="http://schemas.microsoft.com/office/powerpoint/2010/main" val="714455118"/>
              </p:ext>
            </p:extLst>
          </p:nvPr>
        </p:nvGraphicFramePr>
        <p:xfrm>
          <a:off x="1828801" y="1745672"/>
          <a:ext cx="8520546" cy="6317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TexaSaver_401K_457_logo_SM_062215.png"/>
          <p:cNvPicPr>
            <a:picLocks noChangeAspect="1"/>
          </p:cNvPicPr>
          <p:nvPr/>
        </p:nvPicPr>
        <p:blipFill>
          <a:blip r:embed="rId8" cstate="print"/>
          <a:srcRect l="10285" t="34847" b="36172"/>
          <a:stretch>
            <a:fillRect/>
          </a:stretch>
        </p:blipFill>
        <p:spPr>
          <a:xfrm>
            <a:off x="3300846" y="2396490"/>
            <a:ext cx="6038272" cy="1950571"/>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2232"/>
          <a:stretch/>
        </p:blipFill>
        <p:spPr bwMode="auto">
          <a:xfrm>
            <a:off x="258725" y="1672605"/>
            <a:ext cx="7493414" cy="429004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WHAT IS THE TEXA$AVER PROGRAM?</a:t>
            </a:r>
          </a:p>
        </p:txBody>
      </p:sp>
      <p:sp>
        <p:nvSpPr>
          <p:cNvPr id="15" name="TextBox 14"/>
          <p:cNvSpPr txBox="1"/>
          <p:nvPr/>
        </p:nvSpPr>
        <p:spPr>
          <a:xfrm>
            <a:off x="7828421" y="2156129"/>
            <a:ext cx="3820886" cy="1200329"/>
          </a:xfrm>
          <a:prstGeom prst="rect">
            <a:avLst/>
          </a:prstGeom>
          <a:noFill/>
        </p:spPr>
        <p:txBody>
          <a:bodyPr wrap="square" rtlCol="0">
            <a:spAutoFit/>
          </a:bodyPr>
          <a:lstStyle/>
          <a:p>
            <a:pPr algn="ctr"/>
            <a:r>
              <a:rPr lang="en-US" sz="3600" dirty="0">
                <a:latin typeface="Arial" panose="020B0604020202020204" pitchFamily="34" charset="0"/>
              </a:rPr>
              <a:t>$20 or 1% </a:t>
            </a:r>
            <a:br>
              <a:rPr lang="en-US" sz="3600" dirty="0">
                <a:latin typeface="Arial" panose="020B0604020202020204" pitchFamily="34" charset="0"/>
              </a:rPr>
            </a:br>
            <a:r>
              <a:rPr lang="en-US" sz="3600" dirty="0">
                <a:latin typeface="Arial" panose="020B0604020202020204" pitchFamily="34" charset="0"/>
              </a:rPr>
              <a:t>per pay period</a:t>
            </a:r>
          </a:p>
        </p:txBody>
      </p:sp>
      <p:sp>
        <p:nvSpPr>
          <p:cNvPr id="22" name="Oval 21"/>
          <p:cNvSpPr/>
          <p:nvPr/>
        </p:nvSpPr>
        <p:spPr bwMode="auto">
          <a:xfrm>
            <a:off x="3790950" y="3931475"/>
            <a:ext cx="2019300" cy="172489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169311803"/>
              </p:ext>
            </p:extLst>
          </p:nvPr>
        </p:nvGraphicFramePr>
        <p:xfrm>
          <a:off x="6050018" y="4163044"/>
          <a:ext cx="6482686" cy="3367644"/>
        </p:xfrm>
        <a:graphic>
          <a:graphicData uri="http://schemas.openxmlformats.org/drawingml/2006/table">
            <a:tbl>
              <a:tblPr firstRow="1" bandRow="1">
                <a:tableStyleId>{5C22544A-7EE6-4342-B048-85BDC9FD1C3A}</a:tableStyleId>
              </a:tblPr>
              <a:tblGrid>
                <a:gridCol w="4667533">
                  <a:extLst>
                    <a:ext uri="{9D8B030D-6E8A-4147-A177-3AD203B41FA5}">
                      <a16:colId xmlns:a16="http://schemas.microsoft.com/office/drawing/2014/main" val="20000"/>
                    </a:ext>
                  </a:extLst>
                </a:gridCol>
                <a:gridCol w="1815153">
                  <a:extLst>
                    <a:ext uri="{9D8B030D-6E8A-4147-A177-3AD203B41FA5}">
                      <a16:colId xmlns:a16="http://schemas.microsoft.com/office/drawing/2014/main" val="20001"/>
                    </a:ext>
                  </a:extLst>
                </a:gridCol>
              </a:tblGrid>
              <a:tr h="481092">
                <a:tc>
                  <a:txBody>
                    <a:bodyPr/>
                    <a:lstStyle/>
                    <a:p>
                      <a:pPr algn="l"/>
                      <a:r>
                        <a:rPr lang="en-US" sz="2000" dirty="0"/>
                        <a:t>Account Balance</a:t>
                      </a:r>
                      <a:endParaRPr lang="en-US" sz="2000" b="1" dirty="0">
                        <a:solidFill>
                          <a:schemeClr val="tx1"/>
                        </a:solidFill>
                      </a:endParaRPr>
                    </a:p>
                  </a:txBody>
                  <a:tcPr anchor="ctr"/>
                </a:tc>
                <a:tc>
                  <a:txBody>
                    <a:bodyPr/>
                    <a:lstStyle/>
                    <a:p>
                      <a:pPr algn="ctr"/>
                      <a:r>
                        <a:rPr lang="en-US" sz="2000" dirty="0"/>
                        <a:t>Monthly</a:t>
                      </a:r>
                      <a:r>
                        <a:rPr lang="en-US" sz="2000" baseline="0" dirty="0"/>
                        <a:t> Fee* </a:t>
                      </a:r>
                      <a:endParaRPr lang="en-US" sz="2000" b="1" dirty="0">
                        <a:solidFill>
                          <a:schemeClr val="tx1"/>
                        </a:solidFill>
                      </a:endParaRPr>
                    </a:p>
                  </a:txBody>
                  <a:tcPr anchor="ctr"/>
                </a:tc>
                <a:extLst>
                  <a:ext uri="{0D108BD9-81ED-4DB2-BD59-A6C34878D82A}">
                    <a16:rowId xmlns:a16="http://schemas.microsoft.com/office/drawing/2014/main" val="10000"/>
                  </a:ext>
                </a:extLst>
              </a:tr>
              <a:tr h="481092">
                <a:tc>
                  <a:txBody>
                    <a:bodyPr/>
                    <a:lstStyle/>
                    <a:p>
                      <a:r>
                        <a:rPr lang="en-US" sz="2000" baseline="0" dirty="0"/>
                        <a:t>$1,000.00 or less</a:t>
                      </a:r>
                      <a:endParaRPr lang="en-US" sz="2000" b="1" dirty="0">
                        <a:solidFill>
                          <a:schemeClr val="tx1"/>
                        </a:solidFill>
                      </a:endParaRPr>
                    </a:p>
                  </a:txBody>
                  <a:tcPr anchor="ctr"/>
                </a:tc>
                <a:tc>
                  <a:txBody>
                    <a:bodyPr/>
                    <a:lstStyle/>
                    <a:p>
                      <a:pPr algn="ctr"/>
                      <a:r>
                        <a:rPr lang="en-US" sz="2000" dirty="0"/>
                        <a:t>$0.60</a:t>
                      </a:r>
                      <a:endParaRPr lang="en-US" sz="2000" b="1" dirty="0">
                        <a:solidFill>
                          <a:schemeClr val="tx1"/>
                        </a:solidFill>
                      </a:endParaRPr>
                    </a:p>
                  </a:txBody>
                  <a:tcPr anchor="ctr"/>
                </a:tc>
                <a:extLst>
                  <a:ext uri="{0D108BD9-81ED-4DB2-BD59-A6C34878D82A}">
                    <a16:rowId xmlns:a16="http://schemas.microsoft.com/office/drawing/2014/main" val="10001"/>
                  </a:ext>
                </a:extLst>
              </a:tr>
              <a:tr h="481092">
                <a:tc>
                  <a:txBody>
                    <a:bodyPr/>
                    <a:lstStyle/>
                    <a:p>
                      <a:r>
                        <a:rPr lang="en-US" sz="2000" dirty="0"/>
                        <a:t>Between $1,000.01 and $16,000.00</a:t>
                      </a:r>
                      <a:endParaRPr lang="en-US" sz="2000" b="1" dirty="0">
                        <a:solidFill>
                          <a:schemeClr val="tx1"/>
                        </a:solidFill>
                      </a:endParaRPr>
                    </a:p>
                  </a:txBody>
                  <a:tcPr anchor="ctr"/>
                </a:tc>
                <a:tc>
                  <a:txBody>
                    <a:bodyPr/>
                    <a:lstStyle/>
                    <a:p>
                      <a:pPr algn="ctr"/>
                      <a:r>
                        <a:rPr lang="en-US" sz="2000" dirty="0"/>
                        <a:t>$2.05</a:t>
                      </a:r>
                      <a:endParaRPr lang="en-US" sz="2000" b="1" dirty="0">
                        <a:solidFill>
                          <a:schemeClr val="tx1"/>
                        </a:solidFill>
                      </a:endParaRPr>
                    </a:p>
                  </a:txBody>
                  <a:tcPr anchor="ctr"/>
                </a:tc>
                <a:extLst>
                  <a:ext uri="{0D108BD9-81ED-4DB2-BD59-A6C34878D82A}">
                    <a16:rowId xmlns:a16="http://schemas.microsoft.com/office/drawing/2014/main" val="10002"/>
                  </a:ext>
                </a:extLst>
              </a:tr>
              <a:tr h="481092">
                <a:tc>
                  <a:txBody>
                    <a:bodyPr/>
                    <a:lstStyle/>
                    <a:p>
                      <a:r>
                        <a:rPr lang="en-US" sz="2000" dirty="0"/>
                        <a:t>Between</a:t>
                      </a:r>
                      <a:r>
                        <a:rPr lang="en-US" sz="2000" baseline="0" dirty="0"/>
                        <a:t> $16,000.01 and $32,000.00</a:t>
                      </a:r>
                      <a:endParaRPr lang="en-US" sz="2000" b="1" dirty="0">
                        <a:solidFill>
                          <a:schemeClr val="tx1"/>
                        </a:solidFill>
                      </a:endParaRPr>
                    </a:p>
                  </a:txBody>
                  <a:tcPr anchor="ctr"/>
                </a:tc>
                <a:tc>
                  <a:txBody>
                    <a:bodyPr/>
                    <a:lstStyle/>
                    <a:p>
                      <a:pPr algn="ctr"/>
                      <a:r>
                        <a:rPr lang="en-US" sz="2000" dirty="0"/>
                        <a:t>$3.08</a:t>
                      </a:r>
                      <a:endParaRPr lang="en-US" sz="2000" b="1" dirty="0">
                        <a:solidFill>
                          <a:schemeClr val="tx1"/>
                        </a:solidFill>
                      </a:endParaRPr>
                    </a:p>
                  </a:txBody>
                  <a:tcPr anchor="ctr"/>
                </a:tc>
                <a:extLst>
                  <a:ext uri="{0D108BD9-81ED-4DB2-BD59-A6C34878D82A}">
                    <a16:rowId xmlns:a16="http://schemas.microsoft.com/office/drawing/2014/main" val="10003"/>
                  </a:ext>
                </a:extLst>
              </a:tr>
              <a:tr h="481092">
                <a:tc>
                  <a:txBody>
                    <a:bodyPr/>
                    <a:lstStyle/>
                    <a:p>
                      <a:r>
                        <a:rPr lang="en-US" sz="2000" dirty="0"/>
                        <a:t>Between</a:t>
                      </a:r>
                      <a:r>
                        <a:rPr lang="en-US" sz="2000" baseline="0" dirty="0"/>
                        <a:t> $32,000.01 and $48,000.00</a:t>
                      </a:r>
                      <a:endParaRPr lang="en-US" sz="2000" b="1" dirty="0">
                        <a:solidFill>
                          <a:schemeClr val="tx1"/>
                        </a:solidFill>
                      </a:endParaRPr>
                    </a:p>
                  </a:txBody>
                  <a:tcPr anchor="ctr"/>
                </a:tc>
                <a:tc>
                  <a:txBody>
                    <a:bodyPr/>
                    <a:lstStyle/>
                    <a:p>
                      <a:pPr algn="ctr"/>
                      <a:r>
                        <a:rPr lang="en-US" sz="2000" dirty="0"/>
                        <a:t>$4.19</a:t>
                      </a:r>
                      <a:endParaRPr lang="en-US" sz="2000" b="1" dirty="0">
                        <a:solidFill>
                          <a:schemeClr val="tx1"/>
                        </a:solidFill>
                      </a:endParaRPr>
                    </a:p>
                  </a:txBody>
                  <a:tcPr anchor="ctr"/>
                </a:tc>
                <a:extLst>
                  <a:ext uri="{0D108BD9-81ED-4DB2-BD59-A6C34878D82A}">
                    <a16:rowId xmlns:a16="http://schemas.microsoft.com/office/drawing/2014/main" val="10004"/>
                  </a:ext>
                </a:extLst>
              </a:tr>
              <a:tr h="481092">
                <a:tc>
                  <a:txBody>
                    <a:bodyPr/>
                    <a:lstStyle/>
                    <a:p>
                      <a:r>
                        <a:rPr lang="en-US" sz="2000" dirty="0"/>
                        <a:t>Between $48,000.01 and $64,000.00</a:t>
                      </a:r>
                      <a:endParaRPr lang="en-US" sz="2000" b="1" dirty="0">
                        <a:solidFill>
                          <a:schemeClr val="tx1"/>
                        </a:solidFill>
                      </a:endParaRPr>
                    </a:p>
                  </a:txBody>
                  <a:tcPr anchor="ctr"/>
                </a:tc>
                <a:tc>
                  <a:txBody>
                    <a:bodyPr/>
                    <a:lstStyle/>
                    <a:p>
                      <a:pPr algn="ctr"/>
                      <a:r>
                        <a:rPr lang="en-US" sz="2000" dirty="0"/>
                        <a:t>$5.58</a:t>
                      </a:r>
                      <a:endParaRPr lang="en-US" sz="2000" b="1" dirty="0">
                        <a:solidFill>
                          <a:schemeClr val="tx1"/>
                        </a:solidFill>
                      </a:endParaRPr>
                    </a:p>
                  </a:txBody>
                  <a:tcPr anchor="ctr"/>
                </a:tc>
                <a:extLst>
                  <a:ext uri="{0D108BD9-81ED-4DB2-BD59-A6C34878D82A}">
                    <a16:rowId xmlns:a16="http://schemas.microsoft.com/office/drawing/2014/main" val="10005"/>
                  </a:ext>
                </a:extLst>
              </a:tr>
              <a:tr h="481092">
                <a:tc>
                  <a:txBody>
                    <a:bodyPr/>
                    <a:lstStyle/>
                    <a:p>
                      <a:r>
                        <a:rPr lang="en-US" sz="2000" dirty="0"/>
                        <a:t>$64,000.01</a:t>
                      </a:r>
                      <a:r>
                        <a:rPr lang="en-US" sz="2000" baseline="0" dirty="0"/>
                        <a:t> or more</a:t>
                      </a:r>
                      <a:endParaRPr lang="en-US" sz="2000" b="1" dirty="0">
                        <a:solidFill>
                          <a:schemeClr val="tx1"/>
                        </a:solidFill>
                      </a:endParaRPr>
                    </a:p>
                  </a:txBody>
                  <a:tcPr anchor="ctr"/>
                </a:tc>
                <a:tc>
                  <a:txBody>
                    <a:bodyPr/>
                    <a:lstStyle/>
                    <a:p>
                      <a:pPr algn="ctr"/>
                      <a:r>
                        <a:rPr lang="en-US" sz="2000" dirty="0"/>
                        <a:t>$6.99</a:t>
                      </a:r>
                      <a:endParaRPr lang="en-US" sz="2000" b="1" dirty="0">
                        <a:solidFill>
                          <a:schemeClr val="tx1"/>
                        </a:solidFill>
                      </a:endParaRPr>
                    </a:p>
                  </a:txBody>
                  <a:tcPr anchor="ctr"/>
                </a:tc>
                <a:extLst>
                  <a:ext uri="{0D108BD9-81ED-4DB2-BD59-A6C34878D82A}">
                    <a16:rowId xmlns:a16="http://schemas.microsoft.com/office/drawing/2014/main" val="10006"/>
                  </a:ext>
                </a:extLst>
              </a:tr>
            </a:tbl>
          </a:graphicData>
        </a:graphic>
      </p:graphicFrame>
      <p:sp>
        <p:nvSpPr>
          <p:cNvPr id="16" name="Rectangle 15"/>
          <p:cNvSpPr/>
          <p:nvPr/>
        </p:nvSpPr>
        <p:spPr>
          <a:xfrm>
            <a:off x="6031453" y="7566662"/>
            <a:ext cx="5617854" cy="338554"/>
          </a:xfrm>
          <a:prstGeom prst="rect">
            <a:avLst/>
          </a:prstGeom>
        </p:spPr>
        <p:txBody>
          <a:bodyPr wrap="square">
            <a:spAutoFit/>
          </a:bodyPr>
          <a:lstStyle/>
          <a:p>
            <a:r>
              <a:rPr lang="en-US" sz="1600" b="1" dirty="0">
                <a:solidFill>
                  <a:schemeClr val="tx1"/>
                </a:solidFill>
                <a:latin typeface="Arial" panose="020B0604020202020204" pitchFamily="34" charset="0"/>
              </a:rPr>
              <a:t>*Per participant, per account</a:t>
            </a:r>
            <a:endParaRPr lang="en-US" sz="1600" dirty="0">
              <a:latin typeface="Arial" panose="020B0604020202020204" pitchFamily="34" charset="0"/>
            </a:endParaRPr>
          </a:p>
        </p:txBody>
      </p:sp>
      <p:sp>
        <p:nvSpPr>
          <p:cNvPr id="12" name="TextBox 11"/>
          <p:cNvSpPr txBox="1"/>
          <p:nvPr/>
        </p:nvSpPr>
        <p:spPr>
          <a:xfrm>
            <a:off x="241301" y="8041314"/>
            <a:ext cx="12992098" cy="707886"/>
          </a:xfrm>
          <a:prstGeom prst="rect">
            <a:avLst/>
          </a:prstGeom>
          <a:noFill/>
        </p:spPr>
        <p:txBody>
          <a:bodyPr wrap="square" rtlCol="0">
            <a:spAutoFit/>
          </a:bodyPr>
          <a:lstStyle/>
          <a:p>
            <a:r>
              <a:rPr lang="en-US" sz="2000" dirty="0">
                <a:latin typeface="Arial" panose="020B0604020202020204" pitchFamily="34" charset="0"/>
              </a:rPr>
              <a:t>For new accounts, a one-time fee waiver period will be applied for the first six months. At the end of the new account waiver period, participants will pay the monthly fees based on their account balance, as outlined above.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70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HOW DO I ENROLL?</a:t>
            </a:r>
          </a:p>
        </p:txBody>
      </p:sp>
      <p:pic>
        <p:nvPicPr>
          <p:cNvPr id="1027" name="Picture 3" descr="T:\FC_FSM\Cases\Texas_State_of\presentations\Enrollment Seminar\2016\Images\enroll_401k_Page_1.jpg"/>
          <p:cNvPicPr>
            <a:picLocks noChangeAspect="1" noChangeArrowheads="1"/>
          </p:cNvPicPr>
          <p:nvPr/>
        </p:nvPicPr>
        <p:blipFill>
          <a:blip r:embed="rId3" cstate="print"/>
          <a:srcRect/>
          <a:stretch>
            <a:fillRect/>
          </a:stretch>
        </p:blipFill>
        <p:spPr bwMode="auto">
          <a:xfrm rot="20851568">
            <a:off x="819980" y="1636742"/>
            <a:ext cx="2054367" cy="2658593"/>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3756025" y="2781300"/>
            <a:ext cx="5292725" cy="738664"/>
          </a:xfrm>
          <a:prstGeom prst="rect">
            <a:avLst/>
          </a:prstGeom>
          <a:noFill/>
        </p:spPr>
        <p:txBody>
          <a:bodyPr wrap="square" rtlCol="0">
            <a:spAutoFit/>
          </a:bodyPr>
          <a:lstStyle/>
          <a:p>
            <a:pPr algn="ctr"/>
            <a:r>
              <a:rPr lang="en-US" dirty="0">
                <a:latin typeface="Arial" panose="020B0604020202020204" pitchFamily="34" charset="0"/>
              </a:rPr>
              <a:t>457 Enrollment Form</a:t>
            </a:r>
          </a:p>
        </p:txBody>
      </p:sp>
      <p:sp>
        <p:nvSpPr>
          <p:cNvPr id="16" name="TextBox 15"/>
          <p:cNvSpPr txBox="1"/>
          <p:nvPr/>
        </p:nvSpPr>
        <p:spPr>
          <a:xfrm>
            <a:off x="7282765" y="5258837"/>
            <a:ext cx="5302250" cy="3323987"/>
          </a:xfrm>
          <a:prstGeom prst="rect">
            <a:avLst/>
          </a:prstGeom>
          <a:noFill/>
        </p:spPr>
        <p:txBody>
          <a:bodyPr wrap="square" rtlCol="0">
            <a:spAutoFit/>
          </a:bodyPr>
          <a:lstStyle/>
          <a:p>
            <a:pPr algn="ctr"/>
            <a:r>
              <a:rPr lang="en-US" dirty="0">
                <a:latin typeface="Arial" panose="020B0604020202020204" pitchFamily="34" charset="0"/>
              </a:rPr>
              <a:t>Enroll online!</a:t>
            </a:r>
          </a:p>
          <a:p>
            <a:pPr algn="ctr"/>
            <a:r>
              <a:rPr lang="en-US" dirty="0">
                <a:solidFill>
                  <a:schemeClr val="tx1"/>
                </a:solidFill>
                <a:latin typeface="Arial" panose="020B0604020202020204" pitchFamily="34" charset="0"/>
                <a:hlinkClick r:id="rId4"/>
              </a:rPr>
              <a:t>www.texasaver.com</a:t>
            </a:r>
            <a:r>
              <a:rPr lang="en-US" dirty="0">
                <a:solidFill>
                  <a:schemeClr val="tx1"/>
                </a:solidFill>
                <a:latin typeface="Arial" panose="020B0604020202020204" pitchFamily="34" charset="0"/>
              </a:rPr>
              <a:t> </a:t>
            </a:r>
          </a:p>
          <a:p>
            <a:pPr algn="ctr"/>
            <a:r>
              <a:rPr lang="en-US" dirty="0">
                <a:solidFill>
                  <a:schemeClr val="tx1"/>
                </a:solidFill>
                <a:latin typeface="Arial" panose="020B0604020202020204" pitchFamily="34" charset="0"/>
              </a:rPr>
              <a:t>Or call</a:t>
            </a:r>
          </a:p>
          <a:p>
            <a:pPr algn="ctr"/>
            <a:r>
              <a:rPr lang="en-US" dirty="0">
                <a:solidFill>
                  <a:srgbClr val="00B050"/>
                </a:solidFill>
                <a:latin typeface="Arial" panose="020B0604020202020204" pitchFamily="34" charset="0"/>
              </a:rPr>
              <a:t>John McCabe</a:t>
            </a:r>
          </a:p>
          <a:p>
            <a:pPr algn="ctr"/>
            <a:r>
              <a:rPr lang="en-US" dirty="0">
                <a:solidFill>
                  <a:srgbClr val="00B050"/>
                </a:solidFill>
                <a:latin typeface="Arial" panose="020B0604020202020204" pitchFamily="34" charset="0"/>
              </a:rPr>
              <a:t>(832) 799-9677</a:t>
            </a:r>
          </a:p>
        </p:txBody>
      </p:sp>
      <p:sp>
        <p:nvSpPr>
          <p:cNvPr id="22" name="TextBox 21"/>
          <p:cNvSpPr txBox="1"/>
          <p:nvPr/>
        </p:nvSpPr>
        <p:spPr>
          <a:xfrm>
            <a:off x="8093075" y="3581400"/>
            <a:ext cx="5902325" cy="1384995"/>
          </a:xfrm>
          <a:prstGeom prst="rect">
            <a:avLst/>
          </a:prstGeom>
          <a:noFill/>
        </p:spPr>
        <p:txBody>
          <a:bodyPr wrap="square" rtlCol="0">
            <a:spAutoFit/>
          </a:bodyPr>
          <a:lstStyle/>
          <a:p>
            <a:pPr algn="ctr"/>
            <a:r>
              <a:rPr lang="en-US" dirty="0">
                <a:latin typeface="Arial" panose="020B0604020202020204" pitchFamily="34" charset="0"/>
              </a:rPr>
              <a:t>Select a </a:t>
            </a:r>
            <a:br>
              <a:rPr lang="en-US" dirty="0">
                <a:latin typeface="Arial" panose="020B0604020202020204" pitchFamily="34" charset="0"/>
              </a:rPr>
            </a:br>
            <a:r>
              <a:rPr lang="en-US" dirty="0">
                <a:latin typeface="Arial" panose="020B0604020202020204" pitchFamily="34" charset="0"/>
              </a:rPr>
              <a:t>beneficiary</a:t>
            </a:r>
          </a:p>
        </p:txBody>
      </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6805" y="4628429"/>
            <a:ext cx="5585960" cy="3954395"/>
          </a:xfrm>
          <a:prstGeom prst="roundRect">
            <a:avLst>
              <a:gd name="adj" fmla="val 3713"/>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57BA457B-7327-4882-8704-6E02AB0E3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9237" y="-157001"/>
            <a:ext cx="2822864" cy="35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WHAT ARE MY INVESTMENT OPTIONS?</a:t>
            </a:r>
          </a:p>
        </p:txBody>
      </p:sp>
      <p:sp>
        <p:nvSpPr>
          <p:cNvPr id="15" name="TextBox 14"/>
          <p:cNvSpPr txBox="1"/>
          <p:nvPr/>
        </p:nvSpPr>
        <p:spPr>
          <a:xfrm>
            <a:off x="392199" y="6419850"/>
            <a:ext cx="5292725" cy="646331"/>
          </a:xfrm>
          <a:prstGeom prst="rect">
            <a:avLst/>
          </a:prstGeom>
          <a:noFill/>
        </p:spPr>
        <p:txBody>
          <a:bodyPr wrap="square" rtlCol="0">
            <a:spAutoFit/>
          </a:bodyPr>
          <a:lstStyle/>
          <a:p>
            <a:pPr algn="ctr"/>
            <a:r>
              <a:rPr lang="en-US" sz="3600" dirty="0">
                <a:solidFill>
                  <a:srgbClr val="14588D"/>
                </a:solidFill>
                <a:latin typeface="Arial" panose="020B0604020202020204" pitchFamily="34" charset="0"/>
                <a:hlinkClick r:id="rId3"/>
              </a:rPr>
              <a:t>www.texasaver.com</a:t>
            </a:r>
            <a:endParaRPr lang="en-US" sz="3600" dirty="0">
              <a:solidFill>
                <a:srgbClr val="14588D"/>
              </a:solidFill>
              <a:latin typeface="Arial" panose="020B0604020202020204" pitchFamily="34" charset="0"/>
            </a:endParaRPr>
          </a:p>
        </p:txBody>
      </p:sp>
      <p:sp>
        <p:nvSpPr>
          <p:cNvPr id="25" name="Rectangle 24"/>
          <p:cNvSpPr/>
          <p:nvPr/>
        </p:nvSpPr>
        <p:spPr>
          <a:xfrm>
            <a:off x="928048" y="1937971"/>
            <a:ext cx="11177516" cy="3970318"/>
          </a:xfrm>
          <a:prstGeom prst="rect">
            <a:avLst/>
          </a:prstGeom>
        </p:spPr>
        <p:txBody>
          <a:bodyPr wrap="square">
            <a:spAutoFit/>
          </a:bodyPr>
          <a:lstStyle/>
          <a:p>
            <a:pPr>
              <a:lnSpc>
                <a:spcPct val="150000"/>
              </a:lnSpc>
            </a:pPr>
            <a:r>
              <a:rPr lang="en-US" sz="2400" i="1" dirty="0">
                <a:latin typeface="Arial" panose="020B0604020202020204" pitchFamily="34" charset="0"/>
              </a:rPr>
              <a:t>Please consider the investment objectives, risks, fees and expenses carefully before investing. For this and other important information, you may obtain mutual fund prospectuses for registered investment options and/or disclosure documents from www.texasaver.com or by requesting one from your Texa$aver representative. For prospectuses related to investments in your self-directed brokerage (SDB) account, contact your SDB provider. Read them carefully before investing.</a:t>
            </a:r>
            <a:endParaRPr lang="en-US" sz="2400" dirty="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WHAT ARE MY INVESTMENT OPTIONS?</a:t>
            </a:r>
          </a:p>
        </p:txBody>
      </p:sp>
      <p:sp>
        <p:nvSpPr>
          <p:cNvPr id="14" name="TextBox 13"/>
          <p:cNvSpPr txBox="1"/>
          <p:nvPr/>
        </p:nvSpPr>
        <p:spPr>
          <a:xfrm>
            <a:off x="514350" y="1428750"/>
            <a:ext cx="6153150" cy="738664"/>
          </a:xfrm>
          <a:prstGeom prst="rect">
            <a:avLst/>
          </a:prstGeom>
          <a:noFill/>
        </p:spPr>
        <p:txBody>
          <a:bodyPr wrap="square" rtlCol="0">
            <a:spAutoFit/>
          </a:bodyPr>
          <a:lstStyle/>
          <a:p>
            <a:r>
              <a:rPr lang="en-US" dirty="0">
                <a:latin typeface="Arial" panose="020B0604020202020204" pitchFamily="34" charset="0"/>
              </a:rPr>
              <a:t>TARGET DATE FUNDS</a:t>
            </a:r>
          </a:p>
        </p:txBody>
      </p:sp>
      <p:sp>
        <p:nvSpPr>
          <p:cNvPr id="16" name="Rectangle 15"/>
          <p:cNvSpPr/>
          <p:nvPr/>
        </p:nvSpPr>
        <p:spPr>
          <a:xfrm>
            <a:off x="652745" y="7488179"/>
            <a:ext cx="11832302" cy="584775"/>
          </a:xfrm>
          <a:prstGeom prst="rect">
            <a:avLst/>
          </a:prstGeom>
        </p:spPr>
        <p:txBody>
          <a:bodyPr wrap="square">
            <a:spAutoFit/>
          </a:bodyPr>
          <a:lstStyle/>
          <a:p>
            <a:r>
              <a:rPr lang="en-US" sz="1600" dirty="0">
                <a:latin typeface="Arial" panose="020B0604020202020204" pitchFamily="34" charset="0"/>
              </a:rPr>
              <a:t>The date in the name of the target date fund is the assumed date of retirement. The asset allocation becomes more conservative as the fund nears the target retirement date; however, the principal value of the fund is never guaranteed. </a:t>
            </a:r>
            <a:endParaRPr lang="en-US" sz="1600" spc="-30" dirty="0">
              <a:latin typeface="Arial" panose="020B0604020202020204" pitchFamily="34" charset="0"/>
            </a:endParaRPr>
          </a:p>
        </p:txBody>
      </p:sp>
      <p:sp>
        <p:nvSpPr>
          <p:cNvPr id="22" name="Rectangle 21"/>
          <p:cNvSpPr/>
          <p:nvPr/>
        </p:nvSpPr>
        <p:spPr bwMode="auto">
          <a:xfrm>
            <a:off x="5993719" y="5437938"/>
            <a:ext cx="1150355" cy="1027568"/>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4" name="Rectangle 3"/>
          <p:cNvSpPr/>
          <p:nvPr/>
        </p:nvSpPr>
        <p:spPr bwMode="auto">
          <a:xfrm>
            <a:off x="2294033" y="4426992"/>
            <a:ext cx="1274028" cy="1392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26" name="Rectangle 25"/>
          <p:cNvSpPr/>
          <p:nvPr/>
        </p:nvSpPr>
        <p:spPr bwMode="auto">
          <a:xfrm>
            <a:off x="3921740" y="5123028"/>
            <a:ext cx="1564659" cy="152229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27" name="Rectangle 26"/>
          <p:cNvSpPr/>
          <p:nvPr/>
        </p:nvSpPr>
        <p:spPr bwMode="auto">
          <a:xfrm>
            <a:off x="692578" y="3922022"/>
            <a:ext cx="1274028" cy="1392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5" name="Rectangle 4"/>
          <p:cNvSpPr/>
          <p:nvPr/>
        </p:nvSpPr>
        <p:spPr>
          <a:xfrm>
            <a:off x="5038197" y="6488222"/>
            <a:ext cx="7854308" cy="276999"/>
          </a:xfrm>
          <a:prstGeom prst="rect">
            <a:avLst/>
          </a:prstGeom>
        </p:spPr>
        <p:txBody>
          <a:bodyPr wrap="square">
            <a:spAutoFit/>
          </a:bodyPr>
          <a:lstStyle/>
          <a:p>
            <a:r>
              <a:rPr lang="en-US" sz="1200" dirty="0">
                <a:latin typeface="Arial" panose="020B0604020202020204" pitchFamily="34" charset="0"/>
              </a:rPr>
              <a:t>The chart shown is a guide based on the overall design of the funds and is not intended to be investment advice. </a:t>
            </a:r>
          </a:p>
        </p:txBody>
      </p:sp>
      <p:pic>
        <p:nvPicPr>
          <p:cNvPr id="28" name="T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00" y="2869138"/>
            <a:ext cx="4522712" cy="2495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Table Placeholder 6"/>
          <p:cNvGraphicFramePr>
            <a:graphicFrameLocks/>
          </p:cNvGraphicFramePr>
          <p:nvPr>
            <p:extLst>
              <p:ext uri="{D42A27DB-BD31-4B8C-83A1-F6EECF244321}">
                <p14:modId xmlns:p14="http://schemas.microsoft.com/office/powerpoint/2010/main" val="2331665677"/>
              </p:ext>
            </p:extLst>
          </p:nvPr>
        </p:nvGraphicFramePr>
        <p:xfrm>
          <a:off x="5150491" y="2344890"/>
          <a:ext cx="7522771" cy="4018582"/>
        </p:xfrm>
        <a:graphic>
          <a:graphicData uri="http://schemas.openxmlformats.org/drawingml/2006/table">
            <a:tbl>
              <a:tblPr firstRow="1" bandRow="1">
                <a:tableStyleId>{6E25E649-3F16-4E02-A733-19D2CDBF48F0}</a:tableStyleId>
              </a:tblPr>
              <a:tblGrid>
                <a:gridCol w="2602217">
                  <a:extLst>
                    <a:ext uri="{9D8B030D-6E8A-4147-A177-3AD203B41FA5}">
                      <a16:colId xmlns:a16="http://schemas.microsoft.com/office/drawing/2014/main" val="20000"/>
                    </a:ext>
                  </a:extLst>
                </a:gridCol>
                <a:gridCol w="4920554">
                  <a:extLst>
                    <a:ext uri="{9D8B030D-6E8A-4147-A177-3AD203B41FA5}">
                      <a16:colId xmlns:a16="http://schemas.microsoft.com/office/drawing/2014/main" val="20001"/>
                    </a:ext>
                  </a:extLst>
                </a:gridCol>
              </a:tblGrid>
              <a:tr h="406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cap="none" normalizeH="0" baseline="0" dirty="0">
                          <a:ln>
                            <a:noFill/>
                          </a:ln>
                          <a:effectLst/>
                        </a:rPr>
                        <a:t>If you were born:</a:t>
                      </a:r>
                      <a:endParaRPr kumimoji="0" lang="en-US" sz="2000" b="1" i="0" u="none" strike="noStrike" cap="none" normalizeH="0" baseline="0" dirty="0">
                        <a:ln>
                          <a:noFill/>
                        </a:ln>
                        <a:solidFill>
                          <a:schemeClr val="bg1"/>
                        </a:solidFill>
                        <a:effectLst/>
                        <a:latin typeface="Arial" charset="0"/>
                      </a:endParaRPr>
                    </a:p>
                  </a:txBody>
                  <a:tcPr marL="106384" marR="106384" marT="46321" marB="46321">
                    <a:solidFill>
                      <a:srgbClr val="1458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cap="none" normalizeH="0" baseline="0" dirty="0">
                          <a:ln>
                            <a:noFill/>
                          </a:ln>
                          <a:effectLst/>
                        </a:rPr>
                        <a:t>And plan to retire at age 65, consider:</a:t>
                      </a:r>
                      <a:endParaRPr kumimoji="0" lang="en-US" sz="2000" b="1" i="0" u="none" strike="noStrike" cap="none" normalizeH="0" baseline="0" dirty="0">
                        <a:ln>
                          <a:noFill/>
                        </a:ln>
                        <a:solidFill>
                          <a:schemeClr val="bg1"/>
                        </a:solidFill>
                        <a:effectLst/>
                        <a:latin typeface="Arial" charset="0"/>
                      </a:endParaRPr>
                    </a:p>
                  </a:txBody>
                  <a:tcPr marL="106384" marR="106384" marT="46321" marB="46321">
                    <a:solidFill>
                      <a:srgbClr val="14588D"/>
                    </a:solidFill>
                  </a:tcPr>
                </a:tc>
                <a:extLst>
                  <a:ext uri="{0D108BD9-81ED-4DB2-BD59-A6C34878D82A}">
                    <a16:rowId xmlns:a16="http://schemas.microsoft.com/office/drawing/2014/main" val="10000"/>
                  </a:ext>
                </a:extLst>
              </a:tr>
              <a:tr h="401295">
                <a:tc>
                  <a:txBody>
                    <a:bodyPr/>
                    <a:lstStyle/>
                    <a:p>
                      <a:pPr algn="ctr"/>
                      <a:r>
                        <a:rPr lang="en-US" sz="1800" dirty="0"/>
                        <a:t>12/31/1957 or earlier</a:t>
                      </a:r>
                      <a:endParaRPr lang="en-US" sz="1800" b="1" dirty="0"/>
                    </a:p>
                  </a:txBody>
                  <a:tcPr marL="106384" marR="106384" marT="46321" marB="46321"/>
                </a:tc>
                <a:tc>
                  <a:txBody>
                    <a:bodyPr/>
                    <a:lstStyle/>
                    <a:p>
                      <a:pPr algn="ctr"/>
                      <a:r>
                        <a:rPr lang="en-US" sz="1800" dirty="0" err="1"/>
                        <a:t>BlackRock</a:t>
                      </a:r>
                      <a:r>
                        <a:rPr lang="en-US" sz="1800" baseline="0" dirty="0"/>
                        <a:t> </a:t>
                      </a:r>
                      <a:r>
                        <a:rPr lang="en-US" sz="1800" dirty="0" err="1"/>
                        <a:t>LifePath</a:t>
                      </a:r>
                      <a:r>
                        <a:rPr lang="en-US" sz="1800" baseline="30000" dirty="0"/>
                        <a:t>®</a:t>
                      </a:r>
                      <a:r>
                        <a:rPr lang="en-US" sz="1800" dirty="0"/>
                        <a:t> Index Retirement</a:t>
                      </a:r>
                      <a:r>
                        <a:rPr lang="en-US" sz="1800" baseline="0" dirty="0"/>
                        <a:t> Fund F</a:t>
                      </a:r>
                      <a:endParaRPr lang="en-US" sz="1800" b="1" dirty="0"/>
                    </a:p>
                  </a:txBody>
                  <a:tcPr marL="106384" marR="106384" marT="46321" marB="46321"/>
                </a:tc>
                <a:extLst>
                  <a:ext uri="{0D108BD9-81ED-4DB2-BD59-A6C34878D82A}">
                    <a16:rowId xmlns:a16="http://schemas.microsoft.com/office/drawing/2014/main" val="10001"/>
                  </a:ext>
                </a:extLst>
              </a:tr>
              <a:tr h="401295">
                <a:tc>
                  <a:txBody>
                    <a:bodyPr/>
                    <a:lstStyle/>
                    <a:p>
                      <a:pPr algn="ctr"/>
                      <a:r>
                        <a:rPr lang="en-US" sz="1800" dirty="0"/>
                        <a:t>1/1/1958 – 12/31/1962</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2025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3"/>
                  </a:ext>
                </a:extLst>
              </a:tr>
              <a:tr h="401295">
                <a:tc>
                  <a:txBody>
                    <a:bodyPr/>
                    <a:lstStyle/>
                    <a:p>
                      <a:pPr algn="ctr"/>
                      <a:r>
                        <a:rPr lang="en-US" sz="1800" dirty="0"/>
                        <a:t>1/1/1963 – 12/31/1967</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2030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4"/>
                  </a:ext>
                </a:extLst>
              </a:tr>
              <a:tr h="401295">
                <a:tc>
                  <a:txBody>
                    <a:bodyPr/>
                    <a:lstStyle/>
                    <a:p>
                      <a:pPr algn="ctr"/>
                      <a:r>
                        <a:rPr lang="en-US" sz="1800" dirty="0"/>
                        <a:t>1/1/1968</a:t>
                      </a:r>
                      <a:r>
                        <a:rPr lang="en-US" sz="1800" baseline="0" dirty="0"/>
                        <a:t> – 12/31/1972</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2035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5"/>
                  </a:ext>
                </a:extLst>
              </a:tr>
              <a:tr h="401295">
                <a:tc>
                  <a:txBody>
                    <a:bodyPr/>
                    <a:lstStyle/>
                    <a:p>
                      <a:pPr algn="ctr"/>
                      <a:r>
                        <a:rPr lang="en-US" sz="1800" dirty="0"/>
                        <a:t>1/1/1973 – 12/31/1977</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2040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6"/>
                  </a:ext>
                </a:extLst>
              </a:tr>
              <a:tr h="401295">
                <a:tc>
                  <a:txBody>
                    <a:bodyPr/>
                    <a:lstStyle/>
                    <a:p>
                      <a:pPr algn="ctr"/>
                      <a:r>
                        <a:rPr lang="en-US" sz="1800" dirty="0"/>
                        <a:t>1/1/1978 – 12/31/1982</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2045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7"/>
                  </a:ext>
                </a:extLst>
              </a:tr>
              <a:tr h="401295">
                <a:tc>
                  <a:txBody>
                    <a:bodyPr/>
                    <a:lstStyle/>
                    <a:p>
                      <a:pPr algn="ctr"/>
                      <a:r>
                        <a:rPr lang="en-US" sz="1800" dirty="0"/>
                        <a:t>1/1/1983</a:t>
                      </a:r>
                      <a:r>
                        <a:rPr lang="en-US" sz="1800" baseline="0" dirty="0"/>
                        <a:t> – 12/31/1987</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2050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8"/>
                  </a:ext>
                </a:extLst>
              </a:tr>
              <a:tr h="401295">
                <a:tc>
                  <a:txBody>
                    <a:bodyPr/>
                    <a:lstStyle/>
                    <a:p>
                      <a:pPr algn="ctr"/>
                      <a:r>
                        <a:rPr lang="en-US" sz="1800" dirty="0"/>
                        <a:t>1/1/1988 – 12/31/1992</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2055 </a:t>
                      </a:r>
                      <a:r>
                        <a:rPr lang="en-US" sz="1800" baseline="0" dirty="0"/>
                        <a:t>Fund F</a:t>
                      </a:r>
                      <a:endParaRPr lang="en-US" sz="1800" b="1" dirty="0"/>
                    </a:p>
                  </a:txBody>
                  <a:tcPr marL="106384" marR="106384" marT="46321" marB="46321"/>
                </a:tc>
                <a:extLst>
                  <a:ext uri="{0D108BD9-81ED-4DB2-BD59-A6C34878D82A}">
                    <a16:rowId xmlns:a16="http://schemas.microsoft.com/office/drawing/2014/main" val="10009"/>
                  </a:ext>
                </a:extLst>
              </a:tr>
              <a:tr h="401295">
                <a:tc>
                  <a:txBody>
                    <a:bodyPr/>
                    <a:lstStyle/>
                    <a:p>
                      <a:pPr algn="ctr"/>
                      <a:r>
                        <a:rPr lang="en-US" sz="1800" dirty="0"/>
                        <a:t>After 1993</a:t>
                      </a:r>
                      <a:endParaRPr lang="en-US" sz="1800" b="1" dirty="0"/>
                    </a:p>
                  </a:txBody>
                  <a:tcPr marL="106384" marR="106384" marT="46321" marB="46321"/>
                </a:tc>
                <a:tc>
                  <a:txBody>
                    <a:bodyPr/>
                    <a:lstStyle/>
                    <a:p>
                      <a:pPr algn="ctr"/>
                      <a:r>
                        <a:rPr lang="en-US" sz="1800" dirty="0" err="1"/>
                        <a:t>BlackRock</a:t>
                      </a:r>
                      <a:r>
                        <a:rPr lang="en-US" sz="1800" dirty="0"/>
                        <a:t> </a:t>
                      </a:r>
                      <a:r>
                        <a:rPr lang="en-US" sz="1800" dirty="0" err="1"/>
                        <a:t>LifePath</a:t>
                      </a:r>
                      <a:r>
                        <a:rPr lang="en-US" sz="1800" baseline="30000" dirty="0"/>
                        <a:t>®</a:t>
                      </a:r>
                      <a:r>
                        <a:rPr lang="en-US" sz="1800" dirty="0"/>
                        <a:t> Index 2060 </a:t>
                      </a:r>
                      <a:r>
                        <a:rPr lang="en-US" sz="1800" baseline="0" dirty="0"/>
                        <a:t>Fund F</a:t>
                      </a:r>
                    </a:p>
                  </a:txBody>
                  <a:tcPr marL="106384" marR="106384" marT="46321" marB="46321"/>
                </a:tc>
                <a:extLst>
                  <a:ext uri="{0D108BD9-81ED-4DB2-BD59-A6C34878D82A}">
                    <a16:rowId xmlns:a16="http://schemas.microsoft.com/office/drawing/2014/main" val="10010"/>
                  </a:ext>
                </a:extLst>
              </a:tr>
            </a:tbl>
          </a:graphicData>
        </a:graphic>
      </p:graphicFrame>
      <p:sp>
        <p:nvSpPr>
          <p:cNvPr id="19" name="TextBox 18"/>
          <p:cNvSpPr txBox="1"/>
          <p:nvPr/>
        </p:nvSpPr>
        <p:spPr>
          <a:xfrm>
            <a:off x="0" y="5587598"/>
            <a:ext cx="5292725" cy="646331"/>
          </a:xfrm>
          <a:prstGeom prst="rect">
            <a:avLst/>
          </a:prstGeom>
          <a:noFill/>
        </p:spPr>
        <p:txBody>
          <a:bodyPr wrap="square" rtlCol="0">
            <a:spAutoFit/>
          </a:bodyPr>
          <a:lstStyle/>
          <a:p>
            <a:pPr algn="ctr"/>
            <a:r>
              <a:rPr lang="en-US" sz="3600" dirty="0">
                <a:latin typeface="Arial" panose="020B0604020202020204" pitchFamily="34" charset="0"/>
                <a:hlinkClick r:id="rId4"/>
              </a:rPr>
              <a:t>www.texasaver.com</a:t>
            </a:r>
            <a:endParaRPr lang="en-US" sz="36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ppt_x</p:attrName>
                                        </p:attrNameLst>
                                      </p:cBhvr>
                                      <p:tavLst>
                                        <p:tav tm="0">
                                          <p:val>
                                            <p:strVal val="#ppt_x"/>
                                          </p:val>
                                        </p:tav>
                                        <p:tav tm="100000">
                                          <p:val>
                                            <p:strVal val="#ppt_x"/>
                                          </p:val>
                                        </p:tav>
                                      </p:tavLst>
                                    </p:anim>
                                    <p:anim calcmode="lin" valueType="num">
                                      <p:cBhvr>
                                        <p:cTn id="9"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WHAT ARE MY INVESTMENT OPTIONS?</a:t>
            </a:r>
          </a:p>
        </p:txBody>
      </p:sp>
      <p:sp>
        <p:nvSpPr>
          <p:cNvPr id="14" name="TextBox 13"/>
          <p:cNvSpPr txBox="1"/>
          <p:nvPr/>
        </p:nvSpPr>
        <p:spPr>
          <a:xfrm>
            <a:off x="514350" y="1428750"/>
            <a:ext cx="6153150" cy="738664"/>
          </a:xfrm>
          <a:prstGeom prst="rect">
            <a:avLst/>
          </a:prstGeom>
          <a:noFill/>
        </p:spPr>
        <p:txBody>
          <a:bodyPr wrap="square" rtlCol="0">
            <a:spAutoFit/>
          </a:bodyPr>
          <a:lstStyle/>
          <a:p>
            <a:r>
              <a:rPr lang="en-US" dirty="0">
                <a:latin typeface="Arial" panose="020B0604020202020204" pitchFamily="34" charset="0"/>
              </a:rPr>
              <a:t>CORE FUNDS</a:t>
            </a:r>
          </a:p>
        </p:txBody>
      </p:sp>
      <p:sp>
        <p:nvSpPr>
          <p:cNvPr id="15" name="TextBox 14"/>
          <p:cNvSpPr txBox="1"/>
          <p:nvPr/>
        </p:nvSpPr>
        <p:spPr>
          <a:xfrm>
            <a:off x="7712075" y="4705350"/>
            <a:ext cx="5292725" cy="646331"/>
          </a:xfrm>
          <a:prstGeom prst="rect">
            <a:avLst/>
          </a:prstGeom>
          <a:noFill/>
        </p:spPr>
        <p:txBody>
          <a:bodyPr wrap="square" rtlCol="0">
            <a:spAutoFit/>
          </a:bodyPr>
          <a:lstStyle/>
          <a:p>
            <a:pPr algn="ctr"/>
            <a:r>
              <a:rPr lang="en-US" sz="3600" dirty="0">
                <a:latin typeface="Arial" panose="020B0604020202020204" pitchFamily="34" charset="0"/>
                <a:hlinkClick r:id="rId3"/>
              </a:rPr>
              <a:t>www.texasaver.com</a:t>
            </a:r>
            <a:endParaRPr lang="en-US" sz="3600" dirty="0">
              <a:latin typeface="Arial" panose="020B0604020202020204" pitchFamily="34" charset="0"/>
            </a:endParaRPr>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28"/>
          <a:stretch/>
        </p:blipFill>
        <p:spPr bwMode="auto">
          <a:xfrm>
            <a:off x="704850" y="2167414"/>
            <a:ext cx="6817784" cy="6592148"/>
          </a:xfrm>
          <a:prstGeom prst="roundRect">
            <a:avLst>
              <a:gd name="adj" fmla="val 2521"/>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bwMode="auto">
          <a:xfrm rot="10800000">
            <a:off x="12700" y="0"/>
            <a:ext cx="13004800" cy="1361392"/>
          </a:xfrm>
          <a:prstGeom prst="rtTriangle">
            <a:avLst/>
          </a:prstGeom>
          <a:solidFill>
            <a:schemeClr val="bg2">
              <a:lumMod val="20000"/>
              <a:lumOff val="80000"/>
              <a:alpha val="3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9" name="Right Triangle 8"/>
          <p:cNvSpPr/>
          <p:nvPr/>
        </p:nvSpPr>
        <p:spPr bwMode="auto">
          <a:xfrm>
            <a:off x="6130654" y="0"/>
            <a:ext cx="6874145" cy="1348692"/>
          </a:xfrm>
          <a:prstGeom prst="rtTriangle">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0" name="Rectangle 9"/>
          <p:cNvSpPr/>
          <p:nvPr/>
        </p:nvSpPr>
        <p:spPr bwMode="auto">
          <a:xfrm>
            <a:off x="0" y="4568"/>
            <a:ext cx="6140815" cy="1352256"/>
          </a:xfrm>
          <a:prstGeom prst="rect">
            <a:avLst/>
          </a:prstGeom>
          <a:solidFill>
            <a:srgbClr val="EBEB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Arial" panose="020B0604020202020204" pitchFamily="34" charset="0"/>
              <a:sym typeface="GillSans" pitchFamily="34" charset="0"/>
            </a:endParaRPr>
          </a:p>
        </p:txBody>
      </p:sp>
      <p:sp>
        <p:nvSpPr>
          <p:cNvPr id="11" name="TextBox 10"/>
          <p:cNvSpPr txBox="1"/>
          <p:nvPr/>
        </p:nvSpPr>
        <p:spPr>
          <a:xfrm>
            <a:off x="0" y="311364"/>
            <a:ext cx="13004800" cy="738664"/>
          </a:xfrm>
          <a:prstGeom prst="rect">
            <a:avLst/>
          </a:prstGeom>
          <a:noFill/>
        </p:spPr>
        <p:txBody>
          <a:bodyPr wrap="square" rtlCol="0">
            <a:spAutoFit/>
          </a:bodyPr>
          <a:lstStyle/>
          <a:p>
            <a:pPr marL="457200"/>
            <a:r>
              <a:rPr lang="en-US" dirty="0">
                <a:solidFill>
                  <a:srgbClr val="14588D"/>
                </a:solidFill>
                <a:latin typeface="Arial" panose="020B0604020202020204" pitchFamily="34" charset="0"/>
              </a:rPr>
              <a:t>WHAT ARE MY INVESTMENT OPTIONS?</a:t>
            </a:r>
          </a:p>
        </p:txBody>
      </p:sp>
      <p:sp>
        <p:nvSpPr>
          <p:cNvPr id="14" name="TextBox 13"/>
          <p:cNvSpPr txBox="1"/>
          <p:nvPr/>
        </p:nvSpPr>
        <p:spPr>
          <a:xfrm>
            <a:off x="514350" y="1428750"/>
            <a:ext cx="11525250" cy="738664"/>
          </a:xfrm>
          <a:prstGeom prst="rect">
            <a:avLst/>
          </a:prstGeom>
          <a:noFill/>
        </p:spPr>
        <p:txBody>
          <a:bodyPr wrap="square" rtlCol="0">
            <a:spAutoFit/>
          </a:bodyPr>
          <a:lstStyle/>
          <a:p>
            <a:r>
              <a:rPr lang="en-US" dirty="0">
                <a:latin typeface="Arial" panose="020B0604020202020204" pitchFamily="34" charset="0"/>
              </a:rPr>
              <a:t>SELF-DIRECTED BROKERAGE ACCOUNT</a:t>
            </a:r>
          </a:p>
        </p:txBody>
      </p:sp>
      <p:pic>
        <p:nvPicPr>
          <p:cNvPr id="5122" name="Picture 2"/>
          <p:cNvPicPr>
            <a:picLocks noChangeAspect="1" noChangeArrowheads="1"/>
          </p:cNvPicPr>
          <p:nvPr/>
        </p:nvPicPr>
        <p:blipFill>
          <a:blip r:embed="rId3" cstate="print"/>
          <a:srcRect/>
          <a:stretch>
            <a:fillRect/>
          </a:stretch>
        </p:blipFill>
        <p:spPr bwMode="auto">
          <a:xfrm>
            <a:off x="6209271" y="3924299"/>
            <a:ext cx="6030354" cy="31051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123" name="Picture 3" descr="T:\FC_FSM\Cases\Texas_State_of\campaigns\2016\Stay in the Family\Illustrations\Stay in the Family Illustrations3_Page_04.jpg"/>
          <p:cNvPicPr>
            <a:picLocks noChangeAspect="1" noChangeArrowheads="1"/>
          </p:cNvPicPr>
          <p:nvPr/>
        </p:nvPicPr>
        <p:blipFill rotWithShape="1">
          <a:blip r:embed="rId4" cstate="print">
            <a:clrChange>
              <a:clrFrom>
                <a:srgbClr val="FFFFFF"/>
              </a:clrFrom>
              <a:clrTo>
                <a:srgbClr val="FFFFFF">
                  <a:alpha val="0"/>
                </a:srgbClr>
              </a:clrTo>
            </a:clrChange>
          </a:blip>
          <a:srcRect t="5409" b="4577"/>
          <a:stretch/>
        </p:blipFill>
        <p:spPr bwMode="auto">
          <a:xfrm>
            <a:off x="819151" y="2247900"/>
            <a:ext cx="4314824" cy="6572250"/>
          </a:xfrm>
          <a:prstGeom prst="rect">
            <a:avLst/>
          </a:prstGeom>
          <a:noFill/>
        </p:spPr>
      </p:pic>
      <p:sp>
        <p:nvSpPr>
          <p:cNvPr id="16" name="TextBox 15"/>
          <p:cNvSpPr txBox="1"/>
          <p:nvPr/>
        </p:nvSpPr>
        <p:spPr>
          <a:xfrm>
            <a:off x="3543300" y="7829550"/>
            <a:ext cx="7162800" cy="523220"/>
          </a:xfrm>
          <a:prstGeom prst="rect">
            <a:avLst/>
          </a:prstGeom>
          <a:noFill/>
        </p:spPr>
        <p:txBody>
          <a:bodyPr wrap="square" rtlCol="0">
            <a:spAutoFit/>
          </a:bodyPr>
          <a:lstStyle/>
          <a:p>
            <a:r>
              <a:rPr lang="en-US" sz="2800" dirty="0">
                <a:latin typeface="Arial" panose="020B0604020202020204" pitchFamily="34" charset="0"/>
              </a:rPr>
              <a:t>Intended for knowledgeable investors only</a:t>
            </a:r>
          </a:p>
        </p:txBody>
      </p:sp>
      <p:sp>
        <p:nvSpPr>
          <p:cNvPr id="22" name="TextBox 21"/>
          <p:cNvSpPr txBox="1"/>
          <p:nvPr/>
        </p:nvSpPr>
        <p:spPr>
          <a:xfrm>
            <a:off x="6499225" y="2762250"/>
            <a:ext cx="5292725" cy="646331"/>
          </a:xfrm>
          <a:prstGeom prst="rect">
            <a:avLst/>
          </a:prstGeom>
          <a:noFill/>
        </p:spPr>
        <p:txBody>
          <a:bodyPr wrap="square" rtlCol="0">
            <a:spAutoFit/>
          </a:bodyPr>
          <a:lstStyle/>
          <a:p>
            <a:pPr algn="ctr"/>
            <a:r>
              <a:rPr lang="en-US" sz="3600" dirty="0">
                <a:latin typeface="Arial" panose="020B0604020202020204" pitchFamily="34" charset="0"/>
                <a:hlinkClick r:id="rId5"/>
              </a:rPr>
              <a:t>www.texasaver.com</a:t>
            </a:r>
            <a:endParaRPr lang="en-US" sz="3600" dirty="0">
              <a:latin typeface="Arial" panose="020B060402020202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41&quot;&gt;&lt;object type=&quot;3&quot; unique_id=&quot;10142&quot;&gt;&lt;property id=&quot;20148&quot; value=&quot;5&quot;/&gt;&lt;property id=&quot;20300&quot; value=&quot;Slide 1 - &amp;quot;Ready, Set, Retire&amp;quot;&quot;/&gt;&lt;property id=&quot;20307&quot; value=&quot;268&quot;/&gt;&lt;/object&gt;&lt;object type=&quot;3&quot; unique_id=&quot;10143&quot;&gt;&lt;property id=&quot;20148&quot; value=&quot;5&quot;/&gt;&lt;property id=&quot;20300&quot; value=&quot;Slide 2 - &amp;quot;Agenda&amp;quot;&quot;/&gt;&lt;property id=&quot;20307&quot; value=&quot;256&quot;/&gt;&lt;/object&gt;&lt;object type=&quot;3&quot; unique_id=&quot;10146&quot;&gt;&lt;property id=&quot;20148&quot; value=&quot;5&quot;/&gt;&lt;property id=&quot;20300&quot; value=&quot;Slide 4 - &amp;quot;A Balanced Retirement Plan&amp;quot;&quot;/&gt;&lt;property id=&quot;20307&quot; value=&quot;258&quot;/&gt;&lt;/object&gt;&lt;object type=&quot;3&quot; unique_id=&quot;10147&quot;&gt;&lt;property id=&quot;20148&quot; value=&quot;5&quot;/&gt;&lt;property id=&quot;20300&quot; value=&quot;Slide 5 - &amp;quot;ERS Retirement Program&amp;quot;&quot;/&gt;&lt;property id=&quot;20307&quot; value=&quot;259&quot;/&gt;&lt;/object&gt;&lt;object type=&quot;3&quot; unique_id=&quot;10148&quot;&gt;&lt;property id=&quot;20148&quot; value=&quot;5&quot;/&gt;&lt;property id=&quot;20300&quot; value=&quot;Slide 6 - &amp;quot;Social Security&amp;quot;&quot;/&gt;&lt;property id=&quot;20307&quot; value=&quot;260&quot;/&gt;&lt;/object&gt;&lt;object type=&quot;3&quot; unique_id=&quot;10149&quot;&gt;&lt;property id=&quot;20148&quot; value=&quot;5&quot;/&gt;&lt;property id=&quot;20300&quot; value=&quot;Slide 7 - &amp;quot;Personal Savings&amp;quot;&quot;/&gt;&lt;property id=&quot;20307&quot; value=&quot;261&quot;/&gt;&lt;/object&gt;&lt;object type=&quot;3&quot; unique_id=&quot;10150&quot;&gt;&lt;property id=&quot;20148&quot; value=&quot;5&quot;/&gt;&lt;property id=&quot;20300&quot; value=&quot;Slide 8 - &amp;quot;Phase One: Save&amp;quot;&quot;/&gt;&lt;property id=&quot;20307&quot; value=&quot;262&quot;/&gt;&lt;/object&gt;&lt;object type=&quot;3&quot; unique_id=&quot;10151&quot;&gt;&lt;property id=&quot;20148&quot; value=&quot;5&quot;/&gt;&lt;property id=&quot;20300&quot; value=&quot;Slide 11 - &amp;quot;Phase One: Save&amp;quot;&quot;/&gt;&lt;property id=&quot;20307&quot; value=&quot;272&quot;/&gt;&lt;/object&gt;&lt;object type=&quot;3&quot; unique_id=&quot;10155&quot;&gt;&lt;property id=&quot;20148&quot; value=&quot;5&quot;/&gt;&lt;property id=&quot;20300&quot; value=&quot;Slide 20 - &amp;quot;Additional Resources&amp;quot;&quot;/&gt;&lt;property id=&quot;20307&quot; value=&quot;271&quot;/&gt;&lt;/object&gt;&lt;object type=&quot;3&quot; unique_id=&quot;10290&quot;&gt;&lt;property id=&quot;20148&quot; value=&quot;5&quot;/&gt;&lt;property id=&quot;20300&quot; value=&quot;Slide 23 - &amp;quot;Thank You&amp;quot;&quot;/&gt;&lt;property id=&quot;20307&quot; value=&quot;273&quot;/&gt;&lt;/object&gt;&lt;object type=&quot;3&quot; unique_id=&quot;10439&quot;&gt;&lt;property id=&quot;20148&quot; value=&quot;5&quot;/&gt;&lt;property id=&quot;20300&quot; value=&quot;Slide 3 - &amp;quot;Facing the Facts&amp;quot;&quot;/&gt;&lt;property id=&quot;20307&quot; value=&quot;274&quot;/&gt;&lt;/object&gt;&lt;object type=&quot;3&quot; unique_id=&quot;10441&quot;&gt;&lt;property id=&quot;20148&quot; value=&quot;5&quot;/&gt;&lt;property id=&quot;20300&quot; value=&quot;Slide 9 - &amp;quot;Phase One: Save&amp;#x0D;&amp;#x0A;401(k) Plan&amp;quot;&quot;/&gt;&lt;property id=&quot;20307&quot; value=&quot;275&quot;/&gt;&lt;/object&gt;&lt;object type=&quot;3&quot; unique_id=&quot;10443&quot;&gt;&lt;property id=&quot;20148&quot; value=&quot;5&quot;/&gt;&lt;property id=&quot;20300&quot; value=&quot;Slide 15 - &amp;quot;Phase Two: Distribution Options&amp;#x0D;&amp;#x0A; 401(k) Plan&amp;quot;&quot;/&gt;&lt;property id=&quot;20307&quot; value=&quot;281&quot;/&gt;&lt;/object&gt;&lt;object type=&quot;3&quot; unique_id=&quot;10444&quot;&gt;&lt;property id=&quot;20148&quot; value=&quot;5&quot;/&gt;&lt;property id=&quot;20300&quot; value=&quot;Slide 17 - &amp;quot;Qualified Roth Distribution&amp;quot;&quot;/&gt;&lt;property id=&quot;20307&quot; value=&quot;279&quot;/&gt;&lt;/object&gt;&lt;object type=&quot;3&quot; unique_id=&quot;10445&quot;&gt;&lt;property id=&quot;20148&quot; value=&quot;5&quot;/&gt;&lt;property id=&quot;20300&quot; value=&quot;Slide 18 - &amp;quot;Contributions&amp;#x0D;&amp;#x0A;Before-Tax vs. Roth&amp;quot;&quot;/&gt;&lt;property id=&quot;20307&quot; value=&quot;280&quot;/&gt;&lt;/object&gt;&lt;object type=&quot;3&quot; unique_id=&quot;11389&quot;&gt;&lt;property id=&quot;20148&quot; value=&quot;5&quot;/&gt;&lt;property id=&quot;20300&quot; value=&quot;Slide 12&quot;/&gt;&lt;property id=&quot;20307&quot; value=&quot;282&quot;/&gt;&lt;/object&gt;&lt;object type=&quot;3&quot; unique_id=&quot;11412&quot;&gt;&lt;property id=&quot;20148&quot; value=&quot;5&quot;/&gt;&lt;property id=&quot;20300&quot; value=&quot;Slide 21 - &amp;quot;Close to Retirement?&amp;#x0D;&amp;#x0A;Reasons to Still Enroll&amp;quot;&quot;/&gt;&lt;property id=&quot;20307&quot; value=&quot;283&quot;/&gt;&lt;/object&gt;&lt;object type=&quot;3&quot; unique_id=&quot;17605&quot;&gt;&lt;property id=&quot;20148&quot; value=&quot;5&quot;/&gt;&lt;property id=&quot;20300&quot; value=&quot;Slide 22 - &amp;quot;How to Enroll&amp;quot;&quot;/&gt;&lt;property id=&quot;20307&quot; value=&quot;284&quot;/&gt;&lt;/object&gt;&lt;object type=&quot;3&quot; unique_id=&quot;17791&quot;&gt;&lt;property id=&quot;20148&quot; value=&quot;5&quot;/&gt;&lt;property id=&quot;20300&quot; value=&quot;Slide 10 - &amp;quot;Phase One: Save&amp;#x0D;&amp;#x0A;457 Plan&amp;quot;&quot;/&gt;&lt;property id=&quot;20307&quot; value=&quot;285&quot;/&gt;&lt;/object&gt;&lt;object type=&quot;3&quot; unique_id=&quot;17792&quot;&gt;&lt;property id=&quot;20148&quot; value=&quot;5&quot;/&gt;&lt;property id=&quot;20300&quot; value=&quot;Slide 16 - &amp;quot;Phase Two: Distribution Options&amp;#x0D;&amp;#x0A; 457 Plan&amp;quot;&quot;/&gt;&lt;property id=&quot;20307&quot; value=&quot;286&quot;/&gt;&lt;/object&gt;&lt;object type=&quot;3&quot; unique_id=&quot;18490&quot;&gt;&lt;property id=&quot;20148&quot; value=&quot;5&quot;/&gt;&lt;property id=&quot;20300&quot; value=&quot;Slide 19 - &amp;quot;Keeping Account Information Current&amp;quot;&quot;/&gt;&lt;property id=&quot;20307&quot; value=&quot;290&quot;/&gt;&lt;/object&gt;&lt;object type=&quot;3&quot; unique_id=&quot;18925&quot;&gt;&lt;property id=&quot;20148&quot; value=&quot;5&quot;/&gt;&lt;property id=&quot;20300&quot; value=&quot;Slide 13 - &amp;quot;Before you make a Distribution &amp;quot;&quot;/&gt;&lt;property id=&quot;20307&quot; value=&quot;293&quot;/&gt;&lt;/object&gt;&lt;object type=&quot;3&quot; unique_id=&quot;18926&quot;&gt;&lt;property id=&quot;20148&quot; value=&quot;5&quot;/&gt;&lt;property id=&quot;20300&quot; value=&quot;Slide 14 - &amp;quot;Phase Two: Distribution Options&amp;quot;&quot;/&gt;&lt;property id=&quot;20307&quot; value=&quot;294&quot;/&gt;&lt;/object&gt;&lt;/object&gt;&lt;object type=&quot;8&quot; unique_id=&quot;10171&quot;&gt;&lt;/object&gt;&lt;/object&gt;&lt;/database&gt;"/>
  <p:tag name="SECTOMILLISECCONVERTED" val="1"/>
</p:tagLst>
</file>

<file path=ppt/theme/theme1.xml><?xml version="1.0" encoding="utf-8"?>
<a:theme xmlns:a="http://schemas.openxmlformats.org/drawingml/2006/main" name="Texa$aver_Presentation_Theme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00"/>
      </a:hlink>
      <a:folHlink>
        <a:srgbClr val="3EBBF0"/>
      </a:folHlink>
    </a:clrScheme>
    <a:fontScheme name="Texa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30267</TotalTime>
  <Pages>0</Pages>
  <Words>2584</Words>
  <Characters>0</Characters>
  <Application>Microsoft Office PowerPoint</Application>
  <PresentationFormat>Custom</PresentationFormat>
  <Lines>0</Lines>
  <Paragraphs>174</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GillSans</vt:lpstr>
      <vt:lpstr>Times New Roman</vt:lpstr>
      <vt:lpstr>Trajan</vt:lpstr>
      <vt:lpstr>Wingdings</vt:lpstr>
      <vt:lpstr>Texa$aver_Presentation_Theme_2018</vt:lpstr>
      <vt:lpstr>1_Custom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Green, Chara</dc:creator>
  <cp:lastModifiedBy>Flores, Jennifer R</cp:lastModifiedBy>
  <cp:revision>1393</cp:revision>
  <cp:lastPrinted>2020-04-28T20:08:06Z</cp:lastPrinted>
  <dcterms:modified xsi:type="dcterms:W3CDTF">2020-10-29T14:24:01Z</dcterms:modified>
</cp:coreProperties>
</file>