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4"/>
  </p:notesMasterIdLst>
  <p:sldIdLst>
    <p:sldId id="265" r:id="rId2"/>
    <p:sldId id="269" r:id="rId3"/>
    <p:sldId id="271" r:id="rId4"/>
    <p:sldId id="264" r:id="rId5"/>
    <p:sldId id="270" r:id="rId6"/>
    <p:sldId id="272" r:id="rId7"/>
    <p:sldId id="273" r:id="rId8"/>
    <p:sldId id="274" r:id="rId9"/>
    <p:sldId id="275" r:id="rId10"/>
    <p:sldId id="267" r:id="rId11"/>
    <p:sldId id="263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8"/>
    <p:restoredTop sz="94785"/>
  </p:normalViewPr>
  <p:slideViewPr>
    <p:cSldViewPr snapToGrid="0" snapToObjects="1">
      <p:cViewPr varScale="1">
        <p:scale>
          <a:sx n="92" d="100"/>
          <a:sy n="92" d="100"/>
        </p:scale>
        <p:origin x="57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49AB9-87FD-014B-A09C-DC208B33232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5C819-F2F5-B540-9058-DAE7E866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5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6079495"/>
            <a:ext cx="12192000" cy="778506"/>
          </a:xfrm>
          <a:prstGeom prst="rect">
            <a:avLst/>
          </a:prstGeom>
          <a:solidFill>
            <a:srgbClr val="61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4" name="TextBox 23"/>
          <p:cNvSpPr txBox="1">
            <a:spLocks noChangeArrowheads="1"/>
          </p:cNvSpPr>
          <p:nvPr userDrawn="1"/>
        </p:nvSpPr>
        <p:spPr bwMode="auto">
          <a:xfrm>
            <a:off x="2750" y="6176658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 College of Agricultural, Consumer and Environmental Sciences is an engine for economic and community development</a:t>
            </a:r>
            <a:br>
              <a:rPr lang="en-US" sz="1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in New Mexico, improving the lives of New Mexicans through academic, research, and Extension programs.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63459"/>
          </a:xfrm>
          <a:prstGeom prst="rect">
            <a:avLst/>
          </a:prstGeom>
          <a:solidFill>
            <a:srgbClr val="61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1" name="Text Box 21"/>
          <p:cNvSpPr txBox="1"/>
          <p:nvPr userDrawn="1"/>
        </p:nvSpPr>
        <p:spPr>
          <a:xfrm>
            <a:off x="8816622" y="750917"/>
            <a:ext cx="2078319" cy="79542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  <a:t>BE BOLD. </a:t>
            </a:r>
            <a:r>
              <a:rPr lang="en-US" sz="1200" b="0" dirty="0" smtClean="0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  <a:t>Shape the Future.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  <a:t>New </a:t>
            </a:r>
            <a:r>
              <a:rPr lang="en-US" sz="1200" b="1" dirty="0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  <a:t>Mexico State University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  <a:t>aces.nmsu.edu</a:t>
            </a:r>
            <a:endParaRPr lang="en-US" sz="1200" b="1" dirty="0">
              <a:solidFill>
                <a:srgbClr val="610B2B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10934976" y="609602"/>
            <a:ext cx="1257024" cy="1293340"/>
            <a:chOff x="0" y="0"/>
            <a:chExt cx="1960880" cy="213487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1960880" cy="2134870"/>
            </a:xfrm>
            <a:prstGeom prst="rect">
              <a:avLst/>
            </a:prstGeom>
            <a:solidFill>
              <a:srgbClr val="610B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/>
            </a:p>
          </p:txBody>
        </p:sp>
        <p:pic>
          <p:nvPicPr>
            <p:cNvPr id="14" name="Picture 36" descr="Macintosh HD:Users:nickyboyfloyd:Desktop:NMlogo_1colorstate_noU_black_btmp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" y="88900"/>
              <a:ext cx="1779270" cy="195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0" y="57726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10B2B"/>
                </a:solidFill>
                <a:latin typeface="Open Sans"/>
                <a:ea typeface="+mj-ea"/>
                <a:cs typeface="Open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122A5D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122A5D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122A5D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122A5D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baseline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College of Agricultural,</a:t>
            </a:r>
            <a:r>
              <a:rPr lang="en-US" sz="3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000" baseline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Consumer and Environmental</a:t>
            </a:r>
            <a:r>
              <a:rPr lang="en-US" sz="3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000" baseline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Sciences</a:t>
            </a:r>
            <a:endParaRPr lang="en-US" sz="3000" baseline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503680" y="11809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503680" y="36605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3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22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1276866"/>
            <a:ext cx="10515600" cy="43333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69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lumns of conten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15433" y="752441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7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055360"/>
            <a:ext cx="12192000" cy="802640"/>
          </a:xfrm>
          <a:prstGeom prst="rect">
            <a:avLst/>
          </a:prstGeom>
          <a:solidFill>
            <a:srgbClr val="61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3" name="Text Box 21"/>
          <p:cNvSpPr txBox="1"/>
          <p:nvPr userDrawn="1"/>
        </p:nvSpPr>
        <p:spPr>
          <a:xfrm>
            <a:off x="678494" y="6123955"/>
            <a:ext cx="1979028" cy="5091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en-US" sz="1000" b="1" baseline="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BOLD. </a:t>
            </a:r>
            <a:r>
              <a:rPr lang="en-US" sz="1000" b="0" baseline="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Shape the Future.</a:t>
            </a:r>
            <a:endParaRPr lang="en-US" sz="1000" b="0" dirty="0" smtClean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New </a:t>
            </a:r>
            <a:r>
              <a:rPr lang="en-US" sz="1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Mexico State </a:t>
            </a:r>
            <a:r>
              <a:rPr lang="en-US" sz="1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University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aces.nmsu.edu</a:t>
            </a:r>
            <a:endParaRPr lang="en-US" sz="10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4" name="Group 23"/>
          <p:cNvGrpSpPr>
            <a:grpSpLocks/>
          </p:cNvGrpSpPr>
          <p:nvPr userDrawn="1"/>
        </p:nvGrpSpPr>
        <p:grpSpPr bwMode="auto">
          <a:xfrm>
            <a:off x="71120" y="6052388"/>
            <a:ext cx="678494" cy="753513"/>
            <a:chOff x="0" y="0"/>
            <a:chExt cx="1960880" cy="213487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0"/>
              <a:ext cx="1960880" cy="2134870"/>
            </a:xfrm>
            <a:prstGeom prst="rect">
              <a:avLst/>
            </a:prstGeom>
            <a:solidFill>
              <a:srgbClr val="610B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/>
            </a:p>
          </p:txBody>
        </p:sp>
        <p:pic>
          <p:nvPicPr>
            <p:cNvPr id="16" name="Picture 32" descr="Macintosh HD:Users:nickyboyfloyd:Desktop:NMlogo_1colorstate_noU_black_btmp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" y="88900"/>
              <a:ext cx="1779270" cy="195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020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6" r:id="rId2"/>
    <p:sldLayoutId id="2147483690" r:id="rId3"/>
    <p:sldLayoutId id="2147483692" r:id="rId4"/>
    <p:sldLayoutId id="2147483696" r:id="rId5"/>
    <p:sldLayoutId id="2147483697" r:id="rId6"/>
    <p:sldLayoutId id="2147483684" r:id="rId7"/>
    <p:sldLayoutId id="214748368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680" y="1328957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Master of Science degree in Family and Consumer Sciences (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FCS) 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925" y="3112755"/>
            <a:ext cx="10734675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4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emphasis in </a:t>
            </a:r>
          </a:p>
          <a:p>
            <a:r>
              <a:rPr lang="en-US" sz="4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Hotel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Restaurant and Tourism </a:t>
            </a:r>
            <a:r>
              <a:rPr lang="en-US" sz="4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  <a:endParaRPr lang="en-US" sz="4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57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Admissions </a:t>
            </a: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 </a:t>
            </a:r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</a:t>
            </a:r>
            <a:endParaRPr lang="en-U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Admission to the New Mexico State University Graduate School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Undergraduate Transcripts 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(must include GPA &amp; number of credit hours)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One-page letter of interest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letters of reference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Graduate Record Examination (GRE) or 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Graduate Management Admission Test (GMAT)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Deadlines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624338"/>
            <a:ext cx="10515600" cy="3788910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Sessions I &amp;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II, and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Semester: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1, 2020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II and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Semester: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1, 2020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 Semester: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03" y="3009901"/>
            <a:ext cx="26003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91" y="443040"/>
            <a:ext cx="1920747" cy="1920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38" y="167260"/>
            <a:ext cx="10515600" cy="11129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38" y="149644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any questions or more information: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Jean Hertzman</a:t>
            </a:r>
          </a:p>
          <a:p>
            <a:pPr marL="0" indent="0" algn="ctr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Director;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of Hotel, Restaurant &amp; Tourism Management </a:t>
            </a:r>
          </a:p>
          <a:p>
            <a:pPr marL="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Phone: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575-646-4786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jhertzma@nmsu.edu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Betsy Stringam</a:t>
            </a:r>
          </a:p>
          <a:p>
            <a:pPr marL="0" indent="0" algn="ctr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Professor;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of Hotel, Restaurant &amp; Tourism Management </a:t>
            </a:r>
          </a:p>
          <a:p>
            <a:pPr marL="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Phone: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575-646-7424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betsys@nmsu.edu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4175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program with the flexibility to meet the demands of your busy schedule!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959428"/>
            <a:ext cx="6915912" cy="365079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complete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on campus, completely online through NMSU-Online, or a combination. 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a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minor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options in a variety of supporting fields that fit your career interests.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Perfect for hospitality educators who may desire to take specialization courses in online teaching or educational technology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59" y="4806260"/>
            <a:ext cx="2122859" cy="460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1959428"/>
            <a:ext cx="3897754" cy="25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171"/>
            <a:ext cx="10515600" cy="9132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classes that apply to 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chosen area of 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specialization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315" y="1087396"/>
            <a:ext cx="10665822" cy="503473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from a variety of areas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interest such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Foodservice Management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otel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Destination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evenue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anagement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ospitality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Culinary Education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everage Management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Tourism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Resort Management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Hospitality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nformation Systems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uman Resources Management/Training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5804" r="8822"/>
          <a:stretch/>
        </p:blipFill>
        <p:spPr>
          <a:xfrm>
            <a:off x="7037343" y="1674410"/>
            <a:ext cx="4074794" cy="36182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48231" y="5292656"/>
            <a:ext cx="3253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Bobby Lee Lawrence Academy of Wine</a:t>
            </a:r>
            <a:endParaRPr lang="en-US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1649"/>
            <a:ext cx="10515600" cy="9929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Thesis vs Non-Thesis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838200" y="1116164"/>
            <a:ext cx="5181600" cy="2833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Thesis Plan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Minimum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30 credits (including 4-6 credits of thesis).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Oral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 on completion of the above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US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11456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Non-Thesis Plan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Minimum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32 credits of course work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Oral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written examination upon completion of the above requirements.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5833" y="3640184"/>
            <a:ext cx="90590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 for both plans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Half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credits must be from above the 500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Half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credits must come from the School of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Hotel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Restaurant &amp; Tourism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credits of statistics and 3 credits of research methodology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graduate level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32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 Core HRTM Courses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4675"/>
            <a:ext cx="10515600" cy="336441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501: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Hospitality Industry and Sustainable Competitive Strategy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502: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Advanced Hospitality Services Management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503: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Hospitality Organizational Leadership and Human Resources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504: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Strategy for Global Hospitality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506: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Contemporary Global Issues in Hospitality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515: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Applied Management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598: Special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29" y="3302624"/>
            <a:ext cx="3617233" cy="2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08371"/>
            <a:ext cx="10515600" cy="91503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Graduate Level HRTM Courses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131209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510: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Hospitality Cost Control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512: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Beverage Management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516: HRTM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Purchasing, Selection and Procurement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530: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Facilities Management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531: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Hotel Operations II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532: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Hotel Revenue and Sales Management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535: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Resort Management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536: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Sustainability in the Hospitality Industry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543: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Meetings, Conventions and Special Events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HRTM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550: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World of Hospitality Higher Education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8287" r="15677"/>
          <a:stretch/>
        </p:blipFill>
        <p:spPr>
          <a:xfrm>
            <a:off x="8955021" y="1907177"/>
            <a:ext cx="2827404" cy="26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of using your credits taken in other departments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056"/>
            <a:ext cx="10515600" cy="4393407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AXED – Agricultural and Extension Education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AXED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515 - Youth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Development and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AXED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525 - Graduate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AXED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530 - Teaching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Adults in Non-formal Settings</a:t>
            </a:r>
            <a:endParaRPr lang="en-US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AXED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545 - Developing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Excellent Programs in Career and Technical Education</a:t>
            </a:r>
            <a:endParaRPr lang="en-US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College</a:t>
            </a:r>
          </a:p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of Education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Teaching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Technology</a:t>
            </a:r>
          </a:p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graduate level courses – develop a degree plan with your advisor. </a:t>
            </a:r>
            <a:endParaRPr lang="en-US" sz="2600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Faculty Areas of Research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5659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Gastronomic Festivals (Food &amp; Wine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estivals)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Hospitality Technology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Strategies in Hospitality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Sustainability in the Hospitality Industry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Impact of Hospitality &amp; Tourism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Beverage Management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Hospitality Education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34" y="1619250"/>
            <a:ext cx="2928366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02" y="164828"/>
            <a:ext cx="10892246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Partnership with Courtyard by Marriott at NMSU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25" y="1690688"/>
            <a:ext cx="105156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618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Tahoma</vt:lpstr>
      <vt:lpstr>Office Theme</vt:lpstr>
      <vt:lpstr>The Master of Science degree in Family and Consumer Sciences (FCS) </vt:lpstr>
      <vt:lpstr>A program with the flexibility to meet the demands of your busy schedule!</vt:lpstr>
      <vt:lpstr>Take classes that apply to your chosen area of specialization</vt:lpstr>
      <vt:lpstr>Thesis vs Non-Thesis Plan Requirements</vt:lpstr>
      <vt:lpstr>Recommended Core HRTM Courses</vt:lpstr>
      <vt:lpstr>Graduate Level HRTM Courses</vt:lpstr>
      <vt:lpstr>Examples of using your credits taken in other departments</vt:lpstr>
      <vt:lpstr>Faculty Areas of Research</vt:lpstr>
      <vt:lpstr>Partnership with Courtyard by Marriott at NMSU</vt:lpstr>
      <vt:lpstr>Application Process</vt:lpstr>
      <vt:lpstr>Application Deadlines</vt:lpstr>
      <vt:lpstr>Contact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Hertzman</cp:lastModifiedBy>
  <cp:revision>74</cp:revision>
  <dcterms:created xsi:type="dcterms:W3CDTF">2017-02-21T20:50:35Z</dcterms:created>
  <dcterms:modified xsi:type="dcterms:W3CDTF">2020-10-08T02:18:38Z</dcterms:modified>
</cp:coreProperties>
</file>