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80" r:id="rId5"/>
    <p:sldId id="281" r:id="rId6"/>
    <p:sldId id="275" r:id="rId7"/>
    <p:sldId id="282" r:id="rId8"/>
    <p:sldId id="284" r:id="rId9"/>
    <p:sldId id="285" r:id="rId10"/>
    <p:sldId id="299" r:id="rId11"/>
    <p:sldId id="286" r:id="rId12"/>
    <p:sldId id="300" r:id="rId13"/>
    <p:sldId id="292" r:id="rId14"/>
    <p:sldId id="293" r:id="rId15"/>
    <p:sldId id="302" r:id="rId16"/>
    <p:sldId id="301" r:id="rId17"/>
    <p:sldId id="288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6FBDC-D00F-4BFB-B1E8-DE7706166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44D00-B0CA-4C83-9A41-7FD0AC998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841E9-47C8-4040-AC42-533E3382F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9BEBDB-963A-43C1-9893-04A31198A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B90A7F-5595-4E7A-8798-2963D3274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880CC5-857B-4E92-AEF0-85C760970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71156-8497-41EB-AC02-A1CF22348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C2C51-275A-4826-8FC9-7EBE97B92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7FCE-4FAC-4C97-BD93-9BE428C9C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0373-E454-405F-A46B-366DD9470A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0956-A814-4412-B771-2D16AE700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7527B-548F-4ABC-966C-9D3A9A8661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7F85-331E-4360-BBC4-A3D2F677E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7BF93-92FD-40E6-BCEA-451EB47CF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4A748B-9A0D-42E9-A178-9C5FCBBBC3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z="7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Government </a:t>
            </a:r>
            <a:r>
              <a:rPr lang="en-US" sz="7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101</a:t>
            </a:r>
            <a:endParaRPr lang="en-US" sz="7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743200"/>
            <a:ext cx="6629400" cy="914400"/>
          </a:xfrm>
        </p:spPr>
        <p:txBody>
          <a:bodyPr/>
          <a:lstStyle/>
          <a:p>
            <a:r>
              <a:rPr lang="en-US" b="1" dirty="0" smtClean="0"/>
              <a:t>A Simple Introduction to the American Experiment</a:t>
            </a:r>
            <a:endParaRPr lang="en-US" b="1" dirty="0"/>
          </a:p>
          <a:p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0" y="4114800"/>
            <a:ext cx="31115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i="1" dirty="0"/>
              <a:t>Brandon Rottinghaus</a:t>
            </a:r>
          </a:p>
          <a:p>
            <a:pPr algn="ctr">
              <a:spcBef>
                <a:spcPct val="20000"/>
              </a:spcBef>
            </a:pPr>
            <a:r>
              <a:rPr lang="en-US" sz="1800" i="1" dirty="0"/>
              <a:t>Department of Political Science</a:t>
            </a:r>
          </a:p>
          <a:p>
            <a:pPr algn="ctr">
              <a:spcBef>
                <a:spcPct val="20000"/>
              </a:spcBef>
            </a:pPr>
            <a:r>
              <a:rPr lang="en-US" sz="1800" i="1" dirty="0"/>
              <a:t>University of Houston</a:t>
            </a:r>
          </a:p>
        </p:txBody>
      </p:sp>
      <p:pic>
        <p:nvPicPr>
          <p:cNvPr id="2053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Placeholder 14" descr="white house 9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44" r="9444"/>
          <a:stretch>
            <a:fillRect/>
          </a:stretch>
        </p:blipFill>
        <p:spPr/>
      </p:pic>
      <p:pic>
        <p:nvPicPr>
          <p:cNvPr id="12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Powers 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40188" cy="42227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 of the President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1000" y="2057400"/>
            <a:ext cx="3657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Inherent </a:t>
            </a:r>
            <a:r>
              <a:rPr lang="en-US" sz="2000" dirty="0" smtClean="0"/>
              <a:t>powers </a:t>
            </a:r>
            <a:r>
              <a:rPr lang="en-US" sz="2000" dirty="0"/>
              <a:t>(“take care clause”)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Delegated </a:t>
            </a:r>
            <a:r>
              <a:rPr lang="en-US" sz="2000" dirty="0" smtClean="0"/>
              <a:t>powers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“Power </a:t>
            </a:r>
            <a:r>
              <a:rPr lang="en-US" sz="2000" dirty="0"/>
              <a:t>to </a:t>
            </a:r>
            <a:r>
              <a:rPr lang="en-US" sz="2000" dirty="0" smtClean="0"/>
              <a:t>persuade” (what Teddy Roosevelt called the “bully pulpit”)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Chief l</a:t>
            </a:r>
            <a:r>
              <a:rPr lang="en-US" sz="2000" dirty="0" smtClean="0"/>
              <a:t>egislator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World leader (diplomat in chief)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Military leader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Party leader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1447800"/>
            <a:ext cx="4495800" cy="4111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or Statutory Link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724400" y="1981200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sz="2000" i="1" dirty="0"/>
              <a:t>Administrative head of the </a:t>
            </a:r>
            <a:r>
              <a:rPr lang="en-US" sz="2000" i="1" dirty="0" smtClean="0"/>
              <a:t>nation</a:t>
            </a:r>
          </a:p>
          <a:p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Trade policy, federal lands</a:t>
            </a:r>
          </a:p>
          <a:p>
            <a:pPr>
              <a:buNone/>
            </a:pPr>
            <a:r>
              <a:rPr lang="en-US" sz="2000" i="1" dirty="0" smtClean="0"/>
              <a:t>Agenda setting, public persuasion</a:t>
            </a:r>
            <a:endParaRPr lang="en-US" sz="2000" i="1" dirty="0"/>
          </a:p>
          <a:p>
            <a:endParaRPr lang="en-US" sz="2000" i="1" dirty="0" smtClean="0"/>
          </a:p>
          <a:p>
            <a:pPr>
              <a:buNone/>
            </a:pPr>
            <a:r>
              <a:rPr lang="en-US" sz="2000" i="1" dirty="0" smtClean="0"/>
              <a:t>Veto legislation, convene congress</a:t>
            </a:r>
          </a:p>
          <a:p>
            <a:pPr>
              <a:buNone/>
            </a:pPr>
            <a:r>
              <a:rPr lang="en-US" sz="2000" i="1" dirty="0" smtClean="0"/>
              <a:t>Ceremonial head of the nation</a:t>
            </a:r>
          </a:p>
          <a:p>
            <a:pPr>
              <a:buNone/>
            </a:pPr>
            <a:endParaRPr lang="en-US" sz="1200" i="1" dirty="0" smtClean="0"/>
          </a:p>
          <a:p>
            <a:pPr>
              <a:buNone/>
            </a:pPr>
            <a:r>
              <a:rPr lang="en-US" sz="2000" i="1" dirty="0" smtClean="0"/>
              <a:t>Commander-in-Chief (esp. post 1947)</a:t>
            </a:r>
          </a:p>
          <a:p>
            <a:pPr>
              <a:buNone/>
            </a:pPr>
            <a:r>
              <a:rPr lang="en-US" sz="2000" i="1" dirty="0" smtClean="0"/>
              <a:t> *</a:t>
            </a:r>
          </a:p>
        </p:txBody>
      </p:sp>
      <p:pic>
        <p:nvPicPr>
          <p:cNvPr id="8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810000" y="2209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71800" y="2819400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10000" y="32766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667000" y="4038600"/>
            <a:ext cx="1981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3581400" y="4419598"/>
            <a:ext cx="1066800" cy="7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2362200" y="5638798"/>
            <a:ext cx="2362200" cy="7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67000" y="4953000"/>
            <a:ext cx="1981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" grpId="0" build="p"/>
      <p:bldP spid="6148" grpId="1" build="p"/>
      <p:bldP spid="7" grpId="0" build="p"/>
      <p:bldP spid="5" grpId="0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953000"/>
            <a:ext cx="5486400" cy="566738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capitol6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“Enumerated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838200" y="1828800"/>
          <a:ext cx="3352800" cy="3556466"/>
        </p:xfrm>
        <a:graphic>
          <a:graphicData uri="http://schemas.openxmlformats.org/presentationml/2006/ole">
            <p:oleObj spid="_x0000_s32770" name="Bitmap Image" r:id="rId3" imgW="1914286" imgH="2857899" progId="PBrush">
              <p:embed/>
            </p:oleObj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Article I:  Sections 1-10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Declare war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Raise an army and navy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Borrow and coin money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Regulate interstate commerce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Create and change federal courts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Establish immigration laws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“Implied Powers”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“Necessary and proper” clause grants these (also called the “elastic clause”)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Article I, Section 8, #18, “To make laws which shall be </a:t>
            </a:r>
            <a:r>
              <a:rPr lang="en-US" sz="2400" u="sng" dirty="0">
                <a:solidFill>
                  <a:srgbClr val="FF0000"/>
                </a:solidFill>
              </a:rPr>
              <a:t>necessary and proper</a:t>
            </a:r>
            <a:r>
              <a:rPr lang="en-US" sz="2400" dirty="0"/>
              <a:t> for carrying into execution the foregoing powers….”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Interpreted to provide Congress with a vast reservoir of powers unwritten in the Constitution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Powers not “boundless” but certainly greater than the Framers envisioned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Sanctioned by </a:t>
            </a:r>
            <a:r>
              <a:rPr lang="en-US" sz="2400" i="1" dirty="0"/>
              <a:t>McCulloch v. Maryland</a:t>
            </a:r>
            <a:r>
              <a:rPr lang="en-US" sz="2400" dirty="0"/>
              <a:t> (case of the National Bank)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Branches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4040188" cy="498475"/>
          </a:xfrm>
        </p:spPr>
        <p:txBody>
          <a:bodyPr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Representatives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4040188" cy="395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Up for election every two years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90+% incumbency rate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Revenue bills originate here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Impeachment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Decentralized:  many committees and subcommittees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/>
              <a:t>Rules Committee</a:t>
            </a:r>
            <a:r>
              <a:rPr lang="en-US" sz="2000" dirty="0" smtClean="0"/>
              <a:t>:  the most important Committee in Congress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/>
              <a:t>Speaker of the House </a:t>
            </a:r>
            <a:r>
              <a:rPr lang="en-US" sz="2000" dirty="0" smtClean="0"/>
              <a:t>runs the show:  directs flow of legislation and controls Rules Committee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371600"/>
            <a:ext cx="1981200" cy="487362"/>
          </a:xfrm>
        </p:spPr>
        <p:txBody>
          <a:bodyPr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41775" cy="3951288"/>
          </a:xfrm>
        </p:spPr>
        <p:txBody>
          <a:bodyPr/>
          <a:lstStyle/>
          <a:p>
            <a:r>
              <a:rPr lang="en-US" sz="2000" dirty="0" smtClean="0"/>
              <a:t>Elected every six years</a:t>
            </a:r>
          </a:p>
          <a:p>
            <a:r>
              <a:rPr lang="en-US" sz="2000" dirty="0" smtClean="0"/>
              <a:t>1/3 Elected every 2 years</a:t>
            </a:r>
          </a:p>
          <a:p>
            <a:r>
              <a:rPr lang="en-US" sz="2000" dirty="0" smtClean="0"/>
              <a:t>60% incumbency rate</a:t>
            </a:r>
          </a:p>
          <a:p>
            <a:r>
              <a:rPr lang="en-US" sz="2000" dirty="0" smtClean="0"/>
              <a:t>Try impeachments</a:t>
            </a:r>
          </a:p>
          <a:p>
            <a:r>
              <a:rPr lang="en-US" sz="2000" dirty="0" smtClean="0"/>
              <a:t>Approve major presidential appointments, treaties</a:t>
            </a:r>
          </a:p>
          <a:p>
            <a:r>
              <a:rPr lang="en-US" sz="2000" dirty="0" smtClean="0"/>
              <a:t>“Unanimous Consent”</a:t>
            </a:r>
          </a:p>
          <a:p>
            <a:r>
              <a:rPr lang="en-US" sz="2000" dirty="0" smtClean="0"/>
              <a:t>Run by </a:t>
            </a:r>
            <a:r>
              <a:rPr lang="en-US" sz="2000" b="1" dirty="0" smtClean="0"/>
              <a:t>Senate Majority Leader</a:t>
            </a:r>
            <a:r>
              <a:rPr lang="en-US" sz="2000" dirty="0" smtClean="0"/>
              <a:t>, who’s powers are more persuasive than structural</a:t>
            </a:r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33400" y="152400"/>
          <a:ext cx="1184771" cy="990600"/>
        </p:xfrm>
        <a:graphic>
          <a:graphicData uri="http://schemas.openxmlformats.org/presentationml/2006/ole">
            <p:oleObj spid="_x0000_s40962" name="Bitmap Image" r:id="rId3" imgW="1047619" imgH="876190" progId="PBrush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010400" y="0"/>
          <a:ext cx="1398657" cy="1295400"/>
        </p:xfrm>
        <a:graphic>
          <a:graphicData uri="http://schemas.openxmlformats.org/presentationml/2006/ole">
            <p:oleObj spid="_x0000_s40963" name="Bitmap Image" r:id="rId4" imgW="1419048" imgH="1314286" progId="PBrush">
              <p:embed/>
            </p:oleObj>
          </a:graphicData>
        </a:graphic>
      </p:graphicFrame>
      <p:pic>
        <p:nvPicPr>
          <p:cNvPr id="9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5486400" cy="566738"/>
          </a:xfrm>
        </p:spPr>
        <p:txBody>
          <a:bodyPr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Judiciary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supreme court2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32" b="2532"/>
          <a:stretch>
            <a:fillRect/>
          </a:stretch>
        </p:blipFill>
        <p:spPr/>
      </p:pic>
      <p:pic>
        <p:nvPicPr>
          <p:cNvPr id="6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of the Judiciary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Least Dangerous Branch”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Only mention in Constitution is “one supreme court”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Deferred to Congress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Judiciary Acts of 1789 (established three Circuit Courts and thirteen District Courts)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Few early cases (did not rule on a single case for three years)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But, the power of the court was established in </a:t>
            </a:r>
            <a:r>
              <a:rPr lang="en-US" sz="2800" i="1" dirty="0" err="1" smtClean="0"/>
              <a:t>Marbury</a:t>
            </a:r>
            <a:r>
              <a:rPr lang="en-US" sz="2800" i="1" dirty="0" smtClean="0"/>
              <a:t> v Madison</a:t>
            </a:r>
            <a:r>
              <a:rPr lang="en-US" sz="2800" dirty="0" smtClean="0"/>
              <a:t> which created judicial review.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Courts Make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Policy?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3716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Maybe.  Sometimes.</a:t>
            </a:r>
          </a:p>
          <a:p>
            <a:pPr>
              <a:lnSpc>
                <a:spcPct val="90000"/>
              </a:lnSpc>
              <a:buNone/>
            </a:pPr>
            <a:endParaRPr lang="en-US" sz="1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r>
              <a:rPr lang="en-US" sz="2200" b="1" i="1" dirty="0" smtClean="0"/>
              <a:t>Yes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Laws </a:t>
            </a:r>
            <a:r>
              <a:rPr lang="en-US" sz="1800" dirty="0"/>
              <a:t>are vague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Get to interpret facts (“is this police interrogation or police inquiry</a:t>
            </a:r>
            <a:r>
              <a:rPr lang="en-US" sz="1800" dirty="0" smtClean="0"/>
              <a:t>?”)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Get to determine Constitutional rights</a:t>
            </a:r>
          </a:p>
          <a:p>
            <a:pPr>
              <a:lnSpc>
                <a:spcPct val="90000"/>
              </a:lnSpc>
              <a:buNone/>
            </a:pPr>
            <a:r>
              <a:rPr lang="en-US" sz="2200" b="1" i="1" dirty="0" smtClean="0"/>
              <a:t>No</a:t>
            </a:r>
            <a:endParaRPr lang="en-US" sz="2200" b="1" i="1" dirty="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1800" dirty="0" smtClean="0"/>
              <a:t>Precedents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1800" dirty="0" smtClean="0"/>
              <a:t>Congress or President can choose any issue on which to focus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Can force </a:t>
            </a:r>
            <a:r>
              <a:rPr lang="en-US" sz="1800" dirty="0"/>
              <a:t>the hands of legislators and the president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But, the Court lacks “influence over the sword or purse” (Federalist #78)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33400" y="1676400"/>
          <a:ext cx="3086100" cy="3733800"/>
        </p:xfrm>
        <a:graphic>
          <a:graphicData uri="http://schemas.openxmlformats.org/presentationml/2006/ole">
            <p:oleObj spid="_x0000_s31746" name="Bitmap Image" r:id="rId3" imgW="7314286" imgH="9752381" progId="PBrush">
              <p:embed/>
            </p:oleObj>
          </a:graphicData>
        </a:graphic>
      </p:graphicFrame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Roots of Revolution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57200" y="1828800"/>
          <a:ext cx="4038600" cy="3886200"/>
        </p:xfrm>
        <a:graphic>
          <a:graphicData uri="http://schemas.openxmlformats.org/presentationml/2006/ole">
            <p:oleObj spid="_x0000_s19458" name="Bitmap Image" r:id="rId3" imgW="6380952" imgH="4200000" progId="PBrush">
              <p:embed/>
            </p:oleObj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r>
              <a:rPr lang="en-US" sz="2400" dirty="0"/>
              <a:t>“No taxation without representation”</a:t>
            </a:r>
          </a:p>
          <a:p>
            <a:r>
              <a:rPr lang="en-US" sz="2400" dirty="0"/>
              <a:t>Quartering of troops</a:t>
            </a:r>
          </a:p>
          <a:p>
            <a:r>
              <a:rPr lang="en-US" sz="2400" dirty="0"/>
              <a:t>Kingly power was extensive and far-reaching</a:t>
            </a:r>
          </a:p>
          <a:p>
            <a:r>
              <a:rPr lang="en-US" sz="2400" dirty="0"/>
              <a:t>Centralized government</a:t>
            </a:r>
          </a:p>
          <a:p>
            <a:r>
              <a:rPr lang="en-US" sz="2400" b="1" u="sng" dirty="0"/>
              <a:t>Lack</a:t>
            </a:r>
            <a:r>
              <a:rPr lang="en-US" sz="2400" dirty="0"/>
              <a:t> of </a:t>
            </a:r>
            <a:r>
              <a:rPr lang="en-US" sz="2400" i="1" dirty="0"/>
              <a:t>political equality</a:t>
            </a:r>
            <a:r>
              <a:rPr lang="en-US" sz="2400" dirty="0"/>
              <a:t> and </a:t>
            </a:r>
            <a:r>
              <a:rPr lang="en-US" sz="2400" i="1" dirty="0"/>
              <a:t>individual freedom</a:t>
            </a:r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Value of Experience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 Taxation w/o Representation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Quartering of </a:t>
            </a:r>
            <a:r>
              <a:rPr lang="en-US" dirty="0" smtClean="0"/>
              <a:t>troops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Kingly </a:t>
            </a:r>
            <a:r>
              <a:rPr lang="en-US" dirty="0" smtClean="0"/>
              <a:t>“power”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Centralized </a:t>
            </a:r>
            <a:r>
              <a:rPr lang="en-US" dirty="0" smtClean="0"/>
              <a:t>government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Lack of political equality and individual freedom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i="1" dirty="0"/>
              <a:t>Taxation begins in </a:t>
            </a:r>
            <a:r>
              <a:rPr lang="en-US" sz="2400" i="1" dirty="0" smtClean="0"/>
              <a:t>HOR, elected</a:t>
            </a:r>
            <a:endParaRPr lang="en-US" sz="2400" i="1" dirty="0"/>
          </a:p>
          <a:p>
            <a:pPr>
              <a:lnSpc>
                <a:spcPct val="90000"/>
              </a:lnSpc>
              <a:buNone/>
            </a:pPr>
            <a:r>
              <a:rPr lang="en-US" sz="2400" i="1" dirty="0"/>
              <a:t>Amendment III</a:t>
            </a:r>
          </a:p>
          <a:p>
            <a:pPr>
              <a:lnSpc>
                <a:spcPct val="90000"/>
              </a:lnSpc>
              <a:buNone/>
            </a:pPr>
            <a:r>
              <a:rPr lang="en-US" sz="2400" i="1" dirty="0"/>
              <a:t>Minimized by </a:t>
            </a:r>
            <a:endParaRPr lang="en-US" sz="2400" i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i="1" dirty="0" smtClean="0"/>
              <a:t>presidential </a:t>
            </a:r>
            <a:r>
              <a:rPr lang="en-US" sz="2400" i="1" dirty="0"/>
              <a:t>“power”</a:t>
            </a:r>
          </a:p>
          <a:p>
            <a:pPr>
              <a:lnSpc>
                <a:spcPct val="90000"/>
              </a:lnSpc>
              <a:buNone/>
            </a:pPr>
            <a:r>
              <a:rPr lang="en-US" sz="2400" i="1" dirty="0"/>
              <a:t>Federalism</a:t>
            </a:r>
          </a:p>
          <a:p>
            <a:pPr>
              <a:lnSpc>
                <a:spcPct val="90000"/>
              </a:lnSpc>
              <a:buNone/>
            </a:pPr>
            <a:endParaRPr lang="en-US" sz="2400" i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i="1" dirty="0" smtClean="0"/>
              <a:t>Bill </a:t>
            </a:r>
            <a:r>
              <a:rPr lang="en-US" sz="2400" i="1" dirty="0"/>
              <a:t>of Rights and </a:t>
            </a:r>
            <a:endParaRPr lang="en-US" sz="2400" i="1" dirty="0" smtClean="0"/>
          </a:p>
          <a:p>
            <a:pPr>
              <a:lnSpc>
                <a:spcPct val="90000"/>
              </a:lnSpc>
              <a:buNone/>
            </a:pPr>
            <a:r>
              <a:rPr lang="en-US" sz="2400" i="1" dirty="0" smtClean="0"/>
              <a:t>electoral </a:t>
            </a:r>
            <a:r>
              <a:rPr lang="en-US" sz="2400" i="1" dirty="0"/>
              <a:t>system </a:t>
            </a:r>
            <a:r>
              <a:rPr lang="en-US" sz="2400" i="1" dirty="0" smtClean="0"/>
              <a:t>provides</a:t>
            </a:r>
          </a:p>
          <a:p>
            <a:pPr>
              <a:lnSpc>
                <a:spcPct val="90000"/>
              </a:lnSpc>
              <a:buNone/>
            </a:pPr>
            <a:r>
              <a:rPr lang="en-US" sz="2400" i="1" dirty="0" smtClean="0"/>
              <a:t>for </a:t>
            </a:r>
            <a:r>
              <a:rPr lang="en-US" sz="2400" i="1" dirty="0"/>
              <a:t>both</a:t>
            </a:r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810000" y="17526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25146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62400" y="30480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71800" y="3657600"/>
            <a:ext cx="2286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14800" y="4648200"/>
            <a:ext cx="1143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  <p:bldP spid="61444" grpId="0" build="p" autoUpdateAnimBg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Undemocratic “Sins” in the Constitution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62000" y="2057400"/>
          <a:ext cx="3300912" cy="3581400"/>
        </p:xfrm>
        <a:graphic>
          <a:graphicData uri="http://schemas.openxmlformats.org/presentationml/2006/ole">
            <p:oleObj spid="_x0000_s25602" name="Bitmap Image" r:id="rId3" imgW="3247619" imgH="3524742" progId="PBrush">
              <p:embed/>
            </p:oleObj>
          </a:graphicData>
        </a:graphic>
      </p:graphicFrame>
      <p:sp>
        <p:nvSpPr>
          <p:cNvPr id="1146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057400"/>
            <a:ext cx="4191000" cy="3505200"/>
          </a:xfrm>
        </p:spPr>
        <p:txBody>
          <a:bodyPr/>
          <a:lstStyle/>
          <a:p>
            <a:r>
              <a:rPr lang="en-US" sz="2200" dirty="0"/>
              <a:t>Slavery, 3/5 apportionment rule  (changed)</a:t>
            </a:r>
          </a:p>
          <a:p>
            <a:r>
              <a:rPr lang="en-US" sz="2200" dirty="0"/>
              <a:t>No direct election of Senators (changed) </a:t>
            </a:r>
          </a:p>
          <a:p>
            <a:r>
              <a:rPr lang="en-US" sz="2200" dirty="0"/>
              <a:t>Suffrage for women (changed)</a:t>
            </a:r>
          </a:p>
          <a:p>
            <a:r>
              <a:rPr lang="en-US" sz="2200" dirty="0"/>
              <a:t>Electoral College</a:t>
            </a:r>
          </a:p>
          <a:p>
            <a:r>
              <a:rPr lang="en-US" sz="2200" dirty="0"/>
              <a:t>Disproportionate representation in Senate by small states</a:t>
            </a:r>
          </a:p>
          <a:p>
            <a:endParaRPr lang="en-US" sz="2400" dirty="0">
              <a:solidFill>
                <a:srgbClr val="33CCFF"/>
              </a:solidFill>
            </a:endParaRPr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Governing Principles of the Constitution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38200" y="2057400"/>
          <a:ext cx="3733800" cy="3833603"/>
        </p:xfrm>
        <a:graphic>
          <a:graphicData uri="http://schemas.openxmlformats.org/presentationml/2006/ole">
            <p:oleObj spid="_x0000_s26626" name="Bitmap Image" r:id="rId3" imgW="2704762" imgH="2857899" progId="PBrush">
              <p:embed/>
            </p:oleObj>
          </a:graphicData>
        </a:graphic>
      </p:graphicFrame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057400"/>
            <a:ext cx="3429000" cy="3581400"/>
          </a:xfrm>
        </p:spPr>
        <p:txBody>
          <a:bodyPr/>
          <a:lstStyle/>
          <a:p>
            <a:r>
              <a:rPr lang="en-US" dirty="0"/>
              <a:t>Republicanism</a:t>
            </a:r>
          </a:p>
          <a:p>
            <a:r>
              <a:rPr lang="en-US" dirty="0" smtClean="0"/>
              <a:t>Checks </a:t>
            </a:r>
            <a:r>
              <a:rPr lang="en-US" dirty="0"/>
              <a:t>and Balances </a:t>
            </a:r>
          </a:p>
          <a:p>
            <a:r>
              <a:rPr lang="en-US" dirty="0"/>
              <a:t>Federalism </a:t>
            </a:r>
            <a:endParaRPr lang="en-US" dirty="0" smtClean="0"/>
          </a:p>
          <a:p>
            <a:r>
              <a:rPr lang="en-US" dirty="0" smtClean="0"/>
              <a:t>Separation of Powers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 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1981200"/>
          <a:ext cx="3810000" cy="3276600"/>
        </p:xfrm>
        <a:graphic>
          <a:graphicData uri="http://schemas.openxmlformats.org/presentationml/2006/ole">
            <p:oleObj spid="_x0000_s21506" name="Bitmap Image" r:id="rId3" imgW="2857899" imgH="1971950" progId="PBrush">
              <p:embed/>
            </p:oleObj>
          </a:graphicData>
        </a:graphic>
      </p:graphicFrame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sz="2400" dirty="0"/>
              <a:t>Political representation is “mediated” rather than direct</a:t>
            </a:r>
          </a:p>
          <a:p>
            <a:r>
              <a:rPr lang="en-US" sz="2400" dirty="0"/>
              <a:t>Why? The Framers did not trust the people to form good judgments about politics and issues</a:t>
            </a:r>
          </a:p>
          <a:p>
            <a:r>
              <a:rPr lang="en-US" sz="2400" dirty="0"/>
              <a:t>They also feared “mob mentality” of the members of the public</a:t>
            </a:r>
          </a:p>
        </p:txBody>
      </p:sp>
      <p:pic>
        <p:nvPicPr>
          <p:cNvPr id="5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Federalism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sz="2800" dirty="0"/>
              <a:t>Power “sharing” between federal and state </a:t>
            </a:r>
            <a:r>
              <a:rPr lang="en-US" sz="2800" dirty="0" smtClean="0"/>
              <a:t>governments (called “dual federalism”)</a:t>
            </a:r>
            <a:endParaRPr lang="en-US" sz="2800" dirty="0"/>
          </a:p>
          <a:p>
            <a:r>
              <a:rPr lang="en-US" sz="2800" dirty="0"/>
              <a:t>Federal supposed to stay out of states’ </a:t>
            </a:r>
            <a:r>
              <a:rPr lang="en-US" sz="2800" dirty="0" smtClean="0"/>
              <a:t>way but federal </a:t>
            </a:r>
            <a:r>
              <a:rPr lang="en-US" sz="2800" dirty="0"/>
              <a:t>rules are paramount in most areas</a:t>
            </a:r>
          </a:p>
          <a:p>
            <a:r>
              <a:rPr lang="en-US" sz="2800" dirty="0"/>
              <a:t>Post-New Deal emerges “cooperative federalism”</a:t>
            </a:r>
          </a:p>
          <a:p>
            <a:r>
              <a:rPr lang="en-US" sz="2800" dirty="0"/>
              <a:t>Post-Nixon (and continuing) emerges “decentralization” or devolution</a:t>
            </a:r>
          </a:p>
          <a:p>
            <a:r>
              <a:rPr lang="en-US" sz="2800" dirty="0" smtClean="0"/>
              <a:t>Debates about funding for border enforcement, Medicare reimbursement, national lands, right to bear arms</a:t>
            </a:r>
            <a:endParaRPr lang="en-US" sz="2800" dirty="0"/>
          </a:p>
        </p:txBody>
      </p:sp>
      <p:pic>
        <p:nvPicPr>
          <p:cNvPr id="4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of Powers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Three separate and distinct branches of government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Different methods of selecting top personnel, so each branch is responsible to a different constituency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Produces a “mixed regime” in which each department has particular expertise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actuality is “shared” powers not “separated” powers, diminishing chance that power will be misused</a:t>
            </a:r>
          </a:p>
        </p:txBody>
      </p:sp>
      <p:pic>
        <p:nvPicPr>
          <p:cNvPr id="4" name="Picture 5" descr="C:\Documents and Settings\Brandon Rottinghaus\My Documents\My Pictures\uh-web-logoty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34100"/>
            <a:ext cx="91440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Checks and Balances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 “If men were angels, no government would be necessary”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51)</a:t>
            </a:r>
          </a:p>
        </p:txBody>
      </p:sp>
      <p:pic>
        <p:nvPicPr>
          <p:cNvPr id="5" name="Picture 4" descr="seperation of power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7297329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753</Words>
  <Application>Microsoft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Bitmap Image</vt:lpstr>
      <vt:lpstr>American Government 101</vt:lpstr>
      <vt:lpstr>The Roots of Revolution</vt:lpstr>
      <vt:lpstr>The Value of Experience</vt:lpstr>
      <vt:lpstr>Undemocratic “Sins” in the Constitution</vt:lpstr>
      <vt:lpstr>Governing Principles of the Constitution</vt:lpstr>
      <vt:lpstr>A Republic, Not a Democracy</vt:lpstr>
      <vt:lpstr>Federalism</vt:lpstr>
      <vt:lpstr>Separation of Powers</vt:lpstr>
      <vt:lpstr>Checks and Balances  (or “If men were angels, no government would be necessary” Federalist 51)</vt:lpstr>
      <vt:lpstr>Executive</vt:lpstr>
      <vt:lpstr>The Powers of the President</vt:lpstr>
      <vt:lpstr>Legislative</vt:lpstr>
      <vt:lpstr>“Enumerated Powers”</vt:lpstr>
      <vt:lpstr>“Implied Powers”</vt:lpstr>
      <vt:lpstr>Two Branches</vt:lpstr>
      <vt:lpstr>Judiciary</vt:lpstr>
      <vt:lpstr>The Creation of the Judiciary “The Least Dangerous Branch”</vt:lpstr>
      <vt:lpstr>Do Courts Make Policy?  </vt:lpstr>
    </vt:vector>
  </TitlesOfParts>
  <Company>Northwestern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Electoral System</dc:title>
  <dc:creator>Author</dc:creator>
  <cp:lastModifiedBy>Brandon Rottinghaus</cp:lastModifiedBy>
  <cp:revision>56</cp:revision>
  <dcterms:created xsi:type="dcterms:W3CDTF">2008-08-11T18:23:59Z</dcterms:created>
  <dcterms:modified xsi:type="dcterms:W3CDTF">2010-08-03T21:15:44Z</dcterms:modified>
</cp:coreProperties>
</file>