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8" r:id="rId3"/>
    <p:sldId id="271" r:id="rId4"/>
    <p:sldId id="272" r:id="rId5"/>
    <p:sldId id="268" r:id="rId6"/>
    <p:sldId id="273" r:id="rId7"/>
  </p:sldIdLst>
  <p:sldSz cx="12192000" cy="6858000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B20095FB-3477-4669-8F22-A5CE73670A1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47763"/>
            <a:ext cx="5510213" cy="3098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418122"/>
            <a:ext cx="5515610" cy="3614827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80042B66-1740-410A-994F-D286DA35A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686E2-F7E7-467E-A71D-004C09D693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6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42B66-1740-410A-994F-D286DA35A9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8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42B66-1740-410A-994F-D286DA35A9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686E2-F7E7-467E-A71D-004C09D693B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0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5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9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834D-731A-44F6-A4C0-E3D91A9589E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E910-A7C4-4F4E-8270-1F44B98B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9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echnet.microsoft.com/en-us/lync/gg278164.aspx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8441"/>
            <a:ext cx="9144000" cy="1791522"/>
          </a:xfrm>
        </p:spPr>
        <p:txBody>
          <a:bodyPr/>
          <a:lstStyle/>
          <a:p>
            <a:r>
              <a:rPr lang="en-US" dirty="0"/>
              <a:t>Lync </a:t>
            </a:r>
            <a:r>
              <a:rPr lang="en-US" dirty="0" smtClean="0"/>
              <a:t>Audio/Video/Online Meeting Conferencing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356" y="3626314"/>
            <a:ext cx="9144000" cy="630376"/>
          </a:xfrm>
        </p:spPr>
        <p:txBody>
          <a:bodyPr>
            <a:noAutofit/>
          </a:bodyPr>
          <a:lstStyle/>
          <a:p>
            <a:r>
              <a:rPr lang="en-US" sz="3200" dirty="0" smtClean="0"/>
              <a:t> Planning For Meeting Rooms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270" y="408969"/>
            <a:ext cx="4474852" cy="4389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03102" y="4328667"/>
            <a:ext cx="307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Technology Services &amp; Support</a:t>
            </a:r>
          </a:p>
        </p:txBody>
      </p:sp>
    </p:spTree>
    <p:extLst>
      <p:ext uri="{BB962C8B-B14F-4D97-AF65-F5344CB8AC3E}">
        <p14:creationId xmlns:p14="http://schemas.microsoft.com/office/powerpoint/2010/main" val="25471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723811" y="1396462"/>
            <a:ext cx="1128189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  <a:buFontTx/>
              <a:buAutoNum type="arabicPeriod"/>
            </a:pPr>
            <a:r>
              <a:rPr lang="en-US" sz="1600" b="1" dirty="0" smtClean="0"/>
              <a:t>Audio Visual A/V </a:t>
            </a:r>
            <a:r>
              <a:rPr lang="en-US" sz="1600" b="1" dirty="0"/>
              <a:t>Equipment</a:t>
            </a:r>
            <a:r>
              <a:rPr lang="en-US" sz="1600" dirty="0"/>
              <a:t> </a:t>
            </a:r>
            <a:r>
              <a:rPr lang="en-US" sz="1600" dirty="0" smtClean="0"/>
              <a:t>is the same as on your desk, classroom, conference rooms and across </a:t>
            </a:r>
            <a:r>
              <a:rPr lang="en-US" sz="1600" dirty="0"/>
              <a:t>various platforms, </a:t>
            </a:r>
            <a:r>
              <a:rPr lang="en-US" sz="1600" dirty="0" smtClean="0"/>
              <a:t>Microsoft, Skype</a:t>
            </a:r>
            <a:r>
              <a:rPr lang="en-US" sz="1600" dirty="0"/>
              <a:t>, Google, </a:t>
            </a:r>
            <a:r>
              <a:rPr lang="en-US" sz="1600" dirty="0" smtClean="0"/>
              <a:t>Polycom, etc</a:t>
            </a:r>
            <a:r>
              <a:rPr lang="en-US" sz="1600" dirty="0"/>
              <a:t>.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Lync provides </a:t>
            </a:r>
            <a:r>
              <a:rPr lang="en-US" sz="1600" b="1" dirty="0" smtClean="0"/>
              <a:t>A/V Conferencing</a:t>
            </a:r>
            <a:r>
              <a:rPr lang="en-US" sz="1600" dirty="0" smtClean="0"/>
              <a:t> functionality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b="1" dirty="0" smtClean="0"/>
              <a:t>Web Conference </a:t>
            </a:r>
            <a:r>
              <a:rPr lang="en-US" sz="1600" dirty="0" smtClean="0"/>
              <a:t>(slide sharing, application sharing, whiteboard, etc.)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On-Premises </a:t>
            </a:r>
            <a:r>
              <a:rPr lang="en-US" sz="1600" b="1" dirty="0" smtClean="0"/>
              <a:t>Audio Conferencing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Higher Resolutions for </a:t>
            </a:r>
            <a:r>
              <a:rPr lang="en-US" sz="1600" b="1" dirty="0" smtClean="0"/>
              <a:t>Video</a:t>
            </a:r>
            <a:r>
              <a:rPr lang="en-US" sz="1600" dirty="0" smtClean="0"/>
              <a:t> Content – VGA, RTV, H.263, HD and Panorama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Various Lync </a:t>
            </a:r>
            <a:r>
              <a:rPr lang="en-US" sz="1600" b="1" dirty="0" smtClean="0"/>
              <a:t>Clients</a:t>
            </a:r>
            <a:r>
              <a:rPr lang="en-US" sz="1600" dirty="0" smtClean="0"/>
              <a:t> provide several avenues of conferencing capabilities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Group </a:t>
            </a:r>
            <a:r>
              <a:rPr lang="en-US" sz="1600" b="1" dirty="0" smtClean="0"/>
              <a:t>IM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b="1" dirty="0" smtClean="0"/>
              <a:t>Scalability</a:t>
            </a:r>
            <a:r>
              <a:rPr lang="en-US" sz="1600" dirty="0" smtClean="0"/>
              <a:t> – 250 users per conference/meeting or larger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b="1" dirty="0" smtClean="0"/>
              <a:t>Federation </a:t>
            </a:r>
            <a:r>
              <a:rPr lang="en-US" sz="1600" dirty="0" smtClean="0"/>
              <a:t>with external Lync users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en-US" sz="1600" b="1" dirty="0" smtClean="0"/>
              <a:t>More to Come </a:t>
            </a:r>
            <a:r>
              <a:rPr lang="en-US" sz="1600" dirty="0" smtClean="0"/>
              <a:t>in Lync 2013 server and client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endParaRPr lang="en-US" sz="1600" dirty="0" smtClean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1765738" y="327247"/>
            <a:ext cx="8615855" cy="1249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Why Lync Is The Conference Room Solution for UH?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38" y="180752"/>
            <a:ext cx="4474852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723811" y="1097058"/>
            <a:ext cx="1128189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</a:pPr>
            <a:r>
              <a:rPr lang="en-US" sz="1600" dirty="0" smtClean="0"/>
              <a:t>The core pieces of equipment needed to make any conference room a Lync meeting room are:</a:t>
            </a:r>
          </a:p>
          <a:p>
            <a:pPr marL="1257300" lvl="2" indent="-342900">
              <a:spcAft>
                <a:spcPts val="1200"/>
              </a:spcAft>
              <a:buFontTx/>
              <a:buAutoNum type="arabicPeriod"/>
            </a:pPr>
            <a:r>
              <a:rPr lang="en-US" sz="1600" dirty="0"/>
              <a:t>TV/Projector</a:t>
            </a:r>
          </a:p>
          <a:p>
            <a:pPr marL="1257300" lvl="2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USB Web camera </a:t>
            </a:r>
          </a:p>
          <a:p>
            <a:pPr marL="1257300" lvl="2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Audio &amp; Microphone</a:t>
            </a:r>
          </a:p>
          <a:p>
            <a:pPr marL="1257300" lvl="2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PC w/ Wireless Keyboard and Mouse</a:t>
            </a:r>
          </a:p>
          <a:p>
            <a:pPr marL="1257300" lvl="2" indent="-342900">
              <a:spcAft>
                <a:spcPts val="1200"/>
              </a:spcAft>
              <a:buAutoNum type="arabicPeriod"/>
            </a:pPr>
            <a:r>
              <a:rPr lang="en-US" sz="1600" dirty="0" smtClean="0"/>
              <a:t>Network Connection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UIT recommends </a:t>
            </a:r>
            <a:r>
              <a:rPr lang="en-US" sz="1600" dirty="0"/>
              <a:t>3</a:t>
            </a:r>
            <a:r>
              <a:rPr lang="en-US" sz="1600" dirty="0" smtClean="0"/>
              <a:t> standard Lync Conference room solutions:</a:t>
            </a:r>
          </a:p>
          <a:p>
            <a:pPr marL="1257300" lvl="2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Design #1 is for large conference rooms between 10 to 20 seats</a:t>
            </a:r>
          </a:p>
          <a:p>
            <a:pPr marL="1257300" lvl="2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Design #2 is for small to mid size conference rooms less than 10 seats</a:t>
            </a:r>
          </a:p>
          <a:p>
            <a:pPr marL="1257300" lvl="2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Design #3 is a mobile conference room solution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Can I customize or pick and choose the type of equipment in the room? </a:t>
            </a:r>
          </a:p>
          <a:p>
            <a:pPr lvl="2">
              <a:spcAft>
                <a:spcPts val="1200"/>
              </a:spcAft>
            </a:pPr>
            <a:r>
              <a:rPr lang="en-US" sz="1600" dirty="0" smtClean="0"/>
              <a:t>Yes, we strongly recommend Lync Optimized/Approved devices.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endParaRPr lang="en-US" sz="1600" dirty="0" smtClean="0"/>
          </a:p>
          <a:p>
            <a:pPr marL="800100" lvl="1" indent="-342900">
              <a:spcAft>
                <a:spcPts val="1200"/>
              </a:spcAft>
              <a:buAutoNum type="arabicPeriod"/>
            </a:pPr>
            <a:endParaRPr lang="en-US" sz="1600" dirty="0" smtClean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1765738" y="498981"/>
            <a:ext cx="8615855" cy="678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What is the Lync Conference Room Solution for UH?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38" y="180752"/>
            <a:ext cx="4474852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65056"/>
              </p:ext>
            </p:extLst>
          </p:nvPr>
        </p:nvGraphicFramePr>
        <p:xfrm>
          <a:off x="700636" y="1243001"/>
          <a:ext cx="109728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</a:t>
                      </a:r>
                      <a:r>
                        <a:rPr lang="en-US" baseline="0" dirty="0" smtClean="0"/>
                        <a:t> #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 #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 #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TV/Projector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HD Projector $2,000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65” LED Display $1,200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55” LED Display $800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USB Web 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VDO360 USB $1,500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Logitech</a:t>
                      </a:r>
                      <a:r>
                        <a:rPr lang="en-US" sz="1400" baseline="0" dirty="0" smtClean="0"/>
                        <a:t> B910HD $150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Logitech C930e $150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Audio &amp; Microphone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Vaddio</a:t>
                      </a:r>
                      <a:r>
                        <a:rPr lang="en-US" sz="1400" dirty="0" smtClean="0"/>
                        <a:t> Easy USB Mixer &amp;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Mics</a:t>
                      </a:r>
                      <a:r>
                        <a:rPr lang="en-US" sz="1400" baseline="0" dirty="0" smtClean="0"/>
                        <a:t> $2,000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Polycom CX3000 $700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Plantronics Calisto P620-M</a:t>
                      </a:r>
                      <a:r>
                        <a:rPr lang="en-US" sz="1400" baseline="0" dirty="0" smtClean="0"/>
                        <a:t> $150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Computer w/Wireless Keyboard &amp; Mouse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Dell OptiPlex</a:t>
                      </a:r>
                      <a:r>
                        <a:rPr lang="en-US" sz="1400" baseline="0" dirty="0" smtClean="0"/>
                        <a:t> Small Form Factor $1,000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Dell OptiPlex Small Form Factor $1,000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Surface</a:t>
                      </a:r>
                      <a:r>
                        <a:rPr lang="en-US" sz="1400" baseline="0" dirty="0" smtClean="0"/>
                        <a:t> Pro </a:t>
                      </a:r>
                      <a:r>
                        <a:rPr lang="en-US" sz="1400" dirty="0" smtClean="0"/>
                        <a:t>Tablet  $1,000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Network Connection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Wired $250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Wired $250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Wired/Wireless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Fixed or Mobile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Cabinet</a:t>
                      </a:r>
                      <a:r>
                        <a:rPr lang="en-US" sz="1400" baseline="0" dirty="0" smtClean="0"/>
                        <a:t> $400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Cabinet $400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$400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Accessories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Mounts, cables, etc. $500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Mounts,</a:t>
                      </a:r>
                      <a:r>
                        <a:rPr lang="en-US" sz="1400" baseline="0" dirty="0" smtClean="0"/>
                        <a:t> cables, etc.</a:t>
                      </a:r>
                    </a:p>
                    <a:p>
                      <a:r>
                        <a:rPr lang="en-US" sz="1400" baseline="0" dirty="0" smtClean="0"/>
                        <a:t>$400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Mounts, cables, etc. $500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Est.</a:t>
                      </a:r>
                      <a:r>
                        <a:rPr lang="en-US" sz="1400" baseline="0" dirty="0" smtClean="0"/>
                        <a:t>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$7,650.00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$4,100.00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$3,000.00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38" y="180752"/>
            <a:ext cx="4474852" cy="4389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65738" y="515165"/>
            <a:ext cx="8615855" cy="678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Lync Conference Room Solutions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804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35" y="868969"/>
            <a:ext cx="11515548" cy="542045"/>
          </a:xfrm>
        </p:spPr>
        <p:txBody>
          <a:bodyPr>
            <a:noAutofit/>
          </a:bodyPr>
          <a:lstStyle/>
          <a:p>
            <a:r>
              <a:rPr lang="en-US" sz="3200" dirty="0" smtClean="0"/>
              <a:t>Other Enhancement Options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270" y="408969"/>
            <a:ext cx="4474852" cy="4389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0" y="1337884"/>
            <a:ext cx="860887" cy="104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12052" y="1343169"/>
            <a:ext cx="25457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Vaddio Easy USB </a:t>
            </a:r>
            <a:r>
              <a:rPr lang="en-US" dirty="0" smtClean="0"/>
              <a:t>Camera</a:t>
            </a:r>
          </a:p>
          <a:p>
            <a:r>
              <a:rPr lang="en-US" sz="1000" dirty="0"/>
              <a:t>High Definition USB 2.0 Pan/Tilt/Zoom Camera</a:t>
            </a:r>
            <a:r>
              <a:rPr lang="en-US" sz="1000" dirty="0" smtClean="0"/>
              <a:t>. $3,000</a:t>
            </a:r>
            <a:endParaRPr lang="en-US" sz="1000" dirty="0"/>
          </a:p>
        </p:txBody>
      </p:sp>
      <p:pic>
        <p:nvPicPr>
          <p:cNvPr id="1026" name="Picture 2" descr="http://www.logitech.com/assets/47203/6/lync-180x9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0" y="2386548"/>
            <a:ext cx="946702" cy="89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26969" y="2383765"/>
            <a:ext cx="30272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Logitech USB Webcam C930e</a:t>
            </a:r>
          </a:p>
          <a:p>
            <a:r>
              <a:rPr lang="en-US" sz="1000" dirty="0" smtClean="0"/>
              <a:t>1080p HD Webcam support H.264 with scalable video coding and UVC 1.5 encoding. $130</a:t>
            </a:r>
            <a:endParaRPr lang="en-US" sz="1000" dirty="0"/>
          </a:p>
        </p:txBody>
      </p:sp>
      <p:pic>
        <p:nvPicPr>
          <p:cNvPr id="1028" name="Picture 4" descr="http://www.logitech.com/assets/47228/3/uc-webcam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0" y="3280655"/>
            <a:ext cx="1079402" cy="113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26969" y="3360176"/>
            <a:ext cx="332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Logitech BCC950 </a:t>
            </a:r>
            <a:r>
              <a:rPr lang="en-US" dirty="0" smtClean="0"/>
              <a:t>Conference Cam</a:t>
            </a:r>
            <a:endParaRPr lang="en-US" dirty="0"/>
          </a:p>
          <a:p>
            <a:r>
              <a:rPr lang="en-US" sz="1000" dirty="0"/>
              <a:t>Combines HD 1080p 30fps video with high-quality full-duplex speakerphone clarity for business-grade video conferencing</a:t>
            </a:r>
            <a:r>
              <a:rPr lang="en-US" sz="1000" dirty="0" smtClean="0"/>
              <a:t>. $250</a:t>
            </a:r>
            <a:endParaRPr lang="en-US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l="48136"/>
          <a:stretch/>
        </p:blipFill>
        <p:spPr>
          <a:xfrm>
            <a:off x="465350" y="4418374"/>
            <a:ext cx="1079402" cy="146247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12052" y="4502618"/>
            <a:ext cx="33254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Polycom CX5000 </a:t>
            </a:r>
            <a:r>
              <a:rPr lang="en-US" dirty="0" smtClean="0"/>
              <a:t>HD</a:t>
            </a:r>
          </a:p>
          <a:p>
            <a:pPr fontAlgn="base"/>
            <a:r>
              <a:rPr lang="en-US" sz="1000" dirty="0"/>
              <a:t>720p HD active-speaker </a:t>
            </a:r>
            <a:r>
              <a:rPr lang="en-US" sz="1000" dirty="0" smtClean="0"/>
              <a:t>video, </a:t>
            </a:r>
            <a:r>
              <a:rPr lang="en-US" sz="1000" dirty="0"/>
              <a:t>360-degree panoramic view of the conference room</a:t>
            </a:r>
            <a:r>
              <a:rPr lang="en-US" sz="1000" dirty="0" smtClean="0"/>
              <a:t>. $4,000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27621" y="6301819"/>
            <a:ext cx="6187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More Lync </a:t>
            </a:r>
            <a:r>
              <a:rPr lang="en-US" sz="1200" b="1" dirty="0"/>
              <a:t>Optimized Accessories: </a:t>
            </a:r>
            <a:r>
              <a:rPr lang="en-US" sz="1200" b="1" dirty="0">
                <a:hlinkClick r:id="rId8"/>
              </a:rPr>
              <a:t>http://</a:t>
            </a:r>
            <a:r>
              <a:rPr lang="en-US" sz="1200" b="1" dirty="0" smtClean="0">
                <a:hlinkClick r:id="rId8"/>
              </a:rPr>
              <a:t>technet.microsoft.com/en-us/lync/gg278164.aspx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45354" y="1439312"/>
            <a:ext cx="2891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Plantronics Calisto </a:t>
            </a:r>
            <a:r>
              <a:rPr lang="en-US" dirty="0" smtClean="0"/>
              <a:t>P620-M</a:t>
            </a:r>
          </a:p>
          <a:p>
            <a:r>
              <a:rPr lang="en-US" sz="1000" dirty="0"/>
              <a:t>Wireless </a:t>
            </a:r>
            <a:r>
              <a:rPr lang="en-US" sz="1000" dirty="0" smtClean="0"/>
              <a:t>speakerphone, </a:t>
            </a:r>
            <a:r>
              <a:rPr lang="en-US" sz="1000" dirty="0"/>
              <a:t>Bi-directional microphones activate in the direction of speaker’s </a:t>
            </a:r>
            <a:r>
              <a:rPr lang="en-US" sz="1000" dirty="0" smtClean="0"/>
              <a:t>voice 360 degrees. $150</a:t>
            </a:r>
            <a:endParaRPr lang="en-US" sz="1000" dirty="0"/>
          </a:p>
        </p:txBody>
      </p:sp>
      <p:pic>
        <p:nvPicPr>
          <p:cNvPr id="1034" name="Picture 10" descr="Calisto 6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079" y="1485860"/>
            <a:ext cx="955894" cy="85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6" r="14316"/>
          <a:stretch/>
        </p:blipFill>
        <p:spPr bwMode="auto">
          <a:xfrm>
            <a:off x="6266079" y="2525414"/>
            <a:ext cx="1051936" cy="86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245354" y="2524043"/>
            <a:ext cx="2891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Jabra SPEAK 410 MS</a:t>
            </a:r>
          </a:p>
          <a:p>
            <a:r>
              <a:rPr lang="en-US" sz="1000" dirty="0" smtClean="0"/>
              <a:t>USB corded with built-in</a:t>
            </a:r>
            <a:r>
              <a:rPr lang="en-US" sz="1000" dirty="0"/>
              <a:t>, </a:t>
            </a:r>
            <a:r>
              <a:rPr lang="en-US" sz="1000" dirty="0" err="1"/>
              <a:t>omni</a:t>
            </a:r>
            <a:r>
              <a:rPr lang="en-US" sz="1000" dirty="0"/>
              <a:t>-directional microphone and a powerful speaker that enable 360-degree coverage of up to 1 meter</a:t>
            </a:r>
            <a:r>
              <a:rPr lang="en-US" sz="1000" dirty="0" smtClean="0"/>
              <a:t>. $100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66080" y="3573995"/>
            <a:ext cx="1051936" cy="11709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245354" y="3569732"/>
            <a:ext cx="3204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60" </a:t>
            </a:r>
            <a:r>
              <a:rPr lang="en-US" dirty="0" smtClean="0"/>
              <a:t>Rolling TV Cart</a:t>
            </a:r>
            <a:endParaRPr lang="en-US" dirty="0"/>
          </a:p>
          <a:p>
            <a:r>
              <a:rPr lang="en-US" sz="1000" dirty="0" smtClean="0"/>
              <a:t>Color</a:t>
            </a:r>
            <a:r>
              <a:rPr lang="en-US" sz="1000" dirty="0"/>
              <a:t>: Black</a:t>
            </a:r>
          </a:p>
          <a:p>
            <a:r>
              <a:rPr lang="en-US" sz="1000" dirty="0" smtClean="0"/>
              <a:t>Height </a:t>
            </a:r>
            <a:r>
              <a:rPr lang="en-US" sz="1000" dirty="0"/>
              <a:t>Adjustable:1200-1800mm</a:t>
            </a:r>
          </a:p>
          <a:p>
            <a:r>
              <a:rPr lang="en-US" sz="1000" dirty="0" smtClean="0"/>
              <a:t>Materials</a:t>
            </a:r>
            <a:r>
              <a:rPr lang="en-US" sz="1000" dirty="0"/>
              <a:t>: Steel</a:t>
            </a:r>
          </a:p>
          <a:p>
            <a:r>
              <a:rPr lang="en-US" sz="1000" dirty="0" smtClean="0"/>
              <a:t>Maximum </a:t>
            </a:r>
            <a:r>
              <a:rPr lang="en-US" sz="1000" dirty="0"/>
              <a:t>Weight Capacity: 132 </a:t>
            </a:r>
            <a:r>
              <a:rPr lang="en-US" sz="1000" dirty="0" smtClean="0"/>
              <a:t>lbs. </a:t>
            </a:r>
            <a:r>
              <a:rPr lang="en-US" sz="1000" dirty="0"/>
              <a:t>(60 </a:t>
            </a:r>
            <a:r>
              <a:rPr lang="en-US" sz="1000" dirty="0" smtClean="0"/>
              <a:t>kg)</a:t>
            </a:r>
          </a:p>
          <a:p>
            <a:r>
              <a:rPr lang="en-US" sz="1000" dirty="0" smtClean="0"/>
              <a:t>Television </a:t>
            </a:r>
            <a:r>
              <a:rPr lang="en-US" sz="1000" dirty="0"/>
              <a:t>Size Supported: (most) 32" to </a:t>
            </a:r>
            <a:r>
              <a:rPr lang="en-US" sz="1000" dirty="0" smtClean="0"/>
              <a:t>60“. $300</a:t>
            </a:r>
            <a:endParaRPr lang="en-US" sz="1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02409" y="4712970"/>
            <a:ext cx="979275" cy="109648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221973" y="4691825"/>
            <a:ext cx="3204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32" - 52" </a:t>
            </a:r>
            <a:r>
              <a:rPr lang="en-US" dirty="0" smtClean="0"/>
              <a:t>Adjustable TV Cart</a:t>
            </a:r>
          </a:p>
          <a:p>
            <a:pPr fontAlgn="base"/>
            <a:r>
              <a:rPr lang="en-US" sz="1000" dirty="0" smtClean="0"/>
              <a:t>Easily </a:t>
            </a:r>
            <a:r>
              <a:rPr lang="en-US" sz="1000" dirty="0"/>
              <a:t>adjust screen position </a:t>
            </a:r>
            <a:r>
              <a:rPr lang="en-US" sz="1000" dirty="0" smtClean="0"/>
              <a:t>- </a:t>
            </a:r>
            <a:r>
              <a:rPr lang="en-US" sz="1000" dirty="0"/>
              <a:t>up, down, tilt, rotate between portrait and landscape orientation</a:t>
            </a:r>
            <a:r>
              <a:rPr lang="en-US" sz="1000" dirty="0" smtClean="0"/>
              <a:t>. </a:t>
            </a:r>
          </a:p>
          <a:p>
            <a:pPr fontAlgn="base"/>
            <a:r>
              <a:rPr lang="en-US" sz="1000" dirty="0" smtClean="0"/>
              <a:t>Ergonomic </a:t>
            </a:r>
            <a:r>
              <a:rPr lang="en-US" sz="1000" dirty="0"/>
              <a:t>solution with easy installation </a:t>
            </a:r>
            <a:r>
              <a:rPr lang="en-US" sz="1000" dirty="0" smtClean="0"/>
              <a:t>features</a:t>
            </a:r>
          </a:p>
          <a:p>
            <a:pPr fontAlgn="base"/>
            <a:r>
              <a:rPr lang="en-US" sz="1000" dirty="0" smtClean="0"/>
              <a:t>Maximum </a:t>
            </a:r>
            <a:r>
              <a:rPr lang="en-US" sz="1000" dirty="0"/>
              <a:t>Weight Capacity: </a:t>
            </a:r>
            <a:r>
              <a:rPr lang="en-US" sz="1000" dirty="0" smtClean="0"/>
              <a:t>110 lbs. (50 kg)</a:t>
            </a:r>
          </a:p>
          <a:p>
            <a:r>
              <a:rPr lang="en-US" sz="1000" dirty="0" smtClean="0"/>
              <a:t>Television </a:t>
            </a:r>
            <a:r>
              <a:rPr lang="en-US" sz="1000" dirty="0"/>
              <a:t>Size Supported: (most) </a:t>
            </a:r>
            <a:r>
              <a:rPr lang="en-US" sz="1000" dirty="0" smtClean="0"/>
              <a:t>32" </a:t>
            </a:r>
            <a:r>
              <a:rPr lang="en-US" sz="1000" dirty="0"/>
              <a:t>to </a:t>
            </a:r>
            <a:r>
              <a:rPr lang="en-US" sz="1000" dirty="0" smtClean="0"/>
              <a:t>52“. $350</a:t>
            </a:r>
            <a:endParaRPr lang="en-US" sz="1000" dirty="0"/>
          </a:p>
        </p:txBody>
      </p:sp>
      <p:pic>
        <p:nvPicPr>
          <p:cNvPr id="1033" name="Picture 9" descr="Video Featur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8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63" y="380327"/>
            <a:ext cx="10905556" cy="6141854"/>
          </a:xfrm>
        </p:spPr>
      </p:pic>
    </p:spTree>
    <p:extLst>
      <p:ext uri="{BB962C8B-B14F-4D97-AF65-F5344CB8AC3E}">
        <p14:creationId xmlns:p14="http://schemas.microsoft.com/office/powerpoint/2010/main" val="266653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8276</TotalTime>
  <Words>615</Words>
  <Application>Microsoft Office PowerPoint</Application>
  <PresentationFormat>Widescreen</PresentationFormat>
  <Paragraphs>97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Lync Audio/Video/Online Meeting Conferencing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Lync Room Systems</dc:title>
  <dc:creator>Ryan Herbst</dc:creator>
  <cp:lastModifiedBy>Farooq, Omar</cp:lastModifiedBy>
  <cp:revision>86</cp:revision>
  <cp:lastPrinted>2013-07-25T22:33:08Z</cp:lastPrinted>
  <dcterms:created xsi:type="dcterms:W3CDTF">2013-03-22T22:24:40Z</dcterms:created>
  <dcterms:modified xsi:type="dcterms:W3CDTF">2013-08-02T04:29:13Z</dcterms:modified>
</cp:coreProperties>
</file>