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</p:sldMasterIdLst>
  <p:notesMasterIdLst>
    <p:notesMasterId r:id="rId73"/>
  </p:notesMasterIdLst>
  <p:sldIdLst>
    <p:sldId id="256" r:id="rId6"/>
    <p:sldId id="258" r:id="rId7"/>
    <p:sldId id="309" r:id="rId8"/>
    <p:sldId id="310" r:id="rId9"/>
    <p:sldId id="269" r:id="rId10"/>
    <p:sldId id="271" r:id="rId11"/>
    <p:sldId id="311" r:id="rId12"/>
    <p:sldId id="313" r:id="rId13"/>
    <p:sldId id="314" r:id="rId14"/>
    <p:sldId id="294" r:id="rId15"/>
    <p:sldId id="736" r:id="rId16"/>
    <p:sldId id="737" r:id="rId17"/>
    <p:sldId id="738" r:id="rId18"/>
    <p:sldId id="324" r:id="rId19"/>
    <p:sldId id="323" r:id="rId20"/>
    <p:sldId id="326" r:id="rId21"/>
    <p:sldId id="325" r:id="rId22"/>
    <p:sldId id="328" r:id="rId23"/>
    <p:sldId id="327" r:id="rId24"/>
    <p:sldId id="329" r:id="rId25"/>
    <p:sldId id="330" r:id="rId26"/>
    <p:sldId id="714" r:id="rId27"/>
    <p:sldId id="715" r:id="rId28"/>
    <p:sldId id="716" r:id="rId29"/>
    <p:sldId id="717" r:id="rId30"/>
    <p:sldId id="298" r:id="rId31"/>
    <p:sldId id="560" r:id="rId32"/>
    <p:sldId id="725" r:id="rId33"/>
    <p:sldId id="562" r:id="rId34"/>
    <p:sldId id="547" r:id="rId35"/>
    <p:sldId id="534" r:id="rId36"/>
    <p:sldId id="551" r:id="rId37"/>
    <p:sldId id="583" r:id="rId38"/>
    <p:sldId id="577" r:id="rId39"/>
    <p:sldId id="584" r:id="rId40"/>
    <p:sldId id="581" r:id="rId41"/>
    <p:sldId id="582" r:id="rId42"/>
    <p:sldId id="611" r:id="rId43"/>
    <p:sldId id="612" r:id="rId44"/>
    <p:sldId id="711" r:id="rId45"/>
    <p:sldId id="304" r:id="rId46"/>
    <p:sldId id="305" r:id="rId47"/>
    <p:sldId id="706" r:id="rId48"/>
    <p:sldId id="718" r:id="rId49"/>
    <p:sldId id="321" r:id="rId50"/>
    <p:sldId id="315" r:id="rId51"/>
    <p:sldId id="260" r:id="rId52"/>
    <p:sldId id="261" r:id="rId53"/>
    <p:sldId id="720" r:id="rId54"/>
    <p:sldId id="263" r:id="rId55"/>
    <p:sldId id="257" r:id="rId56"/>
    <p:sldId id="719" r:id="rId57"/>
    <p:sldId id="734" r:id="rId58"/>
    <p:sldId id="729" r:id="rId59"/>
    <p:sldId id="320" r:id="rId60"/>
    <p:sldId id="317" r:id="rId61"/>
    <p:sldId id="356" r:id="rId62"/>
    <p:sldId id="336" r:id="rId63"/>
    <p:sldId id="730" r:id="rId64"/>
    <p:sldId id="731" r:id="rId65"/>
    <p:sldId id="319" r:id="rId66"/>
    <p:sldId id="266" r:id="rId67"/>
    <p:sldId id="726" r:id="rId68"/>
    <p:sldId id="727" r:id="rId69"/>
    <p:sldId id="739" r:id="rId70"/>
    <p:sldId id="732" r:id="rId71"/>
    <p:sldId id="273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uridakis, George" initials="ZG" lastIdx="1" clrIdx="0">
    <p:extLst>
      <p:ext uri="{19B8F6BF-5375-455C-9EA6-DF929625EA0E}">
        <p15:presenceInfo xmlns:p15="http://schemas.microsoft.com/office/powerpoint/2012/main" userId="S::elee59o@cougarnet.uh.edu::b2ce00f4-53d5-40c9-ba9e-2269c29774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D9"/>
    <a:srgbClr val="C8102E"/>
    <a:srgbClr val="002F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2" autoAdjust="0"/>
    <p:restoredTop sz="80928" autoAdjust="0"/>
  </p:normalViewPr>
  <p:slideViewPr>
    <p:cSldViewPr snapToGrid="0">
      <p:cViewPr varScale="1">
        <p:scale>
          <a:sx n="55" d="100"/>
          <a:sy n="55" d="100"/>
        </p:scale>
        <p:origin x="18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22847-592C-E343-865E-C166BD79017E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EAAA9-0EE5-934C-9C20-626122D25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79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AAA9-0EE5-934C-9C20-626122D254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50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7DF2-5FD6-1F40-8207-F3F53D7B58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92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67DF2-5FD6-1F40-8207-F3F53D7B58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88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67DF2-5FD6-1F40-8207-F3F53D7B58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11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67DF2-5FD6-1F40-8207-F3F53D7B58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36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67DF2-5FD6-1F40-8207-F3F53D7B58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02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67DF2-5FD6-1F40-8207-F3F53D7B58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80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67DF2-5FD6-1F40-8207-F3F53D7B58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22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67DF2-5FD6-1F40-8207-F3F53D7B583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78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67DF2-5FD6-1F40-8207-F3F53D7B583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95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67DF2-5FD6-1F40-8207-F3F53D7B583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00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AAA9-0EE5-934C-9C20-626122D254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676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016C-26C6-4DF4-BFD6-4D573F38559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8568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AAA9-0EE5-934C-9C20-626122D254F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309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016C-26C6-4DF4-BFD6-4D573F38559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7540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c216d9832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g5c216d9832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g5c216d9832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175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216d9832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5c216d9832_0_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g5c216d9832_0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49805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c216d9832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5c216d9832_0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5c216d9832_0_1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9051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c216d983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g5c216d9832_0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5c216d9832_0_1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07466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1193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c216d9832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g5c216d983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32002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5c216d9832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g5c216d983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9762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AAA9-0EE5-934C-9C20-626122D254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33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6275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>
              <a:buFont typeface="System Font Regular"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Jeffrey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Chudik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System Font Regular"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Steven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Vlcan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9403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9954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7553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c216d9832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5c216d983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12314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c216d9832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5c216d983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08246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c216d9832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5c216d983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98171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AAA9-0EE5-934C-9C20-626122D254F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570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AAA9-0EE5-934C-9C20-626122D254F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31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AAA9-0EE5-934C-9C20-626122D254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1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AAA9-0EE5-934C-9C20-626122D254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52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AAA9-0EE5-934C-9C20-626122D254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49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AAA9-0EE5-934C-9C20-626122D254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19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78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67DF2-5FD6-1F40-8207-F3F53D7B58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77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65" y="6373415"/>
            <a:ext cx="4035560" cy="29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7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73"/>
          <p:cNvSpPr>
            <a:spLocks/>
          </p:cNvSpPr>
          <p:nvPr userDrawn="1"/>
        </p:nvSpPr>
        <p:spPr>
          <a:xfrm>
            <a:off x="1" y="1"/>
            <a:ext cx="9144000" cy="1181437"/>
          </a:xfrm>
          <a:prstGeom prst="rect">
            <a:avLst/>
          </a:prstGeom>
          <a:solidFill>
            <a:srgbClr val="C8102E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591339" y="16845"/>
            <a:ext cx="7925203" cy="1175889"/>
          </a:xfrm>
          <a:prstGeom prst="rect">
            <a:avLst/>
          </a:prstGeo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dirty="0"/>
              <a:t>Click to edit Master title style</a:t>
            </a:r>
          </a:p>
        </p:txBody>
      </p:sp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3887391" y="1361700"/>
            <a:ext cx="4629152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xfrm>
            <a:off x="591340" y="1361701"/>
            <a:ext cx="2949178" cy="487362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Master text styles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50929"/>
          <a:stretch/>
        </p:blipFill>
        <p:spPr>
          <a:xfrm>
            <a:off x="7641030" y="6451394"/>
            <a:ext cx="1057520" cy="175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4" y="6451395"/>
            <a:ext cx="3105497" cy="2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4203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3"/>
          <p:cNvSpPr>
            <a:spLocks/>
          </p:cNvSpPr>
          <p:nvPr userDrawn="1"/>
        </p:nvSpPr>
        <p:spPr>
          <a:xfrm>
            <a:off x="1" y="1"/>
            <a:ext cx="9144000" cy="1181437"/>
          </a:xfrm>
          <a:prstGeom prst="rect">
            <a:avLst/>
          </a:prstGeom>
          <a:solidFill>
            <a:srgbClr val="C8102E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50929"/>
          <a:stretch/>
        </p:blipFill>
        <p:spPr>
          <a:xfrm>
            <a:off x="7641030" y="6451394"/>
            <a:ext cx="1057520" cy="175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4" y="6451395"/>
            <a:ext cx="3105497" cy="2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6928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3"/>
          <p:cNvSpPr>
            <a:spLocks/>
          </p:cNvSpPr>
          <p:nvPr userDrawn="1"/>
        </p:nvSpPr>
        <p:spPr>
          <a:xfrm>
            <a:off x="1" y="1"/>
            <a:ext cx="9144000" cy="6176962"/>
          </a:xfrm>
          <a:prstGeom prst="rect">
            <a:avLst/>
          </a:prstGeom>
          <a:solidFill>
            <a:srgbClr val="C8102E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/>
          <a:p>
            <a:r>
              <a:rPr dirty="0"/>
              <a:t>Click to edit Master title style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4" y="6451395"/>
            <a:ext cx="3105497" cy="2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8134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rgbClr val="CC000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0662" y="6466367"/>
            <a:ext cx="2133600" cy="370367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BB00BF43-68A4-40D5-9B18-4B423649FB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2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4"/>
          <p:cNvSpPr/>
          <p:nvPr userDrawn="1"/>
        </p:nvSpPr>
        <p:spPr>
          <a:xfrm>
            <a:off x="1" y="2"/>
            <a:ext cx="9144000" cy="1181437"/>
          </a:xfrm>
          <a:prstGeom prst="rect">
            <a:avLst/>
          </a:prstGeom>
          <a:solidFill>
            <a:srgbClr val="C8102E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50929"/>
          <a:stretch/>
        </p:blipFill>
        <p:spPr>
          <a:xfrm>
            <a:off x="7719907" y="6432285"/>
            <a:ext cx="1257946" cy="208212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1" y="6432285"/>
            <a:ext cx="3183653" cy="645433"/>
            <a:chOff x="815590" y="5658565"/>
            <a:chExt cx="3183653" cy="645433"/>
          </a:xfrm>
        </p:grpSpPr>
        <p:sp>
          <p:nvSpPr>
            <p:cNvPr id="6" name="Shape 134"/>
            <p:cNvSpPr/>
            <p:nvPr userDrawn="1"/>
          </p:nvSpPr>
          <p:spPr>
            <a:xfrm>
              <a:off x="815590" y="5658565"/>
              <a:ext cx="3183653" cy="430735"/>
            </a:xfrm>
            <a:prstGeom prst="rect">
              <a:avLst/>
            </a:prstGeom>
            <a:solidFill>
              <a:srgbClr val="C8102E"/>
            </a:solidFill>
            <a:ln w="12700"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sz="1800" dirty="0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815590" y="5658565"/>
              <a:ext cx="3183653" cy="645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9000"/>
                </a:lnSpc>
                <a:spcAft>
                  <a:spcPts val="600"/>
                </a:spcAft>
              </a:pPr>
              <a:r>
                <a:rPr lang="en-US" kern="1400" dirty="0">
                  <a:solidFill>
                    <a:srgbClr val="FFF9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Secure  Facilitate  Ensure</a:t>
              </a:r>
              <a:endParaRPr lang="en-US" sz="800" kern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9000"/>
                </a:lnSpc>
                <a:spcAft>
                  <a:spcPts val="600"/>
                </a:spcAft>
              </a:pPr>
              <a:r>
                <a:rPr lang="en-US" sz="800" kern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en-US" sz="800" kern="14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37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85"/>
          <p:cNvSpPr/>
          <p:nvPr userDrawn="1"/>
        </p:nvSpPr>
        <p:spPr>
          <a:xfrm>
            <a:off x="-1" y="2"/>
            <a:ext cx="9144001" cy="6837905"/>
          </a:xfrm>
          <a:prstGeom prst="rect">
            <a:avLst/>
          </a:prstGeom>
          <a:solidFill>
            <a:srgbClr val="C8102E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05" y="6221871"/>
            <a:ext cx="3986792" cy="25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60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3"/>
          <p:cNvSpPr/>
          <p:nvPr userDrawn="1"/>
        </p:nvSpPr>
        <p:spPr>
          <a:xfrm>
            <a:off x="1" y="1"/>
            <a:ext cx="9144000" cy="1181437"/>
          </a:xfrm>
          <a:prstGeom prst="rect">
            <a:avLst/>
          </a:prstGeom>
          <a:solidFill>
            <a:srgbClr val="C8102E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628650" y="6269"/>
            <a:ext cx="7886700" cy="1175169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4440010" y="6404293"/>
            <a:ext cx="263980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50929"/>
          <a:stretch>
            <a:fillRect/>
          </a:stretch>
        </p:blipFill>
        <p:spPr>
          <a:xfrm>
            <a:off x="7641030" y="6451394"/>
            <a:ext cx="1057520" cy="175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4" y="6451395"/>
            <a:ext cx="3105497" cy="2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7351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4"/>
          <p:cNvSpPr/>
          <p:nvPr userDrawn="1"/>
        </p:nvSpPr>
        <p:spPr>
          <a:xfrm>
            <a:off x="1" y="2"/>
            <a:ext cx="9144000" cy="1181437"/>
          </a:xfrm>
          <a:prstGeom prst="rect">
            <a:avLst/>
          </a:prstGeom>
          <a:solidFill>
            <a:srgbClr val="C8102E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50929"/>
          <a:stretch/>
        </p:blipFill>
        <p:spPr>
          <a:xfrm>
            <a:off x="7719907" y="6432285"/>
            <a:ext cx="1257946" cy="208212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1" y="6432285"/>
            <a:ext cx="3183653" cy="645433"/>
            <a:chOff x="815590" y="5658565"/>
            <a:chExt cx="3183653" cy="645433"/>
          </a:xfrm>
        </p:grpSpPr>
        <p:sp>
          <p:nvSpPr>
            <p:cNvPr id="6" name="Shape 134"/>
            <p:cNvSpPr/>
            <p:nvPr userDrawn="1"/>
          </p:nvSpPr>
          <p:spPr>
            <a:xfrm>
              <a:off x="815590" y="5658565"/>
              <a:ext cx="3183653" cy="430735"/>
            </a:xfrm>
            <a:prstGeom prst="rect">
              <a:avLst/>
            </a:prstGeom>
            <a:solidFill>
              <a:srgbClr val="C8102E"/>
            </a:solidFill>
            <a:ln w="12700"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sz="1800" dirty="0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815590" y="5658565"/>
              <a:ext cx="3183653" cy="645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9000"/>
                </a:lnSpc>
                <a:spcAft>
                  <a:spcPts val="600"/>
                </a:spcAft>
              </a:pPr>
              <a:r>
                <a:rPr lang="en-US" kern="1400" dirty="0">
                  <a:solidFill>
                    <a:srgbClr val="FFF9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Secure  Facilitate  Ensure</a:t>
              </a:r>
              <a:endParaRPr lang="en-US" sz="800" kern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9000"/>
                </a:lnSpc>
                <a:spcAft>
                  <a:spcPts val="600"/>
                </a:spcAft>
              </a:pPr>
              <a:r>
                <a:rPr lang="en-US" sz="800" kern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en-US" sz="800" kern="14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33C5350-86BA-49FC-84F9-258D8D72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05800"/>
            <a:ext cx="8515350" cy="569839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D3B149-2D8F-4557-9574-48908539D9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1314449"/>
            <a:ext cx="8515350" cy="49031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678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3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1" y="2"/>
            <a:ext cx="9144000" cy="1181400"/>
          </a:xfrm>
          <a:prstGeom prst="rect">
            <a:avLst/>
          </a:prstGeom>
          <a:solidFill>
            <a:srgbClr val="C8102E"/>
          </a:solidFill>
          <a:ln>
            <a:noFill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6"/>
          <p:cNvPicPr preferRelativeResize="0"/>
          <p:nvPr/>
        </p:nvPicPr>
        <p:blipFill rotWithShape="1">
          <a:blip r:embed="rId2">
            <a:alphaModFix/>
          </a:blip>
          <a:srcRect t="7354" b="50930"/>
          <a:stretch/>
        </p:blipFill>
        <p:spPr>
          <a:xfrm>
            <a:off x="7719907" y="6432285"/>
            <a:ext cx="1257946" cy="2082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25;p6"/>
          <p:cNvGrpSpPr/>
          <p:nvPr/>
        </p:nvGrpSpPr>
        <p:grpSpPr>
          <a:xfrm>
            <a:off x="1" y="6432285"/>
            <a:ext cx="3183600" cy="645300"/>
            <a:chOff x="815590" y="5658565"/>
            <a:chExt cx="3183600" cy="645300"/>
          </a:xfrm>
        </p:grpSpPr>
        <p:sp>
          <p:nvSpPr>
            <p:cNvPr id="26" name="Google Shape;26;p6"/>
            <p:cNvSpPr/>
            <p:nvPr/>
          </p:nvSpPr>
          <p:spPr>
            <a:xfrm>
              <a:off x="815590" y="5658565"/>
              <a:ext cx="3183600" cy="430800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6"/>
            <p:cNvSpPr/>
            <p:nvPr/>
          </p:nvSpPr>
          <p:spPr>
            <a:xfrm>
              <a:off x="815590" y="5658565"/>
              <a:ext cx="3183600" cy="6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FFF9D9"/>
                  </a:solidFill>
                  <a:latin typeface="Arial"/>
                  <a:ea typeface="Arial"/>
                  <a:cs typeface="Arial"/>
                  <a:sym typeface="Arial"/>
                </a:rPr>
                <a:t>Secure  Facilitate  Ensure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9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4325" y="305800"/>
            <a:ext cx="8515200" cy="5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9D9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FFF9D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314325" y="1314449"/>
            <a:ext cx="8515200" cy="4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497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3"/>
          <p:cNvSpPr>
            <a:spLocks/>
          </p:cNvSpPr>
          <p:nvPr userDrawn="1"/>
        </p:nvSpPr>
        <p:spPr>
          <a:xfrm>
            <a:off x="1" y="1"/>
            <a:ext cx="9144000" cy="1181437"/>
          </a:xfrm>
          <a:prstGeom prst="rect">
            <a:avLst/>
          </a:prstGeom>
          <a:solidFill>
            <a:srgbClr val="C8102E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50929"/>
          <a:stretch/>
        </p:blipFill>
        <p:spPr>
          <a:xfrm>
            <a:off x="7641030" y="6451394"/>
            <a:ext cx="1057520" cy="175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4" y="6451395"/>
            <a:ext cx="3105497" cy="2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5781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73"/>
          <p:cNvSpPr>
            <a:spLocks/>
          </p:cNvSpPr>
          <p:nvPr userDrawn="1"/>
        </p:nvSpPr>
        <p:spPr>
          <a:xfrm>
            <a:off x="1" y="1"/>
            <a:ext cx="9144000" cy="1181437"/>
          </a:xfrm>
          <a:prstGeom prst="rect">
            <a:avLst/>
          </a:prstGeom>
          <a:solidFill>
            <a:srgbClr val="C8102E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629841" y="38501"/>
            <a:ext cx="7886701" cy="1142937"/>
          </a:xfrm>
          <a:prstGeom prst="rect">
            <a:avLst/>
          </a:prstGeom>
        </p:spPr>
        <p:txBody>
          <a:bodyPr/>
          <a:lstStyle/>
          <a:p>
            <a:r>
              <a:rPr dirty="0"/>
              <a:t>Click to edit Master title style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2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r>
              <a:rPr dirty="0"/>
              <a:t>Click to edit Master text styles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sz="quarter" idx="13"/>
          </p:nvPr>
        </p:nvSpPr>
        <p:spPr>
          <a:xfrm>
            <a:off x="4629148" y="1681163"/>
            <a:ext cx="3887394" cy="823914"/>
          </a:xfrm>
          <a:prstGeom prst="rect">
            <a:avLst/>
          </a:prstGeom>
        </p:spPr>
        <p:txBody>
          <a:bodyPr anchor="b"/>
          <a:lstStyle/>
          <a:p>
            <a:endParaRPr dirty="0"/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50929"/>
          <a:stretch/>
        </p:blipFill>
        <p:spPr>
          <a:xfrm>
            <a:off x="7641030" y="6451394"/>
            <a:ext cx="1057520" cy="175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4" y="6451395"/>
            <a:ext cx="3105497" cy="2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2197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73"/>
          <p:cNvSpPr>
            <a:spLocks/>
          </p:cNvSpPr>
          <p:nvPr userDrawn="1"/>
        </p:nvSpPr>
        <p:spPr>
          <a:xfrm>
            <a:off x="1" y="1"/>
            <a:ext cx="9144000" cy="1181437"/>
          </a:xfrm>
          <a:prstGeom prst="rect">
            <a:avLst/>
          </a:prstGeom>
          <a:solidFill>
            <a:srgbClr val="C8102E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589523" y="1"/>
            <a:ext cx="7927020" cy="118143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dirty="0"/>
              <a:t>Click to edit Master title style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sz="half" idx="1"/>
          </p:nvPr>
        </p:nvSpPr>
        <p:spPr>
          <a:xfrm>
            <a:off x="3887391" y="1405288"/>
            <a:ext cx="4629152" cy="445576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sz="quarter" idx="13"/>
          </p:nvPr>
        </p:nvSpPr>
        <p:spPr>
          <a:xfrm>
            <a:off x="629839" y="1405288"/>
            <a:ext cx="2949182" cy="44637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50929"/>
          <a:stretch/>
        </p:blipFill>
        <p:spPr>
          <a:xfrm>
            <a:off x="7641030" y="6451394"/>
            <a:ext cx="1057520" cy="175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4" y="6451395"/>
            <a:ext cx="3105497" cy="2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7224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11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92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73"/>
          <p:cNvSpPr>
            <a:spLocks/>
          </p:cNvSpPr>
          <p:nvPr userDrawn="1"/>
        </p:nvSpPr>
        <p:spPr>
          <a:xfrm>
            <a:off x="1" y="1"/>
            <a:ext cx="9144000" cy="1181437"/>
          </a:xfrm>
          <a:prstGeom prst="rect">
            <a:avLst/>
          </a:prstGeom>
          <a:solidFill>
            <a:srgbClr val="C8102E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28650" y="6269"/>
            <a:ext cx="7886700" cy="1175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rPr dirty="0"/>
              <a:t>Click to edit Master title style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4440010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50929"/>
          <a:stretch/>
        </p:blipFill>
        <p:spPr>
          <a:xfrm>
            <a:off x="7641030" y="6451394"/>
            <a:ext cx="1057520" cy="175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4" y="6451395"/>
            <a:ext cx="3105497" cy="2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4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ransition spd="med"/>
  <p:hf hdr="0" ft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90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310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230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90.png"/><Relationship Id="rId26" Type="http://schemas.openxmlformats.org/officeDocument/2006/relationships/image" Target="../media/image46.png"/><Relationship Id="rId21" Type="http://schemas.openxmlformats.org/officeDocument/2006/relationships/image" Target="../media/image41.png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20" Type="http://schemas.openxmlformats.org/officeDocument/2006/relationships/image" Target="../media/image122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24" Type="http://schemas.openxmlformats.org/officeDocument/2006/relationships/image" Target="../media/image44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9" Type="http://schemas.openxmlformats.org/officeDocument/2006/relationships/image" Target="../media/image230.png"/><Relationship Id="rId31" Type="http://schemas.openxmlformats.org/officeDocument/2006/relationships/image" Target="../media/image51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BWJbazGLhH4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7C654FA-EB6C-44B6-A988-980B87AB6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49" y="1751819"/>
            <a:ext cx="7830064" cy="311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/>
        </p:nvSpPr>
        <p:spPr>
          <a:xfrm>
            <a:off x="678082" y="207328"/>
            <a:ext cx="7886700" cy="6867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1.1:  Face Detection - LR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16259" y="1167950"/>
            <a:ext cx="8727991" cy="5325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en-US" sz="2000" b="1" dirty="0">
                <a:latin typeface="Arial" charset="0"/>
                <a:cs typeface="Arial" charset="0"/>
              </a:rPr>
              <a:t>Two-stage Detectors</a:t>
            </a:r>
            <a:endParaRPr lang="x-none" altLang="en-US" sz="2000" b="1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en-US" sz="2000" dirty="0">
                <a:latin typeface="Arial" charset="0"/>
                <a:cs typeface="Arial" charset="0"/>
              </a:rPr>
              <a:t>I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ncreased network complexity difficulty of network convergence due to the multiscale training</a:t>
            </a:r>
            <a:b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sz="20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lnSpc>
                <a:spcPct val="114000"/>
              </a:lnSpc>
            </a:pPr>
            <a:r>
              <a:rPr lang="en-US" altLang="en-US" sz="2000" b="1" dirty="0">
                <a:latin typeface="Arial" charset="0"/>
                <a:cs typeface="Arial" charset="0"/>
              </a:rPr>
              <a:t>One-stage Detectors</a:t>
            </a:r>
            <a:endParaRPr lang="x-none" altLang="en-US" sz="2000" b="1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en-US" altLang="en-US" sz="2000" dirty="0">
                <a:latin typeface="Arial" charset="0"/>
                <a:cs typeface="Arial" charset="0"/>
              </a:rPr>
              <a:t>Sub-optimal feature selection for the detection task due to</a:t>
            </a:r>
          </a:p>
          <a:p>
            <a:pPr marL="1202055" lvl="5" indent="-34290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charset="0"/>
                <a:cs typeface="Arial" charset="0"/>
              </a:rPr>
              <a:t>noise introduced by choosing simple combinations of different levels of features</a:t>
            </a:r>
          </a:p>
          <a:p>
            <a:pPr marL="1202055" lvl="5" indent="-34290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charset="0"/>
                <a:cs typeface="Arial" charset="0"/>
              </a:rPr>
              <a:t>Use of pre-trained model based on only classification task only instead of the classification and regression tasks needed</a:t>
            </a:r>
            <a:br>
              <a:rPr lang="en-US" altLang="en-US" sz="2000" dirty="0">
                <a:latin typeface="Arial" charset="0"/>
                <a:cs typeface="Arial" charset="0"/>
              </a:rPr>
            </a:br>
            <a:endParaRPr lang="en-US" altLang="en-US" sz="2000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en-US" altLang="en-US" sz="2000" dirty="0">
                <a:latin typeface="Arial" charset="0"/>
                <a:cs typeface="Arial" charset="0"/>
              </a:rPr>
              <a:t>Introduction of gridding due to Dilated Convolutions</a:t>
            </a:r>
            <a:br>
              <a:rPr lang="en-US" altLang="en-US" sz="2000" dirty="0">
                <a:latin typeface="Arial" charset="0"/>
                <a:cs typeface="Arial" charset="0"/>
              </a:rPr>
            </a:br>
            <a:endParaRPr lang="en-US" altLang="en-US" sz="2000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en-US" altLang="en-US" sz="2000" dirty="0">
                <a:latin typeface="Arial" charset="0"/>
                <a:cs typeface="Arial" charset="0"/>
              </a:rPr>
              <a:t>Low computational efficiency because of computationally heavy modules for fusing different levels of features </a:t>
            </a:r>
          </a:p>
        </p:txBody>
      </p:sp>
    </p:spTree>
    <p:extLst>
      <p:ext uri="{BB962C8B-B14F-4D97-AF65-F5344CB8AC3E}">
        <p14:creationId xmlns:p14="http://schemas.microsoft.com/office/powerpoint/2010/main" val="1013481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/>
        </p:nvSpPr>
        <p:spPr>
          <a:xfrm>
            <a:off x="678082" y="207328"/>
            <a:ext cx="7886700" cy="6867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1.1:  Face Detection - LR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16259" y="1167950"/>
            <a:ext cx="8727991" cy="5325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en-US" sz="2000" b="1" dirty="0">
                <a:latin typeface="Arial" charset="0"/>
                <a:cs typeface="Arial" charset="0"/>
              </a:rPr>
              <a:t>Two-stage Detectors</a:t>
            </a:r>
            <a:endParaRPr lang="x-none" altLang="en-US" sz="2000" b="1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en-US" sz="2000" dirty="0">
                <a:latin typeface="Arial" charset="0"/>
                <a:cs typeface="Arial" charset="0"/>
              </a:rPr>
              <a:t>I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ncreased network complexity difficulty of network convergence due to the multiscale training</a:t>
            </a:r>
            <a:b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sz="20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lnSpc>
                <a:spcPct val="114000"/>
              </a:lnSpc>
            </a:pPr>
            <a:r>
              <a:rPr lang="en-US" altLang="en-US" sz="2000" b="1" dirty="0">
                <a:latin typeface="Arial" charset="0"/>
                <a:cs typeface="Arial" charset="0"/>
              </a:rPr>
              <a:t>One-stage Detectors</a:t>
            </a:r>
            <a:endParaRPr lang="x-none" altLang="en-US" sz="2000" b="1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en-US" altLang="en-US" sz="2000" dirty="0">
                <a:latin typeface="Arial" charset="0"/>
                <a:cs typeface="Arial" charset="0"/>
              </a:rPr>
              <a:t>Sub-optimal feature selection for the detection task due to</a:t>
            </a:r>
          </a:p>
          <a:p>
            <a:pPr marL="1202055" lvl="5" indent="-34290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charset="0"/>
                <a:cs typeface="Arial" charset="0"/>
              </a:rPr>
              <a:t>noise introduced by choosing simple combinations of different levels of features</a:t>
            </a:r>
          </a:p>
          <a:p>
            <a:pPr marL="1202055" lvl="5" indent="-34290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charset="0"/>
                <a:cs typeface="Arial" charset="0"/>
              </a:rPr>
              <a:t>Use of pre-trained model based on only classification task only instead of the classification and regression tasks needed</a:t>
            </a:r>
            <a:br>
              <a:rPr lang="en-US" altLang="en-US" sz="2000" dirty="0">
                <a:latin typeface="Arial" charset="0"/>
                <a:cs typeface="Arial" charset="0"/>
              </a:rPr>
            </a:br>
            <a:endParaRPr lang="en-US" altLang="en-US" sz="2000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en-US" altLang="en-US" sz="2000" dirty="0">
                <a:latin typeface="Arial" charset="0"/>
                <a:cs typeface="Arial" charset="0"/>
              </a:rPr>
              <a:t>Introduction of gridding due to Dilated Convolutions</a:t>
            </a:r>
            <a:br>
              <a:rPr lang="en-US" altLang="en-US" sz="2000" dirty="0">
                <a:latin typeface="Arial" charset="0"/>
                <a:cs typeface="Arial" charset="0"/>
              </a:rPr>
            </a:br>
            <a:endParaRPr lang="en-US" altLang="en-US" sz="2000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en-US" altLang="en-US" sz="2000" dirty="0">
                <a:latin typeface="Arial" charset="0"/>
                <a:cs typeface="Arial" charset="0"/>
              </a:rPr>
              <a:t>Low computational efficiency because of computationally heavy modules for fusing different levels of features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F74109-D535-CD4A-A18C-7CDC73262598}"/>
              </a:ext>
            </a:extLst>
          </p:cNvPr>
          <p:cNvSpPr/>
          <p:nvPr/>
        </p:nvSpPr>
        <p:spPr>
          <a:xfrm>
            <a:off x="7538460" y="2217638"/>
            <a:ext cx="1668485" cy="642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SSFD+</a:t>
            </a:r>
            <a:endParaRPr lang="en-US" altLang="en-US" sz="3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AC9513-5FE6-EE4A-A6CB-B82CDE37D292}"/>
              </a:ext>
            </a:extLst>
          </p:cNvPr>
          <p:cNvSpPr/>
          <p:nvPr/>
        </p:nvSpPr>
        <p:spPr>
          <a:xfrm>
            <a:off x="568813" y="1600807"/>
            <a:ext cx="8148577" cy="701179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>
                <a:solidFill>
                  <a:sysClr val="windowText" lastClr="000000"/>
                </a:solidFill>
              </a:ln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76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/>
        </p:nvSpPr>
        <p:spPr>
          <a:xfrm>
            <a:off x="678082" y="207328"/>
            <a:ext cx="7886700" cy="6867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1.1:  Face Detection - LR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16259" y="1167950"/>
            <a:ext cx="8727991" cy="5325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en-US" sz="2000" b="1" dirty="0">
                <a:latin typeface="Arial" charset="0"/>
                <a:cs typeface="Arial" charset="0"/>
              </a:rPr>
              <a:t>Two-stage Detectors</a:t>
            </a:r>
            <a:endParaRPr lang="x-none" altLang="en-US" sz="2000" b="1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en-US" sz="2000" dirty="0">
                <a:latin typeface="Arial" charset="0"/>
                <a:cs typeface="Arial" charset="0"/>
              </a:rPr>
              <a:t>I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ncreased network complexity difficulty of network convergence due to the multiscale training</a:t>
            </a:r>
            <a:b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sz="20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lnSpc>
                <a:spcPct val="114000"/>
              </a:lnSpc>
            </a:pPr>
            <a:r>
              <a:rPr lang="en-US" altLang="en-US" sz="2000" b="1" dirty="0">
                <a:latin typeface="Arial" charset="0"/>
                <a:cs typeface="Arial" charset="0"/>
              </a:rPr>
              <a:t>One-stage Detectors</a:t>
            </a:r>
            <a:endParaRPr lang="x-none" altLang="en-US" sz="2000" b="1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en-US" altLang="en-US" sz="2000" dirty="0">
                <a:latin typeface="Arial" charset="0"/>
                <a:cs typeface="Arial" charset="0"/>
              </a:rPr>
              <a:t>Sub-optimal feature selection for the detection task due to</a:t>
            </a:r>
          </a:p>
          <a:p>
            <a:pPr marL="1202055" lvl="5" indent="-34290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charset="0"/>
                <a:cs typeface="Arial" charset="0"/>
              </a:rPr>
              <a:t>noise introduced by choosing simple combinations of different levels of features</a:t>
            </a:r>
          </a:p>
          <a:p>
            <a:pPr marL="1202055" lvl="5" indent="-34290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charset="0"/>
                <a:cs typeface="Arial" charset="0"/>
              </a:rPr>
              <a:t>Use of pre-trained model based on only classification task only instead of the classification and regression tasks needed</a:t>
            </a:r>
            <a:br>
              <a:rPr lang="en-US" altLang="en-US" sz="2000" dirty="0">
                <a:latin typeface="Arial" charset="0"/>
                <a:cs typeface="Arial" charset="0"/>
              </a:rPr>
            </a:br>
            <a:endParaRPr lang="en-US" altLang="en-US" sz="2000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en-US" altLang="en-US" sz="2000" dirty="0">
                <a:latin typeface="Arial" charset="0"/>
                <a:cs typeface="Arial" charset="0"/>
              </a:rPr>
              <a:t>Introduction of gridding due to Dilated Convolutions</a:t>
            </a:r>
            <a:br>
              <a:rPr lang="en-US" altLang="en-US" sz="2000" dirty="0">
                <a:latin typeface="Arial" charset="0"/>
                <a:cs typeface="Arial" charset="0"/>
              </a:rPr>
            </a:br>
            <a:endParaRPr lang="en-US" altLang="en-US" sz="2000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en-US" altLang="en-US" sz="2000" dirty="0">
                <a:latin typeface="Arial" charset="0"/>
                <a:cs typeface="Arial" charset="0"/>
              </a:rPr>
              <a:t>Low computational efficiency because of computationally heavy modules for fusing different levels of features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3F9B2A-1117-6D46-B535-39F1D4274A3E}"/>
              </a:ext>
            </a:extLst>
          </p:cNvPr>
          <p:cNvSpPr/>
          <p:nvPr/>
        </p:nvSpPr>
        <p:spPr>
          <a:xfrm>
            <a:off x="568813" y="2996790"/>
            <a:ext cx="8148577" cy="975135"/>
          </a:xfrm>
          <a:prstGeom prst="rect">
            <a:avLst/>
          </a:prstGeom>
          <a:noFill/>
          <a:ln>
            <a:solidFill>
              <a:srgbClr val="4F81B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05CE9C-18F5-8C4B-A96E-F061322722CF}"/>
              </a:ext>
            </a:extLst>
          </p:cNvPr>
          <p:cNvSpPr/>
          <p:nvPr/>
        </p:nvSpPr>
        <p:spPr>
          <a:xfrm>
            <a:off x="7275765" y="2327780"/>
            <a:ext cx="1668485" cy="642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SANet</a:t>
            </a:r>
            <a:endParaRPr lang="en-US" altLang="en-US" sz="3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2ABA6D-CB7B-6842-9621-D542C4B13D7B}"/>
              </a:ext>
            </a:extLst>
          </p:cNvPr>
          <p:cNvSpPr/>
          <p:nvPr/>
        </p:nvSpPr>
        <p:spPr>
          <a:xfrm>
            <a:off x="550845" y="4977501"/>
            <a:ext cx="8058817" cy="522698"/>
          </a:xfrm>
          <a:prstGeom prst="rect">
            <a:avLst/>
          </a:prstGeom>
          <a:noFill/>
          <a:ln>
            <a:solidFill>
              <a:srgbClr val="4F81B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25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/>
        </p:nvSpPr>
        <p:spPr>
          <a:xfrm>
            <a:off x="678082" y="207328"/>
            <a:ext cx="7886700" cy="6867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1.1:  Face Detection - LR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16259" y="1167950"/>
            <a:ext cx="8727991" cy="5325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en-US" sz="2000" b="1" dirty="0">
                <a:latin typeface="Arial" charset="0"/>
                <a:cs typeface="Arial" charset="0"/>
              </a:rPr>
              <a:t>Two-stage Detectors</a:t>
            </a:r>
            <a:endParaRPr lang="x-none" altLang="en-US" sz="2000" b="1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en-US" sz="2000" dirty="0">
                <a:latin typeface="Arial" charset="0"/>
                <a:cs typeface="Arial" charset="0"/>
              </a:rPr>
              <a:t>I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ncreased network complexity difficulty of network convergence due to the multiscale training</a:t>
            </a:r>
            <a:b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sz="20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lnSpc>
                <a:spcPct val="114000"/>
              </a:lnSpc>
            </a:pPr>
            <a:r>
              <a:rPr lang="en-US" altLang="en-US" sz="2000" b="1" dirty="0">
                <a:latin typeface="Arial" charset="0"/>
                <a:cs typeface="Arial" charset="0"/>
              </a:rPr>
              <a:t>One-stage Detectors</a:t>
            </a:r>
            <a:endParaRPr lang="x-none" altLang="en-US" sz="2000" b="1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en-US" altLang="en-US" sz="2000" dirty="0">
                <a:latin typeface="Arial" charset="0"/>
                <a:cs typeface="Arial" charset="0"/>
              </a:rPr>
              <a:t>Sub-optimal feature selection for the detection task due to</a:t>
            </a:r>
          </a:p>
          <a:p>
            <a:pPr marL="1202055" lvl="5" indent="-34290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charset="0"/>
                <a:cs typeface="Arial" charset="0"/>
              </a:rPr>
              <a:t>noise introduced by choosing simple combinations of different levels of features</a:t>
            </a:r>
          </a:p>
          <a:p>
            <a:pPr marL="1202055" lvl="5" indent="-34290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charset="0"/>
                <a:cs typeface="Arial" charset="0"/>
              </a:rPr>
              <a:t>Use of pre-trained model based on only classification task only instead of the classification and regression tasks needed</a:t>
            </a:r>
            <a:br>
              <a:rPr lang="en-US" altLang="en-US" sz="2000" dirty="0">
                <a:latin typeface="Arial" charset="0"/>
                <a:cs typeface="Arial" charset="0"/>
              </a:rPr>
            </a:br>
            <a:endParaRPr lang="en-US" altLang="en-US" sz="2000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en-US" altLang="en-US" sz="2000" dirty="0">
                <a:latin typeface="Arial" charset="0"/>
                <a:cs typeface="Arial" charset="0"/>
              </a:rPr>
              <a:t>Introduction of gridding due to Dilated Convolutions</a:t>
            </a:r>
            <a:br>
              <a:rPr lang="en-US" altLang="en-US" sz="2000" dirty="0">
                <a:latin typeface="Arial" charset="0"/>
                <a:cs typeface="Arial" charset="0"/>
              </a:rPr>
            </a:br>
            <a:endParaRPr lang="en-US" altLang="en-US" sz="2000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en-US" altLang="en-US" sz="2000" dirty="0">
                <a:latin typeface="Arial" charset="0"/>
                <a:cs typeface="Arial" charset="0"/>
              </a:rPr>
              <a:t>Low computational efficiency because of computationally heavy modules for fusing different levels of features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3F9B2A-1117-6D46-B535-39F1D4274A3E}"/>
              </a:ext>
            </a:extLst>
          </p:cNvPr>
          <p:cNvSpPr/>
          <p:nvPr/>
        </p:nvSpPr>
        <p:spPr>
          <a:xfrm>
            <a:off x="525474" y="3983805"/>
            <a:ext cx="8039308" cy="845370"/>
          </a:xfrm>
          <a:prstGeom prst="rect">
            <a:avLst/>
          </a:prstGeom>
          <a:noFill/>
          <a:ln>
            <a:solidFill>
              <a:srgbClr val="4F81B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05CE9C-18F5-8C4B-A96E-F061322722CF}"/>
              </a:ext>
            </a:extLst>
          </p:cNvPr>
          <p:cNvSpPr/>
          <p:nvPr/>
        </p:nvSpPr>
        <p:spPr>
          <a:xfrm>
            <a:off x="7275765" y="2327780"/>
            <a:ext cx="1668485" cy="606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SEFD</a:t>
            </a:r>
            <a:endParaRPr lang="en-US" altLang="en-US" sz="3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2ABA6D-CB7B-6842-9621-D542C4B13D7B}"/>
              </a:ext>
            </a:extLst>
          </p:cNvPr>
          <p:cNvSpPr/>
          <p:nvPr/>
        </p:nvSpPr>
        <p:spPr>
          <a:xfrm>
            <a:off x="525474" y="5581623"/>
            <a:ext cx="8058817" cy="804889"/>
          </a:xfrm>
          <a:prstGeom prst="rect">
            <a:avLst/>
          </a:prstGeom>
          <a:noFill/>
          <a:ln>
            <a:solidFill>
              <a:srgbClr val="4F81B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4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/>
        </p:nvSpPr>
        <p:spPr>
          <a:xfrm>
            <a:off x="2092960" y="267970"/>
            <a:ext cx="4968240" cy="6457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FFF9D9"/>
                </a:solidFill>
                <a:latin typeface="Arial" charset="0"/>
                <a:ea typeface="+mn-ea"/>
                <a:cs typeface="Arial" charset="0"/>
                <a:sym typeface="+mn-ea"/>
              </a:rPr>
              <a:t>Milestones: SSFD+</a:t>
            </a:r>
            <a:endParaRPr lang="en-US" sz="3200" b="1" dirty="0">
              <a:solidFill>
                <a:srgbClr val="FFF9D9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6259" y="1245698"/>
            <a:ext cx="8727991" cy="4606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x-none" altLang="en-US" sz="2000" b="1">
                <a:latin typeface="Arial" charset="0"/>
                <a:cs typeface="Arial" charset="0"/>
              </a:rPr>
              <a:t>Contributions</a:t>
            </a:r>
            <a:endParaRPr lang="x-none" altLang="en-US" sz="2000" b="1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x-none" sz="2000">
                <a:solidFill>
                  <a:schemeClr val="tx1"/>
                </a:solidFill>
                <a:latin typeface="Arial" charset="0"/>
                <a:cs typeface="Arial" charset="0"/>
              </a:rPr>
              <a:t>A</a:t>
            </a:r>
            <a:r>
              <a:rPr alt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 comparative study </a:t>
            </a:r>
            <a:r>
              <a:rPr lang="x-none" sz="2000">
                <a:solidFill>
                  <a:schemeClr val="tx1"/>
                </a:solidFill>
                <a:latin typeface="Arial" charset="0"/>
                <a:cs typeface="Arial" charset="0"/>
              </a:rPr>
              <a:t>is conducted</a:t>
            </a:r>
            <a:r>
              <a:rPr alt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 to investigate which layer contributes more to detecting multi-scale faces</a:t>
            </a: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x-none" sz="2000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A</a:t>
            </a:r>
            <a:r>
              <a:rPr altLang="en-US" sz="2000" dirty="0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 simple network structure </a:t>
            </a:r>
            <a:r>
              <a:rPr lang="x-none" sz="2000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is </a:t>
            </a:r>
            <a:r>
              <a:rPr altLang="en-US" sz="2000" dirty="0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designed and implemented to improve the performance of </a:t>
            </a:r>
            <a:r>
              <a:rPr altLang="en-US" sz="2000" b="1" dirty="0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detecting multi-scale faces </a:t>
            </a:r>
            <a:r>
              <a:rPr altLang="en-US" sz="2000" dirty="0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by incorporating </a:t>
            </a:r>
            <a:r>
              <a:rPr altLang="en-US" sz="2000" b="1" dirty="0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additional contextual information</a:t>
            </a:r>
            <a:r>
              <a:rPr lang="en-US" alt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alt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x-none" altLang="en-US" sz="20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401955" lvl="3" indent="-386080">
              <a:lnSpc>
                <a:spcPct val="114000"/>
              </a:lnSpc>
              <a:buFont typeface="Arial" charset="0"/>
            </a:pPr>
            <a:r>
              <a:rPr lang="x-none" altLang="en-US" sz="2000" b="1">
                <a:latin typeface="Arial" charset="0"/>
                <a:cs typeface="Arial" charset="0"/>
              </a:rPr>
              <a:t>Advantages</a:t>
            </a:r>
            <a:endParaRPr lang="x-none" altLang="en-US" sz="2000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x-none" altLang="en-US" sz="2000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SSFD+ employs a single-scale input image and a single-scale feature map to detect multi-scale faces and achieves comparabile results on the WIDER Face validation, testing, FDDB, Pascal Faces and AFW datasets, which demonstrates the robustness and effectivenss of SSFD+ on detecting multi-scale faces.</a:t>
            </a:r>
            <a:endParaRPr lang="x-none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7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/>
        </p:nvSpPr>
        <p:spPr>
          <a:xfrm>
            <a:off x="6350" y="215347"/>
            <a:ext cx="9144000" cy="11751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FFF9D9"/>
                </a:solidFill>
                <a:latin typeface="Arial" charset="0"/>
                <a:ea typeface="+mn-ea"/>
                <a:cs typeface="Arial" charset="0"/>
              </a:rPr>
              <a:t>SSFD+: A Robust Two-Stage Face Detector</a:t>
            </a:r>
          </a:p>
        </p:txBody>
      </p:sp>
      <p:sp>
        <p:nvSpPr>
          <p:cNvPr id="35" name="Slide Number Placeholder 3"/>
          <p:cNvSpPr>
            <a:spLocks noGrp="1"/>
          </p:cNvSpPr>
          <p:nvPr/>
        </p:nvSpPr>
        <p:spPr>
          <a:xfrm>
            <a:off x="5461725" y="5802948"/>
            <a:ext cx="263980" cy="2692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sp>
        <p:nvSpPr>
          <p:cNvPr id="36" name="Cube 32"/>
          <p:cNvSpPr/>
          <p:nvPr/>
        </p:nvSpPr>
        <p:spPr>
          <a:xfrm>
            <a:off x="2085650" y="2095550"/>
            <a:ext cx="477520" cy="1287780"/>
          </a:xfrm>
          <a:prstGeom prst="cube">
            <a:avLst>
              <a:gd name="adj" fmla="val 8624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Arial" charset="0"/>
              <a:cs typeface="Times New Roman" pitchFamily="18" charset="0"/>
            </a:endParaRPr>
          </a:p>
        </p:txBody>
      </p:sp>
      <p:cxnSp>
        <p:nvCxnSpPr>
          <p:cNvPr id="37" name="Straight Arrow Connector 30"/>
          <p:cNvCxnSpPr/>
          <p:nvPr/>
        </p:nvCxnSpPr>
        <p:spPr>
          <a:xfrm>
            <a:off x="2594108" y="2809750"/>
            <a:ext cx="213317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Cube 32"/>
          <p:cNvSpPr/>
          <p:nvPr/>
        </p:nvSpPr>
        <p:spPr>
          <a:xfrm>
            <a:off x="2844475" y="2225725"/>
            <a:ext cx="407035" cy="1084580"/>
          </a:xfrm>
          <a:prstGeom prst="cube">
            <a:avLst>
              <a:gd name="adj" fmla="val 8624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Arial" charset="0"/>
              <a:cs typeface="Times New Roman" pitchFamily="18" charset="0"/>
            </a:endParaRPr>
          </a:p>
        </p:txBody>
      </p:sp>
      <p:sp>
        <p:nvSpPr>
          <p:cNvPr id="39" name="Cube 32"/>
          <p:cNvSpPr/>
          <p:nvPr/>
        </p:nvSpPr>
        <p:spPr>
          <a:xfrm>
            <a:off x="3529005" y="2296210"/>
            <a:ext cx="371475" cy="977265"/>
          </a:xfrm>
          <a:prstGeom prst="cube">
            <a:avLst>
              <a:gd name="adj" fmla="val 8624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Arial" charset="0"/>
              <a:cs typeface="Times New Roman" pitchFamily="18" charset="0"/>
            </a:endParaRPr>
          </a:p>
        </p:txBody>
      </p:sp>
      <p:sp>
        <p:nvSpPr>
          <p:cNvPr id="41" name="Cube 32"/>
          <p:cNvSpPr/>
          <p:nvPr/>
        </p:nvSpPr>
        <p:spPr>
          <a:xfrm>
            <a:off x="4181785" y="2394000"/>
            <a:ext cx="335280" cy="835025"/>
          </a:xfrm>
          <a:prstGeom prst="cube">
            <a:avLst>
              <a:gd name="adj" fmla="val 8624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Arial" charset="0"/>
              <a:cs typeface="Times New Roman" pitchFamily="18" charset="0"/>
            </a:endParaRPr>
          </a:p>
        </p:txBody>
      </p:sp>
      <p:cxnSp>
        <p:nvCxnSpPr>
          <p:cNvPr id="42" name="Straight Arrow Connector 30"/>
          <p:cNvCxnSpPr/>
          <p:nvPr/>
        </p:nvCxnSpPr>
        <p:spPr>
          <a:xfrm>
            <a:off x="4544828" y="2799590"/>
            <a:ext cx="213317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30"/>
          <p:cNvCxnSpPr/>
          <p:nvPr/>
        </p:nvCxnSpPr>
        <p:spPr>
          <a:xfrm>
            <a:off x="3925068" y="2802130"/>
            <a:ext cx="213317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30"/>
          <p:cNvCxnSpPr/>
          <p:nvPr/>
        </p:nvCxnSpPr>
        <p:spPr>
          <a:xfrm>
            <a:off x="3278638" y="2788160"/>
            <a:ext cx="213317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149"/>
          <p:cNvSpPr txBox="1"/>
          <p:nvPr/>
        </p:nvSpPr>
        <p:spPr>
          <a:xfrm>
            <a:off x="1868480" y="3358565"/>
            <a:ext cx="85725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>
                <a:latin typeface="Arial" charset="0"/>
              </a:rPr>
              <a:t>Conv1</a:t>
            </a:r>
          </a:p>
        </p:txBody>
      </p:sp>
      <p:sp>
        <p:nvSpPr>
          <p:cNvPr id="48" name="TextBox 149"/>
          <p:cNvSpPr txBox="1"/>
          <p:nvPr/>
        </p:nvSpPr>
        <p:spPr>
          <a:xfrm>
            <a:off x="2539675" y="3366820"/>
            <a:ext cx="798195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>
                <a:latin typeface="Arial" charset="0"/>
              </a:rPr>
              <a:t>Conv2</a:t>
            </a:r>
          </a:p>
        </p:txBody>
      </p:sp>
      <p:sp>
        <p:nvSpPr>
          <p:cNvPr id="50" name="TextBox 149"/>
          <p:cNvSpPr txBox="1"/>
          <p:nvPr/>
        </p:nvSpPr>
        <p:spPr>
          <a:xfrm>
            <a:off x="3193090" y="3363645"/>
            <a:ext cx="798195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>
                <a:latin typeface="Arial" charset="0"/>
              </a:rPr>
              <a:t>Conv3</a:t>
            </a:r>
          </a:p>
        </p:txBody>
      </p:sp>
      <p:cxnSp>
        <p:nvCxnSpPr>
          <p:cNvPr id="51" name="Straight Arrow Connector 30"/>
          <p:cNvCxnSpPr/>
          <p:nvPr/>
        </p:nvCxnSpPr>
        <p:spPr>
          <a:xfrm>
            <a:off x="1819408" y="2818640"/>
            <a:ext cx="213317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1868805" y="1714500"/>
            <a:ext cx="3408045" cy="200342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charset="0"/>
            </a:endParaRPr>
          </a:p>
        </p:txBody>
      </p:sp>
      <p:sp>
        <p:nvSpPr>
          <p:cNvPr id="54" name="TextBox 149"/>
          <p:cNvSpPr txBox="1"/>
          <p:nvPr/>
        </p:nvSpPr>
        <p:spPr>
          <a:xfrm>
            <a:off x="3867460" y="3365550"/>
            <a:ext cx="798195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>
                <a:latin typeface="Arial" charset="0"/>
              </a:rPr>
              <a:t>Conv4</a:t>
            </a:r>
          </a:p>
        </p:txBody>
      </p:sp>
      <p:sp>
        <p:nvSpPr>
          <p:cNvPr id="56" name="TextBox 149"/>
          <p:cNvSpPr txBox="1"/>
          <p:nvPr/>
        </p:nvSpPr>
        <p:spPr>
          <a:xfrm>
            <a:off x="4531670" y="3373805"/>
            <a:ext cx="798195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>
                <a:latin typeface="Arial" charset="0"/>
              </a:rPr>
              <a:t>Conv5</a:t>
            </a:r>
          </a:p>
        </p:txBody>
      </p:sp>
      <p:pic>
        <p:nvPicPr>
          <p:cNvPr id="57" name="Picture 56" descr="37_Soccer_Soccer_37_2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540000">
            <a:off x="709295" y="2372360"/>
            <a:ext cx="1102360" cy="936625"/>
          </a:xfrm>
          <a:prstGeom prst="rect">
            <a:avLst/>
          </a:prstGeom>
        </p:spPr>
      </p:pic>
      <p:sp>
        <p:nvSpPr>
          <p:cNvPr id="60" name="TextBox 298"/>
          <p:cNvSpPr txBox="1"/>
          <p:nvPr/>
        </p:nvSpPr>
        <p:spPr>
          <a:xfrm>
            <a:off x="2165660" y="1811070"/>
            <a:ext cx="61214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charset="0"/>
              </a:rPr>
              <a:t>s</a:t>
            </a:r>
            <a:r>
              <a:rPr lang="x-none" altLang="en-US" sz="1600" dirty="0">
                <a:latin typeface="Arial" charset="0"/>
              </a:rPr>
              <a:t>:</a:t>
            </a:r>
            <a:r>
              <a:rPr lang="en-US" altLang="zh-CN" sz="1600" dirty="0">
                <a:latin typeface="Arial" charset="0"/>
              </a:rPr>
              <a:t>1</a:t>
            </a:r>
          </a:p>
        </p:txBody>
      </p:sp>
      <p:sp>
        <p:nvSpPr>
          <p:cNvPr id="61" name="TextBox 149"/>
          <p:cNvSpPr txBox="1"/>
          <p:nvPr/>
        </p:nvSpPr>
        <p:spPr>
          <a:xfrm>
            <a:off x="2890195" y="1811070"/>
            <a:ext cx="573405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charset="0"/>
              </a:rPr>
              <a:t>s</a:t>
            </a:r>
            <a:r>
              <a:rPr lang="x-none" altLang="en-US" sz="1600" dirty="0">
                <a:latin typeface="Arial" charset="0"/>
              </a:rPr>
              <a:t>:</a:t>
            </a:r>
            <a:r>
              <a:rPr lang="en-US" altLang="zh-CN" sz="1600" dirty="0">
                <a:latin typeface="Arial" charset="0"/>
              </a:rPr>
              <a:t>2</a:t>
            </a:r>
          </a:p>
        </p:txBody>
      </p:sp>
      <p:sp>
        <p:nvSpPr>
          <p:cNvPr id="63" name="TextBox 149"/>
          <p:cNvSpPr txBox="1"/>
          <p:nvPr/>
        </p:nvSpPr>
        <p:spPr>
          <a:xfrm>
            <a:off x="3529005" y="1811070"/>
            <a:ext cx="544195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charset="0"/>
              </a:rPr>
              <a:t>s</a:t>
            </a:r>
            <a:r>
              <a:rPr lang="x-none" altLang="en-US" sz="1600" dirty="0">
                <a:latin typeface="Arial" charset="0"/>
              </a:rPr>
              <a:t>:</a:t>
            </a:r>
            <a:r>
              <a:rPr lang="en-US" altLang="zh-CN" sz="1600" dirty="0">
                <a:latin typeface="Arial" charset="0"/>
              </a:rPr>
              <a:t>4</a:t>
            </a:r>
          </a:p>
        </p:txBody>
      </p:sp>
      <p:sp>
        <p:nvSpPr>
          <p:cNvPr id="87" name="TextBox 149"/>
          <p:cNvSpPr txBox="1"/>
          <p:nvPr/>
        </p:nvSpPr>
        <p:spPr>
          <a:xfrm>
            <a:off x="4073200" y="1811070"/>
            <a:ext cx="53340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charset="0"/>
              </a:rPr>
              <a:t>s</a:t>
            </a:r>
            <a:r>
              <a:rPr lang="x-none" altLang="en-US" sz="1600" dirty="0">
                <a:latin typeface="Arial" charset="0"/>
              </a:rPr>
              <a:t>:</a:t>
            </a:r>
            <a:r>
              <a:rPr lang="en-US" altLang="zh-CN" sz="1600" dirty="0">
                <a:latin typeface="Arial" charset="0"/>
              </a:rPr>
              <a:t>8</a:t>
            </a:r>
          </a:p>
        </p:txBody>
      </p:sp>
      <p:sp>
        <p:nvSpPr>
          <p:cNvPr id="88" name="TextBox 149"/>
          <p:cNvSpPr txBox="1"/>
          <p:nvPr/>
        </p:nvSpPr>
        <p:spPr>
          <a:xfrm>
            <a:off x="4728242" y="1816412"/>
            <a:ext cx="53340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charset="0"/>
              </a:rPr>
              <a:t>s</a:t>
            </a:r>
            <a:r>
              <a:rPr lang="x-none" altLang="en-US" sz="1600" dirty="0">
                <a:latin typeface="Arial" charset="0"/>
              </a:rPr>
              <a:t>:8</a:t>
            </a:r>
          </a:p>
        </p:txBody>
      </p:sp>
      <p:sp>
        <p:nvSpPr>
          <p:cNvPr id="89" name="Cube 32"/>
          <p:cNvSpPr/>
          <p:nvPr/>
        </p:nvSpPr>
        <p:spPr>
          <a:xfrm>
            <a:off x="4774875" y="2399080"/>
            <a:ext cx="335280" cy="835025"/>
          </a:xfrm>
          <a:prstGeom prst="cube">
            <a:avLst>
              <a:gd name="adj" fmla="val 8624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Arial" charset="0"/>
              <a:cs typeface="Times New Roman" pitchFamily="18" charset="0"/>
            </a:endParaRPr>
          </a:p>
        </p:txBody>
      </p:sp>
      <p:sp>
        <p:nvSpPr>
          <p:cNvPr id="90" name="Right Arrow 89"/>
          <p:cNvSpPr/>
          <p:nvPr/>
        </p:nvSpPr>
        <p:spPr>
          <a:xfrm>
            <a:off x="5145405" y="2732405"/>
            <a:ext cx="302260" cy="107950"/>
          </a:xfrm>
          <a:prstGeom prst="rightArrow">
            <a:avLst/>
          </a:prstGeom>
          <a:pattFill prst="dkVer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ube 32"/>
          <p:cNvSpPr/>
          <p:nvPr/>
        </p:nvSpPr>
        <p:spPr>
          <a:xfrm>
            <a:off x="5488615" y="2298750"/>
            <a:ext cx="371475" cy="977265"/>
          </a:xfrm>
          <a:prstGeom prst="cube">
            <a:avLst>
              <a:gd name="adj" fmla="val 8624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Arial" charset="0"/>
              <a:cs typeface="Times New Roman" pitchFamily="18" charset="0"/>
            </a:endParaRPr>
          </a:p>
        </p:txBody>
      </p:sp>
      <p:sp>
        <p:nvSpPr>
          <p:cNvPr id="92" name="TextBox 149"/>
          <p:cNvSpPr txBox="1"/>
          <p:nvPr/>
        </p:nvSpPr>
        <p:spPr>
          <a:xfrm>
            <a:off x="5465755" y="1814880"/>
            <a:ext cx="544195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charset="0"/>
              </a:rPr>
              <a:t>s</a:t>
            </a:r>
            <a:r>
              <a:rPr lang="x-none" altLang="en-US" sz="1600" dirty="0">
                <a:latin typeface="Arial" charset="0"/>
              </a:rPr>
              <a:t>:</a:t>
            </a:r>
            <a:r>
              <a:rPr lang="en-US" altLang="zh-CN" sz="1600" dirty="0">
                <a:latin typeface="Arial" charset="0"/>
              </a:rPr>
              <a:t>4</a:t>
            </a:r>
          </a:p>
        </p:txBody>
      </p:sp>
      <p:sp>
        <p:nvSpPr>
          <p:cNvPr id="93" name="Striped Right Arrow 92"/>
          <p:cNvSpPr/>
          <p:nvPr/>
        </p:nvSpPr>
        <p:spPr>
          <a:xfrm rot="18960000">
            <a:off x="5864860" y="2576195"/>
            <a:ext cx="288925" cy="75565"/>
          </a:xfrm>
          <a:prstGeom prst="stripedRightArrow">
            <a:avLst/>
          </a:prstGeom>
          <a:pattFill prst="pct80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ight Arrow 93"/>
          <p:cNvSpPr/>
          <p:nvPr/>
        </p:nvSpPr>
        <p:spPr>
          <a:xfrm rot="2700000">
            <a:off x="5869940" y="2823845"/>
            <a:ext cx="288925" cy="75565"/>
          </a:xfrm>
          <a:prstGeom prst="rightArrow">
            <a:avLst/>
          </a:prstGeom>
          <a:pattFill prst="narHorz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Cube 32"/>
          <p:cNvSpPr/>
          <p:nvPr/>
        </p:nvSpPr>
        <p:spPr>
          <a:xfrm>
            <a:off x="6136950" y="1759635"/>
            <a:ext cx="371475" cy="977265"/>
          </a:xfrm>
          <a:prstGeom prst="cube">
            <a:avLst>
              <a:gd name="adj" fmla="val 8624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Arial" charset="0"/>
              <a:cs typeface="Times New Roman" pitchFamily="18" charset="0"/>
            </a:endParaRPr>
          </a:p>
        </p:txBody>
      </p:sp>
      <p:sp>
        <p:nvSpPr>
          <p:cNvPr id="96" name="Cube 32"/>
          <p:cNvSpPr/>
          <p:nvPr/>
        </p:nvSpPr>
        <p:spPr>
          <a:xfrm>
            <a:off x="6141395" y="2675940"/>
            <a:ext cx="371475" cy="977265"/>
          </a:xfrm>
          <a:prstGeom prst="cube">
            <a:avLst>
              <a:gd name="adj" fmla="val 8624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Arial" charset="0"/>
              <a:cs typeface="Times New Roman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5872480" y="1715135"/>
            <a:ext cx="1699895" cy="199580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>
                <a:solidFill>
                  <a:sysClr val="windowText" lastClr="000000"/>
                </a:solidFill>
              </a:ln>
              <a:latin typeface="Arial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1825625" y="1678305"/>
            <a:ext cx="5770245" cy="208470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>
                <a:solidFill>
                  <a:sysClr val="windowText" lastClr="000000"/>
                </a:solidFill>
              </a:ln>
              <a:latin typeface="Arial" charset="0"/>
            </a:endParaRPr>
          </a:p>
        </p:txBody>
      </p:sp>
      <p:cxnSp>
        <p:nvCxnSpPr>
          <p:cNvPr id="99" name="Straight Arrow Connector 30"/>
          <p:cNvCxnSpPr/>
          <p:nvPr/>
        </p:nvCxnSpPr>
        <p:spPr>
          <a:xfrm>
            <a:off x="6521583" y="2207770"/>
            <a:ext cx="213317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0" name="Cube 32"/>
          <p:cNvSpPr/>
          <p:nvPr/>
        </p:nvSpPr>
        <p:spPr>
          <a:xfrm>
            <a:off x="6752900" y="1752015"/>
            <a:ext cx="371475" cy="977265"/>
          </a:xfrm>
          <a:prstGeom prst="cube">
            <a:avLst>
              <a:gd name="adj" fmla="val 8624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Arial" charset="0"/>
              <a:cs typeface="Times New Roman" pitchFamily="18" charset="0"/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7129145" y="2430145"/>
            <a:ext cx="323850" cy="18034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7155180" y="2862580"/>
            <a:ext cx="297815" cy="19304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>
          <a:xfrm rot="5400000">
            <a:off x="7314760" y="2608650"/>
            <a:ext cx="251460" cy="27432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charset="0"/>
              <a:cs typeface="Times New Roman" pitchFamily="18" charset="0"/>
            </a:endParaRPr>
          </a:p>
        </p:txBody>
      </p:sp>
      <p:sp>
        <p:nvSpPr>
          <p:cNvPr id="104" name="Equal 103"/>
          <p:cNvSpPr/>
          <p:nvPr/>
        </p:nvSpPr>
        <p:spPr>
          <a:xfrm>
            <a:off x="7283450" y="2592070"/>
            <a:ext cx="300355" cy="29972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5" name="Straight Arrow Connector 30"/>
          <p:cNvCxnSpPr/>
          <p:nvPr/>
        </p:nvCxnSpPr>
        <p:spPr>
          <a:xfrm>
            <a:off x="6533648" y="3092325"/>
            <a:ext cx="213317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Cube 32"/>
          <p:cNvSpPr/>
          <p:nvPr/>
        </p:nvSpPr>
        <p:spPr>
          <a:xfrm>
            <a:off x="6757345" y="2677845"/>
            <a:ext cx="371475" cy="977265"/>
          </a:xfrm>
          <a:prstGeom prst="cube">
            <a:avLst>
              <a:gd name="adj" fmla="val 8624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Arial" charset="0"/>
              <a:cs typeface="Times New Roman" pitchFamily="18" charset="0"/>
            </a:endParaRPr>
          </a:p>
        </p:txBody>
      </p:sp>
      <p:cxnSp>
        <p:nvCxnSpPr>
          <p:cNvPr id="107" name="Straight Arrow Connector 106"/>
          <p:cNvCxnSpPr/>
          <p:nvPr/>
        </p:nvCxnSpPr>
        <p:spPr>
          <a:xfrm>
            <a:off x="4709160" y="1492885"/>
            <a:ext cx="2540" cy="17145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6703060" y="1553210"/>
            <a:ext cx="2540" cy="17145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Text Box 108"/>
          <p:cNvSpPr txBox="1"/>
          <p:nvPr/>
        </p:nvSpPr>
        <p:spPr>
          <a:xfrm>
            <a:off x="3906520" y="1207770"/>
            <a:ext cx="1470660" cy="3352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x-none" sz="1600" dirty="0">
                <a:latin typeface="Arial" charset="0"/>
                <a:sym typeface="+mn-ea"/>
              </a:rPr>
              <a:t>The first stage</a:t>
            </a:r>
          </a:p>
        </p:txBody>
      </p:sp>
      <p:sp>
        <p:nvSpPr>
          <p:cNvPr id="110" name="Text Box 109"/>
          <p:cNvSpPr txBox="1"/>
          <p:nvPr/>
        </p:nvSpPr>
        <p:spPr>
          <a:xfrm>
            <a:off x="6389370" y="1229360"/>
            <a:ext cx="634365" cy="3352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x-none" sz="1600" dirty="0">
                <a:latin typeface="Arial" charset="0"/>
                <a:sym typeface="+mn-ea"/>
              </a:rPr>
              <a:t>CAM</a:t>
            </a:r>
          </a:p>
        </p:txBody>
      </p:sp>
      <p:sp>
        <p:nvSpPr>
          <p:cNvPr id="111" name="Flowchart: Manual Operation 106"/>
          <p:cNvSpPr/>
          <p:nvPr/>
        </p:nvSpPr>
        <p:spPr>
          <a:xfrm rot="16200000">
            <a:off x="2712380" y="5221020"/>
            <a:ext cx="964565" cy="260985"/>
          </a:xfrm>
          <a:prstGeom prst="flowChartManualOperation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 charset="0"/>
              <a:cs typeface="Times New Roman" pitchFamily="18" charset="0"/>
            </a:endParaRPr>
          </a:p>
        </p:txBody>
      </p:sp>
      <p:sp>
        <p:nvSpPr>
          <p:cNvPr id="112" name="Rounded Rectangle 111"/>
          <p:cNvSpPr/>
          <p:nvPr/>
        </p:nvSpPr>
        <p:spPr>
          <a:xfrm rot="5400000">
            <a:off x="3027200" y="5301665"/>
            <a:ext cx="1238885" cy="159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</p:txBody>
      </p:sp>
      <p:cxnSp>
        <p:nvCxnSpPr>
          <p:cNvPr id="113" name="Straight Arrow Connector 112"/>
          <p:cNvCxnSpPr>
            <a:stCxn id="122" idx="1"/>
          </p:cNvCxnSpPr>
          <p:nvPr/>
        </p:nvCxnSpPr>
        <p:spPr>
          <a:xfrm flipH="1">
            <a:off x="4119880" y="4467860"/>
            <a:ext cx="722630" cy="342265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49"/>
          <p:cNvSpPr txBox="1"/>
          <p:nvPr/>
        </p:nvSpPr>
        <p:spPr>
          <a:xfrm>
            <a:off x="3473742" y="4454575"/>
            <a:ext cx="47752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latin typeface="Arial" charset="0"/>
              </a:rPr>
              <a:t>fc6</a:t>
            </a:r>
          </a:p>
        </p:txBody>
      </p:sp>
      <p:sp>
        <p:nvSpPr>
          <p:cNvPr id="115" name="Rounded Rectangle 114"/>
          <p:cNvSpPr/>
          <p:nvPr/>
        </p:nvSpPr>
        <p:spPr>
          <a:xfrm rot="5400000">
            <a:off x="3501370" y="5309920"/>
            <a:ext cx="1238885" cy="159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</p:txBody>
      </p:sp>
      <p:cxnSp>
        <p:nvCxnSpPr>
          <p:cNvPr id="116" name="Straight Arrow Connector 115"/>
          <p:cNvCxnSpPr>
            <a:stCxn id="123" idx="1"/>
          </p:cNvCxnSpPr>
          <p:nvPr/>
        </p:nvCxnSpPr>
        <p:spPr>
          <a:xfrm flipH="1" flipV="1">
            <a:off x="4144645" y="5989320"/>
            <a:ext cx="706755" cy="229235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49"/>
          <p:cNvSpPr txBox="1"/>
          <p:nvPr/>
        </p:nvSpPr>
        <p:spPr>
          <a:xfrm>
            <a:off x="3944110" y="4457750"/>
            <a:ext cx="488315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latin typeface="Arial" charset="0"/>
              </a:rPr>
              <a:t>fc7</a:t>
            </a:r>
          </a:p>
        </p:txBody>
      </p:sp>
      <p:cxnSp>
        <p:nvCxnSpPr>
          <p:cNvPr id="118" name="Straight Arrow Connector 117"/>
          <p:cNvCxnSpPr/>
          <p:nvPr/>
        </p:nvCxnSpPr>
        <p:spPr>
          <a:xfrm flipV="1">
            <a:off x="3240383" y="4777726"/>
            <a:ext cx="451485" cy="20383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11" idx="1"/>
            <a:endCxn id="112" idx="3"/>
          </p:cNvCxnSpPr>
          <p:nvPr/>
        </p:nvCxnSpPr>
        <p:spPr>
          <a:xfrm>
            <a:off x="3202283" y="5737338"/>
            <a:ext cx="451485" cy="26352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endCxn id="115" idx="1"/>
          </p:cNvCxnSpPr>
          <p:nvPr/>
        </p:nvCxnSpPr>
        <p:spPr>
          <a:xfrm flipV="1">
            <a:off x="3654262" y="4770170"/>
            <a:ext cx="474170" cy="123952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endCxn id="115" idx="3"/>
          </p:cNvCxnSpPr>
          <p:nvPr/>
        </p:nvCxnSpPr>
        <p:spPr>
          <a:xfrm>
            <a:off x="3654262" y="4770170"/>
            <a:ext cx="474170" cy="123888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/>
          <p:cNvSpPr/>
          <p:nvPr/>
        </p:nvSpPr>
        <p:spPr>
          <a:xfrm>
            <a:off x="4842378" y="4347260"/>
            <a:ext cx="207645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en-US" sz="160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4851585" y="6097757"/>
            <a:ext cx="207645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dk1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5405755" y="4330700"/>
            <a:ext cx="1832610" cy="3632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>
                <a:solidFill>
                  <a:sysClr val="windowText" lastClr="000000"/>
                </a:solidFill>
              </a:ln>
              <a:latin typeface="Arial" charset="0"/>
            </a:endParaRPr>
          </a:p>
        </p:txBody>
      </p:sp>
      <p:sp>
        <p:nvSpPr>
          <p:cNvPr id="125" name="TextBox 149"/>
          <p:cNvSpPr txBox="1"/>
          <p:nvPr/>
        </p:nvSpPr>
        <p:spPr>
          <a:xfrm>
            <a:off x="5741670" y="4330700"/>
            <a:ext cx="149606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latin typeface="Arial" charset="0"/>
              </a:rPr>
              <a:t>Concatenation</a:t>
            </a:r>
          </a:p>
        </p:txBody>
      </p:sp>
      <p:cxnSp>
        <p:nvCxnSpPr>
          <p:cNvPr id="126" name="Straight Arrow Connector 125"/>
          <p:cNvCxnSpPr/>
          <p:nvPr/>
        </p:nvCxnSpPr>
        <p:spPr>
          <a:xfrm flipH="1" flipV="1">
            <a:off x="2751455" y="4421505"/>
            <a:ext cx="2090420" cy="2413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23" idx="1"/>
          </p:cNvCxnSpPr>
          <p:nvPr/>
        </p:nvCxnSpPr>
        <p:spPr>
          <a:xfrm flipH="1">
            <a:off x="2750185" y="6218555"/>
            <a:ext cx="2108835" cy="635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Oval 127"/>
          <p:cNvSpPr/>
          <p:nvPr/>
        </p:nvSpPr>
        <p:spPr>
          <a:xfrm rot="5400000">
            <a:off x="5466715" y="4380230"/>
            <a:ext cx="295275" cy="28448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charset="0"/>
              <a:cs typeface="Times New Roman" pitchFamily="18" charset="0"/>
            </a:endParaRPr>
          </a:p>
        </p:txBody>
      </p:sp>
      <p:sp>
        <p:nvSpPr>
          <p:cNvPr id="129" name="Equal 128"/>
          <p:cNvSpPr/>
          <p:nvPr/>
        </p:nvSpPr>
        <p:spPr>
          <a:xfrm>
            <a:off x="5461635" y="4357370"/>
            <a:ext cx="300355" cy="29972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5410835" y="4737735"/>
            <a:ext cx="1832610" cy="3632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>
                <a:solidFill>
                  <a:sysClr val="windowText" lastClr="000000"/>
                </a:solidFill>
              </a:ln>
              <a:latin typeface="Arial" charset="0"/>
            </a:endParaRPr>
          </a:p>
        </p:txBody>
      </p:sp>
      <p:sp>
        <p:nvSpPr>
          <p:cNvPr id="131" name="TextBox 149"/>
          <p:cNvSpPr txBox="1"/>
          <p:nvPr/>
        </p:nvSpPr>
        <p:spPr>
          <a:xfrm>
            <a:off x="5746750" y="4737735"/>
            <a:ext cx="149606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latin typeface="Arial" charset="0"/>
              </a:rPr>
              <a:t>TransConv</a:t>
            </a:r>
          </a:p>
        </p:txBody>
      </p:sp>
      <p:sp>
        <p:nvSpPr>
          <p:cNvPr id="132" name="Right Arrow 131"/>
          <p:cNvSpPr/>
          <p:nvPr/>
        </p:nvSpPr>
        <p:spPr>
          <a:xfrm>
            <a:off x="5455920" y="4871720"/>
            <a:ext cx="302260" cy="107950"/>
          </a:xfrm>
          <a:prstGeom prst="rightArrow">
            <a:avLst/>
          </a:prstGeom>
          <a:pattFill prst="dkVer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5405755" y="5143500"/>
            <a:ext cx="1832610" cy="3632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>
                <a:solidFill>
                  <a:sysClr val="windowText" lastClr="000000"/>
                </a:solidFill>
              </a:ln>
              <a:latin typeface="Arial" charset="0"/>
            </a:endParaRPr>
          </a:p>
        </p:txBody>
      </p:sp>
      <p:sp>
        <p:nvSpPr>
          <p:cNvPr id="134" name="TextBox 149"/>
          <p:cNvSpPr txBox="1"/>
          <p:nvPr/>
        </p:nvSpPr>
        <p:spPr>
          <a:xfrm>
            <a:off x="5753735" y="5163820"/>
            <a:ext cx="1462405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latin typeface="Arial" charset="0"/>
              </a:rPr>
              <a:t>DilaConv(r=2)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5403215" y="5551170"/>
            <a:ext cx="1832610" cy="3632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>
                <a:solidFill>
                  <a:sysClr val="windowText" lastClr="000000"/>
                </a:solidFill>
              </a:ln>
              <a:latin typeface="Arial" charset="0"/>
            </a:endParaRPr>
          </a:p>
        </p:txBody>
      </p:sp>
      <p:sp>
        <p:nvSpPr>
          <p:cNvPr id="136" name="TextBox 149"/>
          <p:cNvSpPr txBox="1"/>
          <p:nvPr/>
        </p:nvSpPr>
        <p:spPr>
          <a:xfrm>
            <a:off x="5751195" y="5571490"/>
            <a:ext cx="1462405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latin typeface="Arial" charset="0"/>
              </a:rPr>
              <a:t>DilaConv(r=3)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5396865" y="5977890"/>
            <a:ext cx="1844040" cy="3632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>
                <a:solidFill>
                  <a:sysClr val="windowText" lastClr="000000"/>
                </a:solidFill>
              </a:ln>
              <a:latin typeface="Arial" charset="0"/>
            </a:endParaRPr>
          </a:p>
        </p:txBody>
      </p:sp>
      <p:sp>
        <p:nvSpPr>
          <p:cNvPr id="138" name="TextBox 149"/>
          <p:cNvSpPr txBox="1"/>
          <p:nvPr/>
        </p:nvSpPr>
        <p:spPr>
          <a:xfrm>
            <a:off x="5756275" y="5998210"/>
            <a:ext cx="1462405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>
                <a:latin typeface="Arial" charset="0"/>
              </a:rPr>
              <a:t>ROIPooling</a:t>
            </a:r>
          </a:p>
        </p:txBody>
      </p:sp>
      <p:sp>
        <p:nvSpPr>
          <p:cNvPr id="139" name="TextBox 149"/>
          <p:cNvSpPr txBox="1"/>
          <p:nvPr/>
        </p:nvSpPr>
        <p:spPr>
          <a:xfrm>
            <a:off x="5002530" y="4323080"/>
            <a:ext cx="41910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i="1" dirty="0">
                <a:latin typeface="Arial" charset="0"/>
                <a:sym typeface="+mn-ea"/>
              </a:rPr>
              <a:t>L</a:t>
            </a:r>
            <a:r>
              <a:rPr lang="x-none" sz="1600" i="1" baseline="30000" dirty="0">
                <a:latin typeface="Arial" charset="0"/>
                <a:sym typeface="+mn-ea"/>
              </a:rPr>
              <a:t>C</a:t>
            </a:r>
            <a:endParaRPr lang="x-none" sz="1600" dirty="0">
              <a:latin typeface="Arial" charset="0"/>
            </a:endParaRPr>
          </a:p>
        </p:txBody>
      </p:sp>
      <p:sp>
        <p:nvSpPr>
          <p:cNvPr id="140" name="TextBox 149"/>
          <p:cNvSpPr txBox="1"/>
          <p:nvPr/>
        </p:nvSpPr>
        <p:spPr>
          <a:xfrm>
            <a:off x="5020945" y="6028690"/>
            <a:ext cx="438785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i="1" dirty="0">
                <a:latin typeface="Arial" charset="0"/>
                <a:sym typeface="+mn-ea"/>
              </a:rPr>
              <a:t>L</a:t>
            </a:r>
            <a:r>
              <a:rPr lang="x-none" sz="1600" i="1" baseline="30000" dirty="0">
                <a:latin typeface="Arial" charset="0"/>
                <a:sym typeface="+mn-ea"/>
              </a:rPr>
              <a:t>R</a:t>
            </a:r>
            <a:endParaRPr lang="x-none" sz="1600" dirty="0">
              <a:latin typeface="Arial" charset="0"/>
            </a:endParaRPr>
          </a:p>
        </p:txBody>
      </p:sp>
      <p:sp>
        <p:nvSpPr>
          <p:cNvPr id="141" name="Notched Right Arrow 140"/>
          <p:cNvSpPr/>
          <p:nvPr/>
        </p:nvSpPr>
        <p:spPr>
          <a:xfrm>
            <a:off x="5452110" y="6111875"/>
            <a:ext cx="302260" cy="107950"/>
          </a:xfrm>
          <a:prstGeom prst="notchedRightArrow">
            <a:avLst/>
          </a:prstGeom>
          <a:pattFill prst="narHorz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Striped Right Arrow 141"/>
          <p:cNvSpPr/>
          <p:nvPr/>
        </p:nvSpPr>
        <p:spPr>
          <a:xfrm rot="18960000">
            <a:off x="5436870" y="5286375"/>
            <a:ext cx="288925" cy="75565"/>
          </a:xfrm>
          <a:prstGeom prst="stripedRightArrow">
            <a:avLst/>
          </a:prstGeom>
          <a:pattFill prst="pct80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ight Arrow 142"/>
          <p:cNvSpPr/>
          <p:nvPr/>
        </p:nvSpPr>
        <p:spPr>
          <a:xfrm rot="2700000">
            <a:off x="5433060" y="5696585"/>
            <a:ext cx="288925" cy="75565"/>
          </a:xfrm>
          <a:prstGeom prst="rightArrow">
            <a:avLst/>
          </a:prstGeom>
          <a:pattFill prst="narHorz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Notched Right Arrow 143"/>
          <p:cNvSpPr/>
          <p:nvPr/>
        </p:nvSpPr>
        <p:spPr>
          <a:xfrm>
            <a:off x="2543175" y="5309235"/>
            <a:ext cx="510540" cy="107950"/>
          </a:xfrm>
          <a:prstGeom prst="notchedRightArrow">
            <a:avLst/>
          </a:prstGeom>
          <a:pattFill prst="narHorz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2733040" y="4329430"/>
            <a:ext cx="2629535" cy="203454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>
                <a:solidFill>
                  <a:sysClr val="windowText" lastClr="000000"/>
                </a:solidFill>
              </a:ln>
              <a:latin typeface="Arial" charset="0"/>
            </a:endParaRPr>
          </a:p>
        </p:txBody>
      </p:sp>
      <p:cxnSp>
        <p:nvCxnSpPr>
          <p:cNvPr id="146" name="Straight Arrow Connector 145"/>
          <p:cNvCxnSpPr/>
          <p:nvPr/>
        </p:nvCxnSpPr>
        <p:spPr>
          <a:xfrm>
            <a:off x="4692650" y="4145280"/>
            <a:ext cx="2540" cy="17145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7" name="Text Box 146"/>
          <p:cNvSpPr txBox="1"/>
          <p:nvPr/>
        </p:nvSpPr>
        <p:spPr>
          <a:xfrm>
            <a:off x="3679190" y="3841115"/>
            <a:ext cx="1798320" cy="3352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x-none" sz="1600" dirty="0">
                <a:latin typeface="Arial" charset="0"/>
                <a:sym typeface="+mn-ea"/>
              </a:rPr>
              <a:t>The second stage</a:t>
            </a:r>
          </a:p>
        </p:txBody>
      </p:sp>
      <p:cxnSp>
        <p:nvCxnSpPr>
          <p:cNvPr id="148" name="Elbow Connector 147"/>
          <p:cNvCxnSpPr>
            <a:stCxn id="98" idx="3"/>
            <a:endCxn id="144" idx="1"/>
          </p:cNvCxnSpPr>
          <p:nvPr/>
        </p:nvCxnSpPr>
        <p:spPr>
          <a:xfrm flipH="1">
            <a:off x="2570480" y="2720975"/>
            <a:ext cx="5025390" cy="2642235"/>
          </a:xfrm>
          <a:prstGeom prst="bentConnector5">
            <a:avLst>
              <a:gd name="adj1" fmla="val -1857"/>
              <a:gd name="adj2" fmla="val 42297"/>
              <a:gd name="adj3" fmla="val 105282"/>
            </a:avLst>
          </a:prstGeom>
          <a:noFill/>
          <a:ln w="12700" cap="flat" cmpd="sng">
            <a:solidFill>
              <a:schemeClr val="tx1"/>
            </a:solidFill>
            <a:prstDash val="sysDot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8306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50" grpId="0"/>
      <p:bldP spid="52" grpId="0" bldLvl="0" animBg="1"/>
      <p:bldP spid="52" grpId="1" bldLvl="0" animBg="1"/>
      <p:bldP spid="54" grpId="0"/>
      <p:bldP spid="56" grpId="0"/>
      <p:bldP spid="60" grpId="0"/>
      <p:bldP spid="61" grpId="0"/>
      <p:bldP spid="63" grpId="0"/>
      <p:bldP spid="87" grpId="0"/>
      <p:bldP spid="88" grpId="0"/>
      <p:bldP spid="92" grpId="0"/>
      <p:bldP spid="97" grpId="0" bldLvl="0" animBg="1"/>
      <p:bldP spid="97" grpId="1" bldLvl="0" animBg="1"/>
      <p:bldP spid="98" grpId="0" bldLvl="0" animBg="1"/>
      <p:bldP spid="98" grpId="1" bldLvl="0" animBg="1"/>
      <p:bldP spid="114" grpId="0"/>
      <p:bldP spid="117" grpId="0"/>
      <p:bldP spid="124" grpId="0" bldLvl="0" animBg="1"/>
      <p:bldP spid="124" grpId="1" bldLvl="0" animBg="1"/>
      <p:bldP spid="125" grpId="0"/>
      <p:bldP spid="130" grpId="0" bldLvl="0" animBg="1"/>
      <p:bldP spid="130" grpId="1" bldLvl="0" animBg="1"/>
      <p:bldP spid="131" grpId="0"/>
      <p:bldP spid="133" grpId="0" bldLvl="0" animBg="1"/>
      <p:bldP spid="133" grpId="1" bldLvl="0" animBg="1"/>
      <p:bldP spid="134" grpId="0"/>
      <p:bldP spid="135" grpId="0" bldLvl="0" animBg="1"/>
      <p:bldP spid="135" grpId="1" bldLvl="0" animBg="1"/>
      <p:bldP spid="136" grpId="0"/>
      <p:bldP spid="137" grpId="0" bldLvl="0" animBg="1"/>
      <p:bldP spid="137" grpId="1" bldLvl="0" animBg="1"/>
      <p:bldP spid="138" grpId="0"/>
      <p:bldP spid="139" grpId="0"/>
      <p:bldP spid="140" grpId="0"/>
      <p:bldP spid="145" grpId="0" bldLvl="0" animBg="1"/>
      <p:bldP spid="145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/>
        </p:nvSpPr>
        <p:spPr>
          <a:xfrm>
            <a:off x="2092960" y="267970"/>
            <a:ext cx="4968240" cy="6457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F9D9"/>
                </a:solidFill>
                <a:latin typeface="Arial" charset="0"/>
                <a:ea typeface="+mn-ea"/>
                <a:cs typeface="Arial" charset="0"/>
                <a:sym typeface="+mn-ea"/>
              </a:rPr>
              <a:t>Face Detection: SANet</a:t>
            </a:r>
            <a:endParaRPr lang="en-US" sz="3200" b="1" dirty="0">
              <a:solidFill>
                <a:srgbClr val="FFF9D9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2764" y="1175213"/>
            <a:ext cx="8727991" cy="4942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x-none" altLang="en-US" sz="2000" b="1">
                <a:latin typeface="Arial" charset="0"/>
                <a:cs typeface="Arial" charset="0"/>
              </a:rPr>
              <a:t>Contributions</a:t>
            </a:r>
            <a:endParaRPr lang="x-none" altLang="en-US" sz="2000" b="1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x-none" alt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The Attention-guided Feature Fusion Module (</a:t>
            </a:r>
            <a:r>
              <a:rPr lang="x-none" altLang="en-US" sz="2000">
                <a:solidFill>
                  <a:schemeClr val="tx1"/>
                </a:solidFill>
                <a:latin typeface="Arial" charset="0"/>
                <a:cs typeface="Arial" charset="0"/>
              </a:rPr>
              <a:t>AFFM) </a:t>
            </a:r>
            <a:r>
              <a:rPr lang="x-none" altLang="en-US" sz="2000" b="1">
                <a:solidFill>
                  <a:schemeClr val="tx1"/>
                </a:solidFill>
                <a:latin typeface="Arial" charset="0"/>
                <a:cs typeface="Arial" charset="0"/>
              </a:rPr>
              <a:t>integrate</a:t>
            </a:r>
            <a:r>
              <a:rPr lang="en-US" altLang="en-US" sz="2000" b="1" dirty="0">
                <a:solidFill>
                  <a:schemeClr val="tx1"/>
                </a:solidFill>
                <a:latin typeface="Arial" charset="0"/>
                <a:cs typeface="Arial" charset="0"/>
              </a:rPr>
              <a:t>s</a:t>
            </a:r>
            <a:r>
              <a:rPr lang="x-none" altLang="en-US" sz="2000" b="1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x-none" altLang="en-US" sz="2000" b="1" dirty="0">
                <a:solidFill>
                  <a:schemeClr val="tx1"/>
                </a:solidFill>
                <a:latin typeface="Arial" charset="0"/>
                <a:cs typeface="Arial" charset="0"/>
              </a:rPr>
              <a:t>high-level and low-level semantic features</a:t>
            </a: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E</a:t>
            </a:r>
            <a:r>
              <a:rPr lang="x-none" altLang="en-US" sz="2000">
                <a:solidFill>
                  <a:schemeClr val="tx1"/>
                </a:solidFill>
                <a:latin typeface="Arial" charset="0"/>
                <a:cs typeface="Arial" charset="0"/>
              </a:rPr>
              <a:t>The </a:t>
            </a:r>
            <a:r>
              <a:rPr lang="x-none" alt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Smoothed Context Enhancement Module (SCEM) </a:t>
            </a:r>
            <a:r>
              <a:rPr lang="x-none" altLang="en-US" sz="2000">
                <a:solidFill>
                  <a:schemeClr val="tx1"/>
                </a:solidFill>
                <a:latin typeface="Arial" charset="0"/>
                <a:cs typeface="Arial" charset="0"/>
              </a:rPr>
              <a:t>is desi</a:t>
            </a:r>
            <a:r>
              <a:rPr lang="en-US" altLang="en-US" sz="2000" dirty="0" err="1">
                <a:solidFill>
                  <a:schemeClr val="tx1"/>
                </a:solidFill>
                <a:latin typeface="Arial" charset="0"/>
                <a:cs typeface="Arial" charset="0"/>
              </a:rPr>
              <a:t>gn</a:t>
            </a:r>
            <a:r>
              <a:rPr lang="x-none" altLang="en-US" sz="2000">
                <a:solidFill>
                  <a:schemeClr val="tx1"/>
                </a:solidFill>
                <a:latin typeface="Arial" charset="0"/>
                <a:cs typeface="Arial" charset="0"/>
              </a:rPr>
              <a:t>ed </a:t>
            </a:r>
            <a:r>
              <a:rPr lang="x-none" alt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to </a:t>
            </a:r>
            <a:r>
              <a:rPr lang="x-none" altLang="en-US" sz="2000" b="1" dirty="0">
                <a:solidFill>
                  <a:schemeClr val="tx1"/>
                </a:solidFill>
                <a:latin typeface="Arial" charset="0"/>
                <a:cs typeface="Arial" charset="0"/>
              </a:rPr>
              <a:t>avoid </a:t>
            </a:r>
            <a:r>
              <a:rPr lang="x-none" altLang="en-US" sz="2000" b="1">
                <a:solidFill>
                  <a:schemeClr val="tx1"/>
                </a:solidFill>
                <a:latin typeface="Arial" charset="0"/>
                <a:cs typeface="Arial" charset="0"/>
              </a:rPr>
              <a:t>the artifacts</a:t>
            </a:r>
            <a:r>
              <a:rPr lang="x-none" altLang="en-US" sz="2000">
                <a:solidFill>
                  <a:schemeClr val="tx1"/>
                </a:solidFill>
                <a:latin typeface="Arial" charset="0"/>
                <a:cs typeface="Arial" charset="0"/>
              </a:rPr>
              <a:t> and </a:t>
            </a:r>
            <a:r>
              <a:rPr lang="x-none" alt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increase the power of feature representation through re-learning the relationship among completely separable sets of units produced by </a:t>
            </a:r>
            <a:r>
              <a:rPr lang="x-none" altLang="en-US" sz="2000">
                <a:solidFill>
                  <a:schemeClr val="tx1"/>
                </a:solidFill>
                <a:latin typeface="Arial" charset="0"/>
                <a:cs typeface="Arial" charset="0"/>
              </a:rPr>
              <a:t>Dilated convolution</a:t>
            </a:r>
            <a:r>
              <a:rPr lang="en-US" alt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alt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x-none" altLang="en-US" sz="20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401955" lvl="3" indent="-386080">
              <a:lnSpc>
                <a:spcPct val="114000"/>
              </a:lnSpc>
              <a:buFont typeface="Arial" charset="0"/>
            </a:pPr>
            <a:r>
              <a:rPr lang="x-none" altLang="en-US" sz="2000" b="1">
                <a:latin typeface="Arial" charset="0"/>
                <a:cs typeface="Arial" charset="0"/>
              </a:rPr>
              <a:t>Advantages</a:t>
            </a:r>
            <a:endParaRPr lang="x-none" altLang="en-US" sz="2000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x-none" altLang="en-US" sz="2000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SANet </a:t>
            </a:r>
            <a:r>
              <a:rPr lang="en-US" altLang="en-US" sz="2000" dirty="0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produces</a:t>
            </a:r>
            <a:r>
              <a:rPr lang="x-none" altLang="en-US" sz="2000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 state-of-the-art </a:t>
            </a:r>
            <a:r>
              <a:rPr lang="en-US" altLang="en-US" sz="2000" dirty="0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results </a:t>
            </a:r>
            <a:r>
              <a:rPr lang="x-none" altLang="en-US" sz="2000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on </a:t>
            </a:r>
            <a:r>
              <a:rPr lang="x-none" altLang="en-US" sz="2000" dirty="0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the </a:t>
            </a:r>
            <a:r>
              <a:rPr lang="x-none" altLang="en-US" sz="2000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UFDD dataset</a:t>
            </a:r>
            <a:r>
              <a:rPr lang="en-US" altLang="en-US" sz="2000" dirty="0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 </a:t>
            </a:r>
            <a:r>
              <a:rPr lang="x-none" altLang="en-US" sz="2000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and </a:t>
            </a:r>
            <a:r>
              <a:rPr lang="x-none" altLang="en-US" sz="2000" dirty="0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achieves promising results on the WIDER Face validation and testing datasets, which demonstrates the robustness and effectiveness of SANet on detecting multi-scale faces, especially </a:t>
            </a:r>
            <a:r>
              <a:rPr lang="x-none" altLang="en-US" sz="2000" b="1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small faces</a:t>
            </a:r>
            <a:r>
              <a:rPr lang="en-US" altLang="en-US" sz="2000" dirty="0">
                <a:solidFill>
                  <a:schemeClr val="tx1"/>
                </a:solidFill>
                <a:latin typeface="Arial" charset="0"/>
                <a:cs typeface="Arial" charset="0"/>
                <a:sym typeface="+mn-ea"/>
              </a:rPr>
              <a:t>.</a:t>
            </a:r>
            <a:endParaRPr lang="x-none" altLang="en-US" sz="2000" dirty="0">
              <a:latin typeface="Arial" charset="0"/>
              <a:cs typeface="Arial" charset="0"/>
            </a:endParaRPr>
          </a:p>
          <a:p>
            <a:pPr>
              <a:lnSpc>
                <a:spcPct val="114000"/>
              </a:lnSpc>
            </a:pPr>
            <a:endParaRPr lang="x-none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19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/>
        </p:nvSpPr>
        <p:spPr>
          <a:xfrm>
            <a:off x="0" y="90170"/>
            <a:ext cx="9144000" cy="9912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FFF9D9"/>
                </a:solidFill>
                <a:latin typeface="Arial" charset="0"/>
                <a:ea typeface="+mn-ea"/>
                <a:cs typeface="Arial" charset="0"/>
                <a:sym typeface="+mn-ea"/>
              </a:rPr>
              <a:t>SANet</a:t>
            </a:r>
            <a:r>
              <a:rPr lang="en-US" sz="3200" b="1" dirty="0">
                <a:solidFill>
                  <a:srgbClr val="FFF9D9"/>
                </a:solidFill>
                <a:latin typeface="Arial" charset="0"/>
                <a:ea typeface="+mn-ea"/>
                <a:cs typeface="Arial" charset="0"/>
                <a:sym typeface="+mn-ea"/>
              </a:rPr>
              <a:t>: Smoothed Attention Network for </a:t>
            </a:r>
            <a:br>
              <a:rPr lang="en-US" sz="3200" b="1" dirty="0">
                <a:solidFill>
                  <a:srgbClr val="FFF9D9"/>
                </a:solidFill>
                <a:latin typeface="Arial" charset="0"/>
                <a:ea typeface="+mn-ea"/>
                <a:cs typeface="Arial" charset="0"/>
                <a:sym typeface="+mn-ea"/>
              </a:rPr>
            </a:br>
            <a:r>
              <a:rPr lang="en-US" sz="3200" b="1" dirty="0">
                <a:solidFill>
                  <a:srgbClr val="FFF9D9"/>
                </a:solidFill>
                <a:latin typeface="Arial" charset="0"/>
                <a:ea typeface="+mn-ea"/>
                <a:cs typeface="Arial" charset="0"/>
                <a:sym typeface="+mn-ea"/>
              </a:rPr>
              <a:t>Single Stage Face Detector</a:t>
            </a:r>
            <a:endParaRPr lang="en-US" sz="3200" b="1" dirty="0">
              <a:solidFill>
                <a:srgbClr val="FFF9D9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Picture 2" descr="architecture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05" y="1421130"/>
            <a:ext cx="7779385" cy="469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2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/>
        </p:nvSpPr>
        <p:spPr>
          <a:xfrm>
            <a:off x="2350135" y="268605"/>
            <a:ext cx="4422775" cy="6457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FFF9D9"/>
                </a:solidFill>
                <a:latin typeface="Arial" charset="0"/>
                <a:ea typeface="+mn-ea"/>
                <a:cs typeface="Arial" charset="0"/>
                <a:sym typeface="+mn-ea"/>
              </a:rPr>
              <a:t>Face Detection: SEFD</a:t>
            </a:r>
            <a:endParaRPr lang="en-US" sz="3200" b="1" dirty="0">
              <a:solidFill>
                <a:srgbClr val="FFF9D9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7218" y="1243965"/>
            <a:ext cx="8135104" cy="5644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x-none" altLang="en-US" sz="2000" b="1">
                <a:latin typeface="Arial" charset="0"/>
                <a:cs typeface="Arial" charset="0"/>
              </a:rPr>
              <a:t>Contributions</a:t>
            </a:r>
            <a:endParaRPr lang="x-none" altLang="en-US" sz="2000" b="1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x-none" altLang="en-US" sz="2000">
                <a:solidFill>
                  <a:schemeClr val="tx1"/>
                </a:solidFill>
                <a:latin typeface="Arial" charset="0"/>
                <a:cs typeface="Arial" charset="0"/>
              </a:rPr>
              <a:t>The Feature </a:t>
            </a:r>
            <a:r>
              <a:rPr lang="x-none" alt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Aggregation Module (FAM) is designed to aggregate high-level and low-level semantic features and incoporate contextual </a:t>
            </a:r>
            <a:r>
              <a:rPr lang="x-none" altLang="en-US" sz="2000">
                <a:solidFill>
                  <a:schemeClr val="tx1"/>
                </a:solidFill>
                <a:latin typeface="Arial" charset="0"/>
                <a:cs typeface="Arial" charset="0"/>
              </a:rPr>
              <a:t>features </a:t>
            </a:r>
            <a:endParaRPr lang="x-none" altLang="en-US" sz="20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x-none" alt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The Aggregation loss is introduced to increase the power of learning discriminative features of the backbone network</a:t>
            </a: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Performed </a:t>
            </a:r>
            <a:r>
              <a:rPr lang="x-none" altLang="en-US" sz="2000">
                <a:solidFill>
                  <a:schemeClr val="tx1"/>
                </a:solidFill>
                <a:latin typeface="Arial" charset="0"/>
                <a:cs typeface="Arial" charset="0"/>
              </a:rPr>
              <a:t>omprehensive </a:t>
            </a:r>
            <a:r>
              <a:rPr lang="x-none" alt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studies on aggregation loss to investigate the influence of classification and regression tasks on improving the power of learning discrininative features of the backbone </a:t>
            </a:r>
            <a:r>
              <a:rPr lang="x-none" altLang="en-US" sz="2000">
                <a:solidFill>
                  <a:schemeClr val="tx1"/>
                </a:solidFill>
                <a:latin typeface="Arial" charset="0"/>
                <a:cs typeface="Arial" charset="0"/>
              </a:rPr>
              <a:t>network  </a:t>
            </a:r>
            <a:r>
              <a:rPr lang="en-US" altLang="en-US" sz="2000" dirty="0">
                <a:latin typeface="Arial" charset="0"/>
                <a:cs typeface="Arial" charset="0"/>
              </a:rPr>
              <a:t/>
            </a:r>
            <a:br>
              <a:rPr lang="en-US" altLang="en-US" sz="2000" dirty="0">
                <a:latin typeface="Arial" charset="0"/>
                <a:cs typeface="Arial" charset="0"/>
              </a:rPr>
            </a:br>
            <a:endParaRPr lang="x-none" altLang="en-US" sz="20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401955" lvl="4" indent="-386080">
              <a:lnSpc>
                <a:spcPct val="114000"/>
              </a:lnSpc>
              <a:buFont typeface="Arial" charset="0"/>
            </a:pPr>
            <a:r>
              <a:rPr lang="x-none" altLang="en-US" sz="2000" b="1">
                <a:latin typeface="Arial" charset="0"/>
                <a:cs typeface="Arial" charset="0"/>
              </a:rPr>
              <a:t>Advantages</a:t>
            </a:r>
            <a:endParaRPr lang="x-none" altLang="en-US" sz="2000" dirty="0">
              <a:latin typeface="Arial" charset="0"/>
              <a:cs typeface="Arial" charset="0"/>
            </a:endParaRPr>
          </a:p>
          <a:p>
            <a:pPr marL="687705" lvl="4" indent="-285750">
              <a:lnSpc>
                <a:spcPct val="114000"/>
              </a:lnSpc>
              <a:buFont typeface="Arial" charset="0"/>
              <a:buChar char="•"/>
            </a:pPr>
            <a:r>
              <a:rPr lang="x-none" altLang="en-US" sz="2000" dirty="0">
                <a:latin typeface="Arial" charset="0"/>
                <a:cs typeface="Arial" charset="0"/>
              </a:rPr>
              <a:t>SEFD is state-of-the-art on UFDD dataset, and achieves comparable performace on the WIDER Face validation, testing datasets on detecting multi-scale faces.</a:t>
            </a:r>
          </a:p>
          <a:p>
            <a:pPr>
              <a:lnSpc>
                <a:spcPct val="114000"/>
              </a:lnSpc>
            </a:pPr>
            <a:endParaRPr lang="x-none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554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/>
        </p:nvSpPr>
        <p:spPr>
          <a:xfrm>
            <a:off x="0" y="61595"/>
            <a:ext cx="9144000" cy="11029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F9D9"/>
                </a:solidFill>
                <a:latin typeface="Arial" charset="0"/>
                <a:ea typeface="+mn-ea"/>
                <a:cs typeface="Arial" charset="0"/>
                <a:sym typeface="+mn-ea"/>
              </a:rPr>
              <a:t>SEFD: A Simple and Effective </a:t>
            </a:r>
            <a:br>
              <a:rPr lang="en-US" sz="3200" b="1" dirty="0">
                <a:solidFill>
                  <a:srgbClr val="FFF9D9"/>
                </a:solidFill>
                <a:latin typeface="Arial" charset="0"/>
                <a:ea typeface="+mn-ea"/>
                <a:cs typeface="Arial" charset="0"/>
                <a:sym typeface="+mn-ea"/>
              </a:rPr>
            </a:br>
            <a:r>
              <a:rPr lang="en-US" sz="3200" b="1" dirty="0">
                <a:solidFill>
                  <a:srgbClr val="FFF9D9"/>
                </a:solidFill>
                <a:latin typeface="Arial" charset="0"/>
                <a:ea typeface="+mn-ea"/>
                <a:cs typeface="Arial" charset="0"/>
                <a:sym typeface="+mn-ea"/>
              </a:rPr>
              <a:t>Single Stage Face Detector</a:t>
            </a:r>
            <a:endParaRPr lang="en-US" sz="3200" b="1" dirty="0">
              <a:solidFill>
                <a:srgbClr val="FFF9D9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Picture 4" descr="F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" y="1600835"/>
            <a:ext cx="8718550" cy="431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158" y="26894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Annual Meeting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686" y="1516743"/>
            <a:ext cx="830126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EDGE: The “Eye in the Woods” </a:t>
            </a:r>
            <a:b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Image-based Human Detection and </a:t>
            </a:r>
            <a:b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Recognition System</a:t>
            </a:r>
            <a:b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Ioannis A. Kakadiaris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University of Houston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Other personnel: Ha Le, Charles Livermore, Lei Shi,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Christos Smailis,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Yuhang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Wu, Xiang Xu (Ph.D. Candidates);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Ioannis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Konstantinidis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(Staff)</a:t>
            </a:r>
          </a:p>
        </p:txBody>
      </p:sp>
    </p:spTree>
    <p:extLst>
      <p:ext uri="{BB962C8B-B14F-4D97-AF65-F5344CB8AC3E}">
        <p14:creationId xmlns:p14="http://schemas.microsoft.com/office/powerpoint/2010/main" val="3621173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785" y="247015"/>
            <a:ext cx="7886700" cy="56642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charset="0"/>
                <a:ea typeface="+mn-ea"/>
                <a:cs typeface="Arial" charset="0"/>
              </a:rPr>
              <a:t>Face Detection: Quantitative Results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25925" y="1232535"/>
            <a:ext cx="956310" cy="438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x-none" altLang="en-US" sz="2000" b="1" dirty="0">
                <a:latin typeface="Arial" charset="0"/>
                <a:cs typeface="Arial" charset="0"/>
              </a:rPr>
              <a:t>SANet</a:t>
            </a:r>
          </a:p>
        </p:txBody>
      </p:sp>
      <p:pic>
        <p:nvPicPr>
          <p:cNvPr id="6" name="Picture 5" descr="0_Parade_marchingband_1_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0" y="1742440"/>
            <a:ext cx="2718435" cy="1813560"/>
          </a:xfrm>
          <a:prstGeom prst="rect">
            <a:avLst/>
          </a:prstGeom>
        </p:spPr>
      </p:pic>
      <p:pic>
        <p:nvPicPr>
          <p:cNvPr id="9" name="Picture 8" descr="2_Demonstration_Demonstration_Or_Protest_2_1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0" y="4389120"/>
            <a:ext cx="2716530" cy="18199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29120" y="1232535"/>
            <a:ext cx="941070" cy="438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x-none" altLang="en-US" sz="2000" b="1" dirty="0">
                <a:latin typeface="Arial" charset="0"/>
                <a:cs typeface="Arial" charset="0"/>
              </a:rPr>
              <a:t>SEFD</a:t>
            </a:r>
          </a:p>
        </p:txBody>
      </p:sp>
      <p:pic>
        <p:nvPicPr>
          <p:cNvPr id="15" name="Picture 14" descr="2_Demonstration_Demonstration_Or_Protest_2_4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300" y="1742440"/>
            <a:ext cx="2700020" cy="1798320"/>
          </a:xfrm>
          <a:prstGeom prst="rect">
            <a:avLst/>
          </a:prstGeom>
        </p:spPr>
      </p:pic>
      <p:pic>
        <p:nvPicPr>
          <p:cNvPr id="18" name="Picture 17" descr="snow_019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300" y="4389120"/>
            <a:ext cx="2713355" cy="180784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038850" y="1727200"/>
            <a:ext cx="0" cy="4533265"/>
          </a:xfrm>
          <a:prstGeom prst="line">
            <a:avLst/>
          </a:prstGeom>
          <a:noFill/>
          <a:ln w="12700" cap="flat" cmpd="sng">
            <a:solidFill>
              <a:schemeClr val="accent1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>
            <a:off x="3253740" y="1755775"/>
            <a:ext cx="0" cy="4533265"/>
          </a:xfrm>
          <a:prstGeom prst="line">
            <a:avLst/>
          </a:prstGeom>
          <a:noFill/>
          <a:ln w="12700" cap="flat" cmpd="sng">
            <a:solidFill>
              <a:schemeClr val="accent1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Rectangle 15"/>
          <p:cNvSpPr/>
          <p:nvPr/>
        </p:nvSpPr>
        <p:spPr>
          <a:xfrm>
            <a:off x="1329055" y="1232535"/>
            <a:ext cx="1052195" cy="438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x-none" altLang="en-US" sz="2000" b="1" dirty="0">
                <a:latin typeface="Arial" charset="0"/>
                <a:cs typeface="Arial" charset="0"/>
              </a:rPr>
              <a:t>SSFD+</a:t>
            </a:r>
          </a:p>
        </p:txBody>
      </p:sp>
      <p:pic>
        <p:nvPicPr>
          <p:cNvPr id="19" name="Picture 18" descr="7-mi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" y="1755775"/>
            <a:ext cx="2860040" cy="1816100"/>
          </a:xfrm>
          <a:prstGeom prst="rect">
            <a:avLst/>
          </a:prstGeom>
        </p:spPr>
      </p:pic>
      <p:pic>
        <p:nvPicPr>
          <p:cNvPr id="21" name="Picture 20" descr="2-min"/>
          <p:cNvPicPr>
            <a:picLocks noChangeAspect="1"/>
          </p:cNvPicPr>
          <p:nvPr/>
        </p:nvPicPr>
        <p:blipFill>
          <a:blip r:embed="rId8"/>
          <a:srcRect b="5055"/>
          <a:stretch>
            <a:fillRect/>
          </a:stretch>
        </p:blipFill>
        <p:spPr>
          <a:xfrm>
            <a:off x="366395" y="4393565"/>
            <a:ext cx="2870835" cy="181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2992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751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1.2:  Illumination Enhancement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CF69B7-5C6C-6E4C-A8EB-639BE2390506}"/>
              </a:ext>
            </a:extLst>
          </p:cNvPr>
          <p:cNvSpPr/>
          <p:nvPr/>
        </p:nvSpPr>
        <p:spPr>
          <a:xfrm>
            <a:off x="300036" y="1637436"/>
            <a:ext cx="85010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SeLENet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Low light face enhancement for extreme dark face images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FRADA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Illumination-invariant template learning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FRnR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Improves FRADA to be faster and more accurate</a:t>
            </a:r>
          </a:p>
        </p:txBody>
      </p:sp>
    </p:spTree>
    <p:extLst>
      <p:ext uri="{BB962C8B-B14F-4D97-AF65-F5344CB8AC3E}">
        <p14:creationId xmlns:p14="http://schemas.microsoft.com/office/powerpoint/2010/main" val="2903291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3B4F6-8D4C-4563-9B09-F54E0D99F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305800"/>
            <a:ext cx="8602578" cy="569839"/>
          </a:xfrm>
        </p:spPr>
        <p:txBody>
          <a:bodyPr>
            <a:normAutofit/>
          </a:bodyPr>
          <a:lstStyle/>
          <a:p>
            <a:r>
              <a:rPr lang="en-US" sz="2800" dirty="0" err="1"/>
              <a:t>SeLENet</a:t>
            </a:r>
            <a:r>
              <a:rPr lang="en-US" sz="2800" dirty="0"/>
              <a:t>:  Low Light Illumination Enhancement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38C0A-F0D5-4DC5-9D14-B7817B7D5F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829" y="1554813"/>
            <a:ext cx="8515350" cy="4903137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Face images acquired in poor lighting conditions suffer reduced recognition performance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4FC7B41-AE20-4BCB-8EB4-11EF5F24F96E}"/>
              </a:ext>
            </a:extLst>
          </p:cNvPr>
          <p:cNvGrpSpPr/>
          <p:nvPr/>
        </p:nvGrpSpPr>
        <p:grpSpPr>
          <a:xfrm>
            <a:off x="559277" y="3364210"/>
            <a:ext cx="7941226" cy="2298403"/>
            <a:chOff x="98705" y="3423722"/>
            <a:chExt cx="7941226" cy="229840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B5008DF-5103-4A76-A736-1C1EEB8EA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705" y="3429000"/>
              <a:ext cx="1695450" cy="1704975"/>
            </a:xfrm>
            <a:prstGeom prst="rect">
              <a:avLst/>
            </a:prstGeom>
          </p:spPr>
        </p:pic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B5FD66C9-558A-452B-879E-F551C3EBA785}"/>
                </a:ext>
              </a:extLst>
            </p:cNvPr>
            <p:cNvSpPr/>
            <p:nvPr/>
          </p:nvSpPr>
          <p:spPr>
            <a:xfrm>
              <a:off x="1848456" y="4179782"/>
              <a:ext cx="265546" cy="206478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832CD65-08D5-4EE2-BD6B-79BB2E86B70D}"/>
                </a:ext>
              </a:extLst>
            </p:cNvPr>
            <p:cNvSpPr txBox="1"/>
            <p:nvPr/>
          </p:nvSpPr>
          <p:spPr>
            <a:xfrm>
              <a:off x="393365" y="5039749"/>
              <a:ext cx="11061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Low light face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DE28021-99B0-4FA2-8905-A89832E76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8490" y="3423722"/>
              <a:ext cx="1666875" cy="16573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3AED7F-C67E-4616-990D-122792FB6253}"/>
                </a:ext>
              </a:extLst>
            </p:cNvPr>
            <p:cNvSpPr txBox="1"/>
            <p:nvPr/>
          </p:nvSpPr>
          <p:spPr>
            <a:xfrm>
              <a:off x="4059870" y="5075794"/>
              <a:ext cx="12241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Enhanced face</a:t>
              </a:r>
            </a:p>
          </p:txBody>
        </p:sp>
        <p:sp>
          <p:nvSpPr>
            <p:cNvPr id="28" name="Trapezoid 27">
              <a:extLst>
                <a:ext uri="{FF2B5EF4-FFF2-40B4-BE49-F238E27FC236}">
                  <a16:creationId xmlns:a16="http://schemas.microsoft.com/office/drawing/2014/main" id="{ACE0E036-8CB5-445B-AEBF-9E81EE6EBEAC}"/>
                </a:ext>
              </a:extLst>
            </p:cNvPr>
            <p:cNvSpPr/>
            <p:nvPr/>
          </p:nvSpPr>
          <p:spPr>
            <a:xfrm rot="5400000">
              <a:off x="5802864" y="3817105"/>
              <a:ext cx="1168813" cy="942902"/>
            </a:xfrm>
            <a:prstGeom prst="trapezoi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CNN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B554E88-74FD-4DEF-9B0F-5FA4D7D4B460}"/>
                </a:ext>
              </a:extLst>
            </p:cNvPr>
            <p:cNvSpPr/>
            <p:nvPr/>
          </p:nvSpPr>
          <p:spPr>
            <a:xfrm>
              <a:off x="7365195" y="3673272"/>
              <a:ext cx="125361" cy="1230569"/>
            </a:xfrm>
            <a:prstGeom prst="rect">
              <a:avLst/>
            </a:prstGeom>
            <a:pattFill prst="ltUpDiag">
              <a:fgClr>
                <a:schemeClr val="accent3"/>
              </a:fgClr>
              <a:bgClr>
                <a:schemeClr val="bg1"/>
              </a:bgClr>
            </a:patt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9A6D5D-C161-4CB1-9395-A1727E7825D4}"/>
                </a:ext>
              </a:extLst>
            </p:cNvPr>
            <p:cNvSpPr txBox="1"/>
            <p:nvPr/>
          </p:nvSpPr>
          <p:spPr>
            <a:xfrm>
              <a:off x="6815818" y="5050955"/>
              <a:ext cx="12241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Face Template</a:t>
              </a:r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15C33FED-9FFC-469C-B2D2-12761064257E}"/>
                </a:ext>
              </a:extLst>
            </p:cNvPr>
            <p:cNvSpPr/>
            <p:nvPr/>
          </p:nvSpPr>
          <p:spPr>
            <a:xfrm>
              <a:off x="5545222" y="4179783"/>
              <a:ext cx="293200" cy="206478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A7A18772-927F-4997-901D-BEDC0B258952}"/>
                </a:ext>
              </a:extLst>
            </p:cNvPr>
            <p:cNvSpPr/>
            <p:nvPr/>
          </p:nvSpPr>
          <p:spPr>
            <a:xfrm>
              <a:off x="6953858" y="4185317"/>
              <a:ext cx="277988" cy="206478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B04074E-BB29-40CE-A429-E9224F472DD2}"/>
                </a:ext>
              </a:extLst>
            </p:cNvPr>
            <p:cNvSpPr txBox="1"/>
            <p:nvPr/>
          </p:nvSpPr>
          <p:spPr>
            <a:xfrm>
              <a:off x="5775213" y="5046184"/>
              <a:ext cx="12241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FR Network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8C50935-5223-45A5-943D-B818878BC32A}"/>
                </a:ext>
              </a:extLst>
            </p:cNvPr>
            <p:cNvSpPr/>
            <p:nvPr/>
          </p:nvSpPr>
          <p:spPr>
            <a:xfrm>
              <a:off x="2181835" y="3871452"/>
              <a:ext cx="1268975" cy="8627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Illumination</a:t>
              </a:r>
            </a:p>
            <a:p>
              <a:pPr algn="ctr"/>
              <a:r>
                <a:rPr lang="en-US" sz="1200" dirty="0"/>
                <a:t>Enhancement</a:t>
              </a:r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A8287CCB-D639-470E-9A39-E52EFB85B2ED}"/>
                </a:ext>
              </a:extLst>
            </p:cNvPr>
            <p:cNvSpPr/>
            <p:nvPr/>
          </p:nvSpPr>
          <p:spPr>
            <a:xfrm>
              <a:off x="3518643" y="4185315"/>
              <a:ext cx="265546" cy="206478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6485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442CACF-701A-407F-A1D4-36E502D64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SeLENet</a:t>
            </a:r>
            <a:r>
              <a:rPr lang="en-US" dirty="0"/>
              <a:t>: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D1001-6751-42C3-B433-4F90B7C7C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6695"/>
            <a:ext cx="9144000" cy="36123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7D92A8D-A40F-CE49-BEAE-04B64E589875}"/>
              </a:ext>
            </a:extLst>
          </p:cNvPr>
          <p:cNvSpPr txBox="1">
            <a:spLocks/>
          </p:cNvSpPr>
          <p:nvPr/>
        </p:nvSpPr>
        <p:spPr>
          <a:xfrm>
            <a:off x="0" y="6269"/>
            <a:ext cx="9144000" cy="1175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051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2F66-64A2-451F-8DF4-8C11F22A6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SeLENet</a:t>
            </a:r>
            <a:r>
              <a:rPr lang="en-US" dirty="0"/>
              <a:t>: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A0273-6328-4CCD-9BC0-0DF7536D5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89745"/>
            <a:ext cx="914400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66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6270BC-1A3C-5045-B31C-B4A526C95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SeLENet</a:t>
            </a:r>
            <a:r>
              <a:rPr lang="en-US" dirty="0"/>
              <a:t>: Performance Metrics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9347001-EEEF-4383-AE22-8769F858CA0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5433" y="2097935"/>
          <a:ext cx="8293133" cy="34477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79091">
                  <a:extLst>
                    <a:ext uri="{9D8B030D-6E8A-4147-A177-3AD203B41FA5}">
                      <a16:colId xmlns:a16="http://schemas.microsoft.com/office/drawing/2014/main" val="2909282004"/>
                    </a:ext>
                  </a:extLst>
                </a:gridCol>
                <a:gridCol w="655822">
                  <a:extLst>
                    <a:ext uri="{9D8B030D-6E8A-4147-A177-3AD203B41FA5}">
                      <a16:colId xmlns:a16="http://schemas.microsoft.com/office/drawing/2014/main" val="3141327382"/>
                    </a:ext>
                  </a:extLst>
                </a:gridCol>
                <a:gridCol w="655822">
                  <a:extLst>
                    <a:ext uri="{9D8B030D-6E8A-4147-A177-3AD203B41FA5}">
                      <a16:colId xmlns:a16="http://schemas.microsoft.com/office/drawing/2014/main" val="1778422002"/>
                    </a:ext>
                  </a:extLst>
                </a:gridCol>
                <a:gridCol w="655822">
                  <a:extLst>
                    <a:ext uri="{9D8B030D-6E8A-4147-A177-3AD203B41FA5}">
                      <a16:colId xmlns:a16="http://schemas.microsoft.com/office/drawing/2014/main" val="2783570507"/>
                    </a:ext>
                  </a:extLst>
                </a:gridCol>
                <a:gridCol w="655822">
                  <a:extLst>
                    <a:ext uri="{9D8B030D-6E8A-4147-A177-3AD203B41FA5}">
                      <a16:colId xmlns:a16="http://schemas.microsoft.com/office/drawing/2014/main" val="1526459091"/>
                    </a:ext>
                  </a:extLst>
                </a:gridCol>
                <a:gridCol w="655822">
                  <a:extLst>
                    <a:ext uri="{9D8B030D-6E8A-4147-A177-3AD203B41FA5}">
                      <a16:colId xmlns:a16="http://schemas.microsoft.com/office/drawing/2014/main" val="3360102541"/>
                    </a:ext>
                  </a:extLst>
                </a:gridCol>
                <a:gridCol w="655822">
                  <a:extLst>
                    <a:ext uri="{9D8B030D-6E8A-4147-A177-3AD203B41FA5}">
                      <a16:colId xmlns:a16="http://schemas.microsoft.com/office/drawing/2014/main" val="3084725675"/>
                    </a:ext>
                  </a:extLst>
                </a:gridCol>
                <a:gridCol w="655822">
                  <a:extLst>
                    <a:ext uri="{9D8B030D-6E8A-4147-A177-3AD203B41FA5}">
                      <a16:colId xmlns:a16="http://schemas.microsoft.com/office/drawing/2014/main" val="343246478"/>
                    </a:ext>
                  </a:extLst>
                </a:gridCol>
                <a:gridCol w="655822">
                  <a:extLst>
                    <a:ext uri="{9D8B030D-6E8A-4147-A177-3AD203B41FA5}">
                      <a16:colId xmlns:a16="http://schemas.microsoft.com/office/drawing/2014/main" val="3068934229"/>
                    </a:ext>
                  </a:extLst>
                </a:gridCol>
                <a:gridCol w="655822">
                  <a:extLst>
                    <a:ext uri="{9D8B030D-6E8A-4147-A177-3AD203B41FA5}">
                      <a16:colId xmlns:a16="http://schemas.microsoft.com/office/drawing/2014/main" val="1899322437"/>
                    </a:ext>
                  </a:extLst>
                </a:gridCol>
                <a:gridCol w="655822">
                  <a:extLst>
                    <a:ext uri="{9D8B030D-6E8A-4147-A177-3AD203B41FA5}">
                      <a16:colId xmlns:a16="http://schemas.microsoft.com/office/drawing/2014/main" val="3123064371"/>
                    </a:ext>
                  </a:extLst>
                </a:gridCol>
                <a:gridCol w="655822">
                  <a:extLst>
                    <a:ext uri="{9D8B030D-6E8A-4147-A177-3AD203B41FA5}">
                      <a16:colId xmlns:a16="http://schemas.microsoft.com/office/drawing/2014/main" val="421056883"/>
                    </a:ext>
                  </a:extLst>
                </a:gridCol>
              </a:tblGrid>
              <a:tr h="492541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CFP-FF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257214"/>
                  </a:ext>
                </a:extLst>
              </a:tr>
              <a:tr h="4925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5795709"/>
                  </a:ext>
                </a:extLst>
              </a:tr>
              <a:tr h="4925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9507920"/>
                  </a:ext>
                </a:extLst>
              </a:tr>
              <a:tr h="4925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RetinexNet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1876283"/>
                  </a:ext>
                </a:extLst>
              </a:tr>
              <a:tr h="4925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Li’s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1569122"/>
                  </a:ext>
                </a:extLst>
              </a:tr>
              <a:tr h="4925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SeLENet-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8271351"/>
                  </a:ext>
                </a:extLst>
              </a:tr>
              <a:tr h="4925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99.61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5483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15"/>
    </mc:Choice>
    <mc:Fallback xmlns="">
      <p:transition spd="slow" advTm="2641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2D2F4-330F-4334-BCBA-1A8EF5570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FRADA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0BDAFB3-8A20-443C-91E2-9E934756A3DE}"/>
              </a:ext>
            </a:extLst>
          </p:cNvPr>
          <p:cNvGrpSpPr/>
          <p:nvPr/>
        </p:nvGrpSpPr>
        <p:grpSpPr>
          <a:xfrm>
            <a:off x="201724" y="1543620"/>
            <a:ext cx="8668014" cy="4133219"/>
            <a:chOff x="201724" y="51943"/>
            <a:chExt cx="11796298" cy="562489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1BA565FD-8403-4426-A3B0-5916AF93BEA5}"/>
                </a:ext>
              </a:extLst>
            </p:cNvPr>
            <p:cNvGrpSpPr/>
            <p:nvPr/>
          </p:nvGrpSpPr>
          <p:grpSpPr>
            <a:xfrm>
              <a:off x="201724" y="51943"/>
              <a:ext cx="11796298" cy="5624896"/>
              <a:chOff x="235280" y="316196"/>
              <a:chExt cx="11796298" cy="5624896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B6FA2E4F-150A-4D54-B98E-88EE0EB5C88E}"/>
                  </a:ext>
                </a:extLst>
              </p:cNvPr>
              <p:cNvGrpSpPr/>
              <p:nvPr/>
            </p:nvGrpSpPr>
            <p:grpSpPr>
              <a:xfrm>
                <a:off x="2174975" y="3209160"/>
                <a:ext cx="3017463" cy="2126780"/>
                <a:chOff x="2174975" y="3209160"/>
                <a:chExt cx="3017463" cy="2126780"/>
              </a:xfrm>
            </p:grpSpPr>
            <p:sp>
              <p:nvSpPr>
                <p:cNvPr id="121" name="Rectangle: Rounded Corners 120">
                  <a:extLst>
                    <a:ext uri="{FF2B5EF4-FFF2-40B4-BE49-F238E27FC236}">
                      <a16:creationId xmlns:a16="http://schemas.microsoft.com/office/drawing/2014/main" id="{C95DF2F1-579B-41D8-B856-07EE655E4F43}"/>
                    </a:ext>
                  </a:extLst>
                </p:cNvPr>
                <p:cNvSpPr/>
                <p:nvPr/>
              </p:nvSpPr>
              <p:spPr>
                <a:xfrm>
                  <a:off x="2174975" y="3552861"/>
                  <a:ext cx="3017463" cy="1783079"/>
                </a:xfrm>
                <a:prstGeom prst="roundRect">
                  <a:avLst/>
                </a:prstGeom>
                <a:solidFill>
                  <a:srgbClr val="FDF5F2"/>
                </a:solidFill>
                <a:ln w="28575">
                  <a:prstDash val="dash"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92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FDE522DF-C5C5-4CDD-B81D-CFD8D06C3681}"/>
                    </a:ext>
                  </a:extLst>
                </p:cNvPr>
                <p:cNvSpPr txBox="1"/>
                <p:nvPr/>
              </p:nvSpPr>
              <p:spPr>
                <a:xfrm>
                  <a:off x="2558106" y="3209160"/>
                  <a:ext cx="2346616" cy="3560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Illumination Estimation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3095CB97-AA57-46BF-9ED7-7EE1FC5C3FB1}"/>
                  </a:ext>
                </a:extLst>
              </p:cNvPr>
              <p:cNvGrpSpPr/>
              <p:nvPr/>
            </p:nvGrpSpPr>
            <p:grpSpPr>
              <a:xfrm>
                <a:off x="5285157" y="316196"/>
                <a:ext cx="6746421" cy="5624896"/>
                <a:chOff x="5165513" y="282210"/>
                <a:chExt cx="6195522" cy="5165584"/>
              </a:xfrm>
            </p:grpSpPr>
            <p:sp>
              <p:nvSpPr>
                <p:cNvPr id="119" name="Rectangle: Rounded Corners 118">
                  <a:extLst>
                    <a:ext uri="{FF2B5EF4-FFF2-40B4-BE49-F238E27FC236}">
                      <a16:creationId xmlns:a16="http://schemas.microsoft.com/office/drawing/2014/main" id="{25F28F2E-3CD1-446A-9B20-BF1CEEB4CE84}"/>
                    </a:ext>
                  </a:extLst>
                </p:cNvPr>
                <p:cNvSpPr/>
                <p:nvPr/>
              </p:nvSpPr>
              <p:spPr>
                <a:xfrm>
                  <a:off x="5165513" y="623912"/>
                  <a:ext cx="6195522" cy="4823882"/>
                </a:xfrm>
                <a:prstGeom prst="roundRect">
                  <a:avLst/>
                </a:prstGeom>
                <a:solidFill>
                  <a:srgbClr val="F5F9FD"/>
                </a:solidFill>
                <a:ln w="28575">
                  <a:solidFill>
                    <a:schemeClr val="accent3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938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C7FF1348-69EC-4D01-8CB1-B8EFE507B794}"/>
                    </a:ext>
                  </a:extLst>
                </p:cNvPr>
                <p:cNvSpPr txBox="1"/>
                <p:nvPr/>
              </p:nvSpPr>
              <p:spPr>
                <a:xfrm>
                  <a:off x="7088929" y="282210"/>
                  <a:ext cx="2792734" cy="3269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Face Relighting</a:t>
                  </a: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CC8A821-52E0-41B3-B723-C0B25FA19A20}"/>
                  </a:ext>
                </a:extLst>
              </p:cNvPr>
              <p:cNvGrpSpPr/>
              <p:nvPr/>
            </p:nvGrpSpPr>
            <p:grpSpPr>
              <a:xfrm>
                <a:off x="2165955" y="865598"/>
                <a:ext cx="3305038" cy="2152558"/>
                <a:chOff x="2379644" y="823246"/>
                <a:chExt cx="3035155" cy="1976786"/>
              </a:xfrm>
            </p:grpSpPr>
            <p:sp>
              <p:nvSpPr>
                <p:cNvPr id="107" name="Rectangle: Rounded Corners 106">
                  <a:extLst>
                    <a:ext uri="{FF2B5EF4-FFF2-40B4-BE49-F238E27FC236}">
                      <a16:creationId xmlns:a16="http://schemas.microsoft.com/office/drawing/2014/main" id="{0918C0DB-2C6B-4941-AFD6-A0AEF497B0B8}"/>
                    </a:ext>
                  </a:extLst>
                </p:cNvPr>
                <p:cNvSpPr/>
                <p:nvPr/>
              </p:nvSpPr>
              <p:spPr>
                <a:xfrm>
                  <a:off x="2379644" y="1158891"/>
                  <a:ext cx="2771062" cy="1641141"/>
                </a:xfrm>
                <a:prstGeom prst="roundRect">
                  <a:avLst/>
                </a:prstGeom>
                <a:solidFill>
                  <a:srgbClr val="F5F9FD"/>
                </a:solidFill>
                <a:ln w="28575">
                  <a:prstDash val="dash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938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Trapezoid 107">
                  <a:extLst>
                    <a:ext uri="{FF2B5EF4-FFF2-40B4-BE49-F238E27FC236}">
                      <a16:creationId xmlns:a16="http://schemas.microsoft.com/office/drawing/2014/main" id="{529EF888-4A7C-4EDD-98B3-19A65F822353}"/>
                    </a:ext>
                  </a:extLst>
                </p:cNvPr>
                <p:cNvSpPr/>
                <p:nvPr/>
              </p:nvSpPr>
              <p:spPr>
                <a:xfrm rot="5400000">
                  <a:off x="2499222" y="1498523"/>
                  <a:ext cx="1204052" cy="980501"/>
                </a:xfrm>
                <a:prstGeom prst="trapezoid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vert270" wrap="square" lIns="98474" tIns="49238" rIns="98474" bIns="4923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E2FAR</a:t>
                  </a:r>
                </a:p>
              </p:txBody>
            </p: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AE70B174-A614-46B4-A457-DE24C4DB8E4D}"/>
                    </a:ext>
                  </a:extLst>
                </p:cNvPr>
                <p:cNvSpPr txBox="1"/>
                <p:nvPr/>
              </p:nvSpPr>
              <p:spPr>
                <a:xfrm>
                  <a:off x="2719244" y="823246"/>
                  <a:ext cx="2152276" cy="3269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3D Reconstruction</a:t>
                  </a:r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D602A6FB-3F34-40A7-AD8F-467098622134}"/>
                    </a:ext>
                  </a:extLst>
                </p:cNvPr>
                <p:cNvSpPr txBox="1"/>
                <p:nvPr/>
              </p:nvSpPr>
              <p:spPr>
                <a:xfrm>
                  <a:off x="3306500" y="1368276"/>
                  <a:ext cx="1719307" cy="32695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pPr algn="r"/>
                  <a:r>
                    <a:rPr lang="en-US" sz="1100" dirty="0">
                      <a:latin typeface="Arial" charset="0"/>
                      <a:ea typeface="Arial" charset="0"/>
                      <a:cs typeface="Arial" charset="0"/>
                    </a:rPr>
                    <a:t>3DMM Coefficients</a:t>
                  </a:r>
                </a:p>
              </p:txBody>
            </p:sp>
            <p:sp>
              <p:nvSpPr>
                <p:cNvPr id="111" name="Rectangle: Rounded Corners 157">
                  <a:extLst>
                    <a:ext uri="{FF2B5EF4-FFF2-40B4-BE49-F238E27FC236}">
                      <a16:creationId xmlns:a16="http://schemas.microsoft.com/office/drawing/2014/main" id="{93D84E8E-645A-4B00-AD9D-1A203165FA85}"/>
                    </a:ext>
                  </a:extLst>
                </p:cNvPr>
                <p:cNvSpPr/>
                <p:nvPr/>
              </p:nvSpPr>
              <p:spPr>
                <a:xfrm>
                  <a:off x="3830938" y="1636326"/>
                  <a:ext cx="665446" cy="676572"/>
                </a:xfrm>
                <a:prstGeom prst="roundRect">
                  <a:avLst/>
                </a:prstGeom>
                <a:solidFill>
                  <a:srgbClr val="FFF9E7"/>
                </a:solidFill>
                <a:ln w="28575">
                  <a:prstDash val="dash"/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149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C499EBAF-8E63-493A-8305-EC43FF2667ED}"/>
                    </a:ext>
                  </a:extLst>
                </p:cNvPr>
                <p:cNvGrpSpPr/>
                <p:nvPr/>
              </p:nvGrpSpPr>
              <p:grpSpPr>
                <a:xfrm>
                  <a:off x="3962342" y="1685089"/>
                  <a:ext cx="435172" cy="572449"/>
                  <a:chOff x="8709914" y="3082781"/>
                  <a:chExt cx="435172" cy="572449"/>
                </a:xfrm>
              </p:grpSpPr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A9F4EAEE-7F75-4031-BBFD-BD24B103DF89}"/>
                      </a:ext>
                    </a:extLst>
                  </p:cNvPr>
                  <p:cNvSpPr/>
                  <p:nvPr/>
                </p:nvSpPr>
                <p:spPr>
                  <a:xfrm>
                    <a:off x="8709914" y="3082781"/>
                    <a:ext cx="120287" cy="384048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938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6" name="TextBox 115">
                        <a:extLst>
                          <a:ext uri="{FF2B5EF4-FFF2-40B4-BE49-F238E27FC236}">
                            <a16:creationId xmlns:a16="http://schemas.microsoft.com/office/drawing/2014/main" id="{4AE91DEC-716C-4A73-8654-CE0FD9DB351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718343" y="3458390"/>
                        <a:ext cx="120287" cy="19331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400" i="1" baseline="-25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oMath>
                          </m:oMathPara>
                        </a14:m>
                        <a:endParaRPr lang="en-US" sz="1400" baseline="-25000" dirty="0"/>
                      </a:p>
                    </p:txBody>
                  </p:sp>
                </mc:Choice>
                <mc:Fallback xmlns="">
                  <p:sp>
                    <p:nvSpPr>
                      <p:cNvPr id="31" name="TextBox 30">
                        <a:extLst>
                          <a:ext uri="{FF2B5EF4-FFF2-40B4-BE49-F238E27FC236}">
                            <a16:creationId xmlns:a16="http://schemas.microsoft.com/office/drawing/2014/main" id="{57AFB8AB-AB46-45E4-9522-E7392589B1C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718343" y="3458390"/>
                        <a:ext cx="120287" cy="193318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 l="-31818" r="-40909" b="-1470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DB3C25A1-7EAF-4B23-B8E6-38295ECAAED8}"/>
                      </a:ext>
                    </a:extLst>
                  </p:cNvPr>
                  <p:cNvSpPr/>
                  <p:nvPr/>
                </p:nvSpPr>
                <p:spPr>
                  <a:xfrm>
                    <a:off x="8967345" y="3216925"/>
                    <a:ext cx="118872" cy="244987"/>
                  </a:xfrm>
                  <a:prstGeom prst="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938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8" name="TextBox 117">
                        <a:extLst>
                          <a:ext uri="{FF2B5EF4-FFF2-40B4-BE49-F238E27FC236}">
                            <a16:creationId xmlns:a16="http://schemas.microsoft.com/office/drawing/2014/main" id="{6EB08313-23D7-4E4A-8A15-5AD303C7350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967345" y="3461912"/>
                        <a:ext cx="177741" cy="19331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400" i="1" baseline="-25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oMath>
                          </m:oMathPara>
                        </a14:m>
                        <a:endParaRPr lang="en-US" sz="1400" baseline="-25000" dirty="0"/>
                      </a:p>
                    </p:txBody>
                  </p:sp>
                </mc:Choice>
                <mc:Fallback xmlns="">
                  <p:sp>
                    <p:nvSpPr>
                      <p:cNvPr id="33" name="TextBox 32">
                        <a:extLst>
                          <a:ext uri="{FF2B5EF4-FFF2-40B4-BE49-F238E27FC236}">
                            <a16:creationId xmlns:a16="http://schemas.microsoft.com/office/drawing/2014/main" id="{99338115-63D0-44CD-9BA9-FC6105DB558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967345" y="3461912"/>
                        <a:ext cx="177741" cy="193318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 l="-19355" r="-6452" b="-1142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13" name="Straight Arrow Connector 112">
                  <a:extLst>
                    <a:ext uri="{FF2B5EF4-FFF2-40B4-BE49-F238E27FC236}">
                      <a16:creationId xmlns:a16="http://schemas.microsoft.com/office/drawing/2014/main" id="{15031261-A067-4717-95EE-ADF23FDF7306}"/>
                    </a:ext>
                  </a:extLst>
                </p:cNvPr>
                <p:cNvCxnSpPr>
                  <a:stCxn id="108" idx="0"/>
                </p:cNvCxnSpPr>
                <p:nvPr/>
              </p:nvCxnSpPr>
              <p:spPr>
                <a:xfrm flipV="1">
                  <a:off x="3591499" y="1988773"/>
                  <a:ext cx="239439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Arrow Connector 113">
                  <a:extLst>
                    <a:ext uri="{FF2B5EF4-FFF2-40B4-BE49-F238E27FC236}">
                      <a16:creationId xmlns:a16="http://schemas.microsoft.com/office/drawing/2014/main" id="{0F558E50-D9C1-446F-9C61-48564A2FA684}"/>
                    </a:ext>
                  </a:extLst>
                </p:cNvPr>
                <p:cNvCxnSpPr>
                  <a:cxnSpLocks/>
                  <a:stCxn id="111" idx="3"/>
                  <a:endCxn id="91" idx="1"/>
                </p:cNvCxnSpPr>
                <p:nvPr/>
              </p:nvCxnSpPr>
              <p:spPr>
                <a:xfrm flipV="1">
                  <a:off x="4496384" y="1973473"/>
                  <a:ext cx="918415" cy="114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6287D3D-F58C-477A-B285-1741CAC74CF8}"/>
                  </a:ext>
                </a:extLst>
              </p:cNvPr>
              <p:cNvSpPr txBox="1"/>
              <p:nvPr/>
            </p:nvSpPr>
            <p:spPr>
              <a:xfrm>
                <a:off x="3589413" y="3722897"/>
                <a:ext cx="1246087" cy="35602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1100" dirty="0">
                    <a:latin typeface="Arial" charset="0"/>
                    <a:ea typeface="Arial" charset="0"/>
                    <a:cs typeface="Arial" charset="0"/>
                  </a:rPr>
                  <a:t>SH Lighting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809C221-F5F5-403D-A809-0D279CE68A99}"/>
                  </a:ext>
                </a:extLst>
              </p:cNvPr>
              <p:cNvSpPr txBox="1"/>
              <p:nvPr/>
            </p:nvSpPr>
            <p:spPr>
              <a:xfrm>
                <a:off x="5805958" y="5331340"/>
                <a:ext cx="1048962" cy="356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Shading</a:t>
                </a:r>
              </a:p>
            </p:txBody>
          </p:sp>
          <p:sp>
            <p:nvSpPr>
              <p:cNvPr id="76" name="Rectangle: Rounded Corners 157">
                <a:extLst>
                  <a:ext uri="{FF2B5EF4-FFF2-40B4-BE49-F238E27FC236}">
                    <a16:creationId xmlns:a16="http://schemas.microsoft.com/office/drawing/2014/main" id="{0F0E6079-6A34-4987-98FB-507A78004001}"/>
                  </a:ext>
                </a:extLst>
              </p:cNvPr>
              <p:cNvSpPr/>
              <p:nvPr/>
            </p:nvSpPr>
            <p:spPr>
              <a:xfrm>
                <a:off x="3780744" y="4065487"/>
                <a:ext cx="724617" cy="736732"/>
              </a:xfrm>
              <a:prstGeom prst="roundRect">
                <a:avLst/>
              </a:prstGeom>
              <a:solidFill>
                <a:srgbClr val="FFF9E7"/>
              </a:solidFill>
              <a:ln w="28575">
                <a:prstDash val="dash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49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BF84E6A5-6B2F-4EF5-8265-EDDA661C6755}"/>
                  </a:ext>
                </a:extLst>
              </p:cNvPr>
              <p:cNvSpPr/>
              <p:nvPr/>
            </p:nvSpPr>
            <p:spPr>
              <a:xfrm>
                <a:off x="4045713" y="4227847"/>
                <a:ext cx="129442" cy="26677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38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32CBCEC2-669A-4F9F-8C52-19B1D93988FD}"/>
                      </a:ext>
                    </a:extLst>
                  </p:cNvPr>
                  <p:cNvSpPr txBox="1"/>
                  <p:nvPr/>
                </p:nvSpPr>
                <p:spPr>
                  <a:xfrm>
                    <a:off x="4045713" y="4481758"/>
                    <a:ext cx="193545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242E283E-CBA9-4612-B75E-CE20290019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45713" y="4481758"/>
                    <a:ext cx="193545" cy="21544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6250" r="-3125" b="-57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43FE4052-7F42-409B-8C53-1C4BE0782518}"/>
                  </a:ext>
                </a:extLst>
              </p:cNvPr>
              <p:cNvCxnSpPr>
                <a:stCxn id="103" idx="0"/>
              </p:cNvCxnSpPr>
              <p:nvPr/>
            </p:nvCxnSpPr>
            <p:spPr>
              <a:xfrm flipV="1">
                <a:off x="3538510" y="4450562"/>
                <a:ext cx="207786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E0DD3DB3-786B-41A8-89CC-83224654A45F}"/>
                  </a:ext>
                </a:extLst>
              </p:cNvPr>
              <p:cNvCxnSpPr>
                <a:cxnSpLocks/>
                <a:stCxn id="76" idx="3"/>
              </p:cNvCxnSpPr>
              <p:nvPr/>
            </p:nvCxnSpPr>
            <p:spPr>
              <a:xfrm>
                <a:off x="4505361" y="4433853"/>
                <a:ext cx="972791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745E6BB4-6D96-46A7-B0C7-7FF59C105551}"/>
                  </a:ext>
                </a:extLst>
              </p:cNvPr>
              <p:cNvCxnSpPr>
                <a:cxnSpLocks/>
                <a:stCxn id="91" idx="2"/>
                <a:endCxn id="92" idx="0"/>
              </p:cNvCxnSpPr>
              <p:nvPr/>
            </p:nvCxnSpPr>
            <p:spPr>
              <a:xfrm>
                <a:off x="6330440" y="2977545"/>
                <a:ext cx="4129" cy="5968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FEBB4001-1407-4E5A-81FD-1B84A7B833F5}"/>
                  </a:ext>
                </a:extLst>
              </p:cNvPr>
              <p:cNvCxnSpPr>
                <a:cxnSpLocks/>
                <a:stCxn id="89" idx="3"/>
                <a:endCxn id="103" idx="2"/>
              </p:cNvCxnSpPr>
              <p:nvPr/>
            </p:nvCxnSpPr>
            <p:spPr>
              <a:xfrm>
                <a:off x="1954171" y="3314676"/>
                <a:ext cx="516653" cy="11358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8EBABF36-0200-4D94-A16D-FC60F9080E4F}"/>
                  </a:ext>
                </a:extLst>
              </p:cNvPr>
              <p:cNvGrpSpPr/>
              <p:nvPr/>
            </p:nvGrpSpPr>
            <p:grpSpPr>
              <a:xfrm>
                <a:off x="8832682" y="717776"/>
                <a:ext cx="2933366" cy="374920"/>
                <a:chOff x="8811849" y="432791"/>
                <a:chExt cx="2693835" cy="344303"/>
              </a:xfrm>
            </p:grpSpPr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281401F7-B388-4B05-993E-927B6EBBCA50}"/>
                    </a:ext>
                  </a:extLst>
                </p:cNvPr>
                <p:cNvSpPr txBox="1"/>
                <p:nvPr/>
              </p:nvSpPr>
              <p:spPr>
                <a:xfrm>
                  <a:off x="8811849" y="450143"/>
                  <a:ext cx="1979471" cy="3269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New Shadings</a:t>
                  </a:r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DEF3D183-3A53-4F0E-BEE1-F1BBDAA84232}"/>
                    </a:ext>
                  </a:extLst>
                </p:cNvPr>
                <p:cNvSpPr txBox="1"/>
                <p:nvPr/>
              </p:nvSpPr>
              <p:spPr>
                <a:xfrm>
                  <a:off x="10287322" y="432791"/>
                  <a:ext cx="1218362" cy="3269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Relit Images</a:t>
                  </a:r>
                </a:p>
              </p:txBody>
            </p:sp>
          </p:grp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36E09D8A-53E8-49DA-A20C-BFFE259EE321}"/>
                  </a:ext>
                </a:extLst>
              </p:cNvPr>
              <p:cNvCxnSpPr>
                <a:cxnSpLocks/>
                <a:stCxn id="92" idx="3"/>
                <a:endCxn id="90" idx="1"/>
              </p:cNvCxnSpPr>
              <p:nvPr/>
            </p:nvCxnSpPr>
            <p:spPr>
              <a:xfrm>
                <a:off x="7194014" y="4433853"/>
                <a:ext cx="17862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0A197798-E489-4DBA-8D5F-98E7868B9E9A}"/>
                  </a:ext>
                </a:extLst>
              </p:cNvPr>
              <p:cNvCxnSpPr>
                <a:cxnSpLocks/>
                <a:stCxn id="90" idx="3"/>
              </p:cNvCxnSpPr>
              <p:nvPr/>
            </p:nvCxnSpPr>
            <p:spPr>
              <a:xfrm>
                <a:off x="9091530" y="4433853"/>
                <a:ext cx="34707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2CE7FE0-C6DE-48C3-9731-48129456C802}"/>
                  </a:ext>
                </a:extLst>
              </p:cNvPr>
              <p:cNvSpPr txBox="1"/>
              <p:nvPr/>
            </p:nvSpPr>
            <p:spPr>
              <a:xfrm>
                <a:off x="7707604" y="5293298"/>
                <a:ext cx="1048962" cy="356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Albedo</a:t>
                </a:r>
              </a:p>
            </p:txBody>
          </p: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AACBEA1C-5207-4D05-AB21-3045713BEDE8}"/>
                  </a:ext>
                </a:extLst>
              </p:cNvPr>
              <p:cNvCxnSpPr>
                <a:cxnSpLocks/>
                <a:stCxn id="89" idx="3"/>
                <a:endCxn id="108" idx="2"/>
              </p:cNvCxnSpPr>
              <p:nvPr/>
            </p:nvCxnSpPr>
            <p:spPr>
              <a:xfrm flipV="1">
                <a:off x="1954171" y="2134762"/>
                <a:ext cx="463709" cy="117991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CBA37B0D-CBA2-4050-A5B3-7301C0F7DA4F}"/>
                  </a:ext>
                </a:extLst>
              </p:cNvPr>
              <p:cNvSpPr txBox="1"/>
              <p:nvPr/>
            </p:nvSpPr>
            <p:spPr>
              <a:xfrm>
                <a:off x="5481342" y="906832"/>
                <a:ext cx="1542368" cy="356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Normal</a:t>
                </a:r>
              </a:p>
            </p:txBody>
          </p:sp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B4FCDA14-8A9D-444A-8CC7-4284059F89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5280" y="2455230"/>
                <a:ext cx="1718891" cy="171889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04FA73AA-5542-4A10-AF0E-7CC87BA45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72639" y="3574407"/>
                <a:ext cx="1718891" cy="1718891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2BE49322-3F56-44D9-992F-4645D70097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70994" y="1258654"/>
                <a:ext cx="1718891" cy="1718891"/>
              </a:xfrm>
              <a:prstGeom prst="rect">
                <a:avLst/>
              </a:prstGeom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55D638AF-4963-4540-9D89-68653ABC60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75123" y="3574407"/>
                <a:ext cx="1718891" cy="1718891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23677B27-628E-4F98-88B4-6C15EA417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44332" y="1017080"/>
                <a:ext cx="916742" cy="916742"/>
              </a:xfrm>
              <a:prstGeom prst="rect">
                <a:avLst/>
              </a:prstGeom>
            </p:spPr>
          </p:pic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3C41E998-5F23-4E29-B542-1A5A612367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42055" y="1017080"/>
                <a:ext cx="916742" cy="916742"/>
              </a:xfrm>
              <a:prstGeom prst="rect">
                <a:avLst/>
              </a:prstGeom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986D32C0-8E0A-41A3-B79D-D3E42968A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44332" y="1977854"/>
                <a:ext cx="916742" cy="916742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C63FD77F-E836-4A21-90F6-6DCED1F339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42055" y="1977854"/>
                <a:ext cx="916742" cy="916742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4E5A5C25-32D7-4DE3-B8BC-61A977492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47695" y="2938628"/>
                <a:ext cx="916742" cy="916742"/>
              </a:xfrm>
              <a:prstGeom prst="rect">
                <a:avLst/>
              </a:prstGeom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57400772-2EE7-43A8-9526-3E077CE813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42055" y="2938628"/>
                <a:ext cx="916742" cy="916742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CD553E35-1AED-4F71-8BEC-BE43B06EEB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56784" y="3899402"/>
                <a:ext cx="916742" cy="916742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E6C9D8F4-628F-4D87-ADD5-95F1CE00A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42055" y="3899402"/>
                <a:ext cx="916742" cy="916742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BCCEF0D0-1755-4A59-A7D1-FC9EF7DE7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44332" y="4854549"/>
                <a:ext cx="916742" cy="916742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94AA67B6-F1C5-46AB-A6A9-CDFE3B2454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42055" y="4854549"/>
                <a:ext cx="916742" cy="916742"/>
              </a:xfrm>
              <a:prstGeom prst="rect">
                <a:avLst/>
              </a:prstGeom>
            </p:spPr>
          </p:pic>
          <p:sp>
            <p:nvSpPr>
              <p:cNvPr id="103" name="Trapezoid 102">
                <a:extLst>
                  <a:ext uri="{FF2B5EF4-FFF2-40B4-BE49-F238E27FC236}">
                    <a16:creationId xmlns:a16="http://schemas.microsoft.com/office/drawing/2014/main" id="{C6D77FC3-811F-4485-95E9-4AB48D626AAE}"/>
                  </a:ext>
                </a:extLst>
              </p:cNvPr>
              <p:cNvSpPr/>
              <p:nvPr/>
            </p:nvSpPr>
            <p:spPr>
              <a:xfrm rot="5400000">
                <a:off x="2349110" y="3916720"/>
                <a:ext cx="1311114" cy="1067686"/>
              </a:xfrm>
              <a:prstGeom prst="trapezoid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270" wrap="square" lIns="98474" tIns="49238" rIns="98474" bIns="4923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DLRN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2F617E81-109B-42B9-9F67-839EEF178A5B}"/>
                  </a:ext>
                </a:extLst>
              </p:cNvPr>
              <p:cNvSpPr txBox="1"/>
              <p:nvPr/>
            </p:nvSpPr>
            <p:spPr>
              <a:xfrm>
                <a:off x="7290315" y="906832"/>
                <a:ext cx="1542368" cy="356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Mask</a:t>
                </a:r>
              </a:p>
            </p:txBody>
          </p:sp>
        </p:grp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E3A79851-FFEB-44F8-8905-2711EFCA2316}"/>
                </a:ext>
              </a:extLst>
            </p:cNvPr>
            <p:cNvCxnSpPr>
              <a:cxnSpLocks/>
            </p:cNvCxnSpPr>
            <p:nvPr/>
          </p:nvCxnSpPr>
          <p:spPr>
            <a:xfrm>
              <a:off x="7164586" y="1853846"/>
              <a:ext cx="174497" cy="21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C8E4670D-A399-4EBF-9D4D-19E5826AE364}"/>
                </a:ext>
              </a:extLst>
            </p:cNvPr>
            <p:cNvCxnSpPr/>
            <p:nvPr/>
          </p:nvCxnSpPr>
          <p:spPr>
            <a:xfrm>
              <a:off x="9053583" y="1853846"/>
              <a:ext cx="35146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65CBCB9-FDD6-4D73-A69F-DA3AACB0A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4362" y="1003118"/>
              <a:ext cx="1714500" cy="1714500"/>
            </a:xfrm>
            <a:prstGeom prst="rect">
              <a:avLst/>
            </a:prstGeom>
          </p:spPr>
        </p:pic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2C628F5-C86C-4750-BE18-FD035BA38B70}"/>
                </a:ext>
              </a:extLst>
            </p:cNvPr>
            <p:cNvCxnSpPr>
              <a:stCxn id="69" idx="2"/>
              <a:endCxn id="90" idx="0"/>
            </p:cNvCxnSpPr>
            <p:nvPr/>
          </p:nvCxnSpPr>
          <p:spPr>
            <a:xfrm flipH="1">
              <a:off x="8198529" y="2717618"/>
              <a:ext cx="3083" cy="59253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4848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E92CB8-60DA-4AB9-93FC-F8776953B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FRADA: Qualitative Results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CB8757-CCC8-43A4-A2CA-BA0EE86A36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465888"/>
            <a:ext cx="2133600" cy="371475"/>
          </a:xfrm>
          <a:prstGeom prst="rect">
            <a:avLst/>
          </a:prstGeom>
        </p:spPr>
        <p:txBody>
          <a:bodyPr/>
          <a:lstStyle/>
          <a:p>
            <a:fld id="{F808312C-BB62-914F-80F7-934C23CAFEE6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698DA1-93E0-48D7-BA84-DCFB2ECFF2F2}"/>
              </a:ext>
            </a:extLst>
          </p:cNvPr>
          <p:cNvGrpSpPr/>
          <p:nvPr/>
        </p:nvGrpSpPr>
        <p:grpSpPr>
          <a:xfrm>
            <a:off x="2508822" y="1576147"/>
            <a:ext cx="4686063" cy="4813673"/>
            <a:chOff x="19720268" y="4688462"/>
            <a:chExt cx="11021074" cy="92129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63A1CD-E71E-49D4-AA32-6D3857F33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944" b="33771"/>
            <a:stretch/>
          </p:blipFill>
          <p:spPr>
            <a:xfrm>
              <a:off x="21548794" y="4688462"/>
              <a:ext cx="4521966" cy="298104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AA312F-73B2-415F-A441-7DC60E20D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5070" b="33771"/>
            <a:stretch/>
          </p:blipFill>
          <p:spPr>
            <a:xfrm>
              <a:off x="19728108" y="4710999"/>
              <a:ext cx="1568102" cy="298104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BE06FA-9029-46F6-8245-024F383D7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944" b="33934"/>
            <a:stretch/>
          </p:blipFill>
          <p:spPr>
            <a:xfrm>
              <a:off x="26219372" y="4688462"/>
              <a:ext cx="4521970" cy="297370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FF7A6BD-A120-4989-B9F5-D7B55432C8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165" t="59625" b="-1"/>
            <a:stretch/>
          </p:blipFill>
          <p:spPr>
            <a:xfrm>
              <a:off x="21515399" y="7822008"/>
              <a:ext cx="4491624" cy="302417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07A0DB-17CC-4A0A-870F-C91B95FE7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9623" r="84906"/>
            <a:stretch/>
          </p:blipFill>
          <p:spPr>
            <a:xfrm>
              <a:off x="19720310" y="7822010"/>
              <a:ext cx="1582740" cy="302417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24C0C6-235F-4969-AEE2-D9113F849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165" t="59623" r="1"/>
            <a:stretch/>
          </p:blipFill>
          <p:spPr>
            <a:xfrm>
              <a:off x="26219372" y="7754602"/>
              <a:ext cx="4491624" cy="302417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95B7D4-907D-40A1-8415-EDA715BE2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6981" b="59826"/>
            <a:stretch/>
          </p:blipFill>
          <p:spPr>
            <a:xfrm>
              <a:off x="21496172" y="10837725"/>
              <a:ext cx="4530078" cy="30217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CAB0453-B84B-45B8-8E01-F570B98F0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19" r="85732" b="59827"/>
            <a:stretch/>
          </p:blipFill>
          <p:spPr>
            <a:xfrm>
              <a:off x="19720268" y="10877284"/>
              <a:ext cx="1523320" cy="302417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2B02DE-5B60-4391-B399-989D1402D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7349" b="59730"/>
            <a:stretch/>
          </p:blipFill>
          <p:spPr>
            <a:xfrm>
              <a:off x="26198718" y="10786642"/>
              <a:ext cx="4523524" cy="3050695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6810D22-328B-4E44-9D95-DDAEDC8D864E}"/>
              </a:ext>
            </a:extLst>
          </p:cNvPr>
          <p:cNvSpPr txBox="1"/>
          <p:nvPr/>
        </p:nvSpPr>
        <p:spPr>
          <a:xfrm>
            <a:off x="2392144" y="1206815"/>
            <a:ext cx="87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C0EC58-0C90-4867-9223-274A0DA4C361}"/>
              </a:ext>
            </a:extLst>
          </p:cNvPr>
          <p:cNvSpPr txBox="1"/>
          <p:nvPr/>
        </p:nvSpPr>
        <p:spPr>
          <a:xfrm>
            <a:off x="3770199" y="1206815"/>
            <a:ext cx="952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SfSNet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C90145-5A87-4CD7-A1CD-46930ABFDB94}"/>
              </a:ext>
            </a:extLst>
          </p:cNvPr>
          <p:cNvSpPr txBox="1"/>
          <p:nvPr/>
        </p:nvSpPr>
        <p:spPr>
          <a:xfrm>
            <a:off x="5763623" y="1206815"/>
            <a:ext cx="105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FRADA</a:t>
            </a:r>
          </a:p>
        </p:txBody>
      </p:sp>
    </p:spTree>
    <p:extLst>
      <p:ext uri="{BB962C8B-B14F-4D97-AF65-F5344CB8AC3E}">
        <p14:creationId xmlns:p14="http://schemas.microsoft.com/office/powerpoint/2010/main" val="3602966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6270BC-1A3C-5045-B31C-B4A526C95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FRADA: Quantitative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13C528-9789-FE46-B6C1-53EB1F6D955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465888"/>
            <a:ext cx="2133600" cy="371475"/>
          </a:xfrm>
          <a:prstGeom prst="rect">
            <a:avLst/>
          </a:prstGeom>
        </p:spPr>
        <p:txBody>
          <a:bodyPr/>
          <a:lstStyle/>
          <a:p>
            <a:fld id="{F808312C-BB62-914F-80F7-934C23CAFEE6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15663A6-EDF9-43A7-B0A7-6C2853451BFF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69946" y="1785737"/>
          <a:ext cx="8804107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4475">
                  <a:extLst>
                    <a:ext uri="{9D8B030D-6E8A-4147-A177-3AD203B41FA5}">
                      <a16:colId xmlns:a16="http://schemas.microsoft.com/office/drawing/2014/main" val="2036984476"/>
                    </a:ext>
                  </a:extLst>
                </a:gridCol>
                <a:gridCol w="911204">
                  <a:extLst>
                    <a:ext uri="{9D8B030D-6E8A-4147-A177-3AD203B41FA5}">
                      <a16:colId xmlns:a16="http://schemas.microsoft.com/office/drawing/2014/main" val="1204834869"/>
                    </a:ext>
                  </a:extLst>
                </a:gridCol>
                <a:gridCol w="911204">
                  <a:extLst>
                    <a:ext uri="{9D8B030D-6E8A-4147-A177-3AD203B41FA5}">
                      <a16:colId xmlns:a16="http://schemas.microsoft.com/office/drawing/2014/main" val="1628681317"/>
                    </a:ext>
                  </a:extLst>
                </a:gridCol>
                <a:gridCol w="911204">
                  <a:extLst>
                    <a:ext uri="{9D8B030D-6E8A-4147-A177-3AD203B41FA5}">
                      <a16:colId xmlns:a16="http://schemas.microsoft.com/office/drawing/2014/main" val="1392182813"/>
                    </a:ext>
                  </a:extLst>
                </a:gridCol>
                <a:gridCol w="911204">
                  <a:extLst>
                    <a:ext uri="{9D8B030D-6E8A-4147-A177-3AD203B41FA5}">
                      <a16:colId xmlns:a16="http://schemas.microsoft.com/office/drawing/2014/main" val="2202724368"/>
                    </a:ext>
                  </a:extLst>
                </a:gridCol>
                <a:gridCol w="911204">
                  <a:extLst>
                    <a:ext uri="{9D8B030D-6E8A-4147-A177-3AD203B41FA5}">
                      <a16:colId xmlns:a16="http://schemas.microsoft.com/office/drawing/2014/main" val="3595335695"/>
                    </a:ext>
                  </a:extLst>
                </a:gridCol>
                <a:gridCol w="911204">
                  <a:extLst>
                    <a:ext uri="{9D8B030D-6E8A-4147-A177-3AD203B41FA5}">
                      <a16:colId xmlns:a16="http://schemas.microsoft.com/office/drawing/2014/main" val="3220085296"/>
                    </a:ext>
                  </a:extLst>
                </a:gridCol>
                <a:gridCol w="911204">
                  <a:extLst>
                    <a:ext uri="{9D8B030D-6E8A-4147-A177-3AD203B41FA5}">
                      <a16:colId xmlns:a16="http://schemas.microsoft.com/office/drawing/2014/main" val="4215388873"/>
                    </a:ext>
                  </a:extLst>
                </a:gridCol>
                <a:gridCol w="911204">
                  <a:extLst>
                    <a:ext uri="{9D8B030D-6E8A-4147-A177-3AD203B41FA5}">
                      <a16:colId xmlns:a16="http://schemas.microsoft.com/office/drawing/2014/main" val="248774669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UHDB31.R0128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UHDB31.R0256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965064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4134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SLR50I-NA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001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SLR50I-CA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85.98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9817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SLR50I-SfSNet-RL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8190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SLR50I-FRADA-UL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0851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SLR50I-FRADA-RL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90721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46EA471-98EE-4747-ADDB-C400216C7599}"/>
              </a:ext>
            </a:extLst>
          </p:cNvPr>
          <p:cNvSpPr txBox="1"/>
          <p:nvPr/>
        </p:nvSpPr>
        <p:spPr>
          <a:xfrm>
            <a:off x="953477" y="5072263"/>
            <a:ext cx="7237046" cy="64633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FRADA reduces the gap in rank-1 identification rate between I01, I05, and I03 from approximately 10% to 5%.</a:t>
            </a:r>
          </a:p>
        </p:txBody>
      </p:sp>
    </p:spTree>
    <p:extLst>
      <p:ext uri="{BB962C8B-B14F-4D97-AF65-F5344CB8AC3E}">
        <p14:creationId xmlns:p14="http://schemas.microsoft.com/office/powerpoint/2010/main" val="119946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CE2C19-091C-45EF-AA7A-BC5725E55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FRnR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8D15B2-D864-4A4A-A9B1-82370EF298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465888"/>
            <a:ext cx="2133600" cy="371475"/>
          </a:xfrm>
          <a:prstGeom prst="rect">
            <a:avLst/>
          </a:prstGeom>
        </p:spPr>
        <p:txBody>
          <a:bodyPr/>
          <a:lstStyle/>
          <a:p>
            <a:fld id="{F808312C-BB62-914F-80F7-934C23CAFEE6}" type="slidenum">
              <a:rPr lang="en-US" smtClean="0"/>
              <a:t>29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444814-9F8F-4094-B29C-6E89F684FA9F}"/>
              </a:ext>
            </a:extLst>
          </p:cNvPr>
          <p:cNvGrpSpPr/>
          <p:nvPr/>
        </p:nvGrpSpPr>
        <p:grpSpPr>
          <a:xfrm>
            <a:off x="3912414" y="1413210"/>
            <a:ext cx="4957324" cy="4133219"/>
            <a:chOff x="5165513" y="282210"/>
            <a:chExt cx="6195522" cy="5165584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00614C8A-FB96-4722-BE5C-544BC62AB428}"/>
                </a:ext>
              </a:extLst>
            </p:cNvPr>
            <p:cNvSpPr/>
            <p:nvPr/>
          </p:nvSpPr>
          <p:spPr>
            <a:xfrm>
              <a:off x="5165513" y="623912"/>
              <a:ext cx="6195522" cy="4823882"/>
            </a:xfrm>
            <a:prstGeom prst="roundRect">
              <a:avLst/>
            </a:prstGeom>
            <a:solidFill>
              <a:srgbClr val="F5F9FD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938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EE01C54-866D-4880-8C2B-B971DB00DF01}"/>
                </a:ext>
              </a:extLst>
            </p:cNvPr>
            <p:cNvSpPr txBox="1"/>
            <p:nvPr/>
          </p:nvSpPr>
          <p:spPr>
            <a:xfrm>
              <a:off x="7088929" y="282210"/>
              <a:ext cx="2792734" cy="326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Face Relighting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9BD291E-3E0D-4F27-9FE2-281513398365}"/>
              </a:ext>
            </a:extLst>
          </p:cNvPr>
          <p:cNvSpPr txBox="1"/>
          <p:nvPr/>
        </p:nvSpPr>
        <p:spPr>
          <a:xfrm>
            <a:off x="4295103" y="5098378"/>
            <a:ext cx="7707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Shading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8EEF02-1396-465E-AB52-E3E212C90968}"/>
              </a:ext>
            </a:extLst>
          </p:cNvPr>
          <p:cNvCxnSpPr>
            <a:cxnSpLocks/>
          </p:cNvCxnSpPr>
          <p:nvPr/>
        </p:nvCxnSpPr>
        <p:spPr>
          <a:xfrm>
            <a:off x="4680496" y="3368791"/>
            <a:ext cx="3034" cy="4385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A802F9D-637B-4C1A-B202-F743F1E79D4A}"/>
              </a:ext>
            </a:extLst>
          </p:cNvPr>
          <p:cNvSpPr txBox="1"/>
          <p:nvPr/>
        </p:nvSpPr>
        <p:spPr>
          <a:xfrm>
            <a:off x="7287310" y="1687366"/>
            <a:ext cx="974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Relit Images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DA11266-5F7A-47D0-A849-A0DA53448463}"/>
              </a:ext>
            </a:extLst>
          </p:cNvPr>
          <p:cNvCxnSpPr>
            <a:cxnSpLocks/>
          </p:cNvCxnSpPr>
          <p:nvPr/>
        </p:nvCxnSpPr>
        <p:spPr>
          <a:xfrm>
            <a:off x="5189916" y="4438898"/>
            <a:ext cx="2563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F72D8BF-E3DA-4034-AA33-56AD42D99667}"/>
              </a:ext>
            </a:extLst>
          </p:cNvPr>
          <p:cNvCxnSpPr>
            <a:cxnSpLocks/>
          </p:cNvCxnSpPr>
          <p:nvPr/>
        </p:nvCxnSpPr>
        <p:spPr>
          <a:xfrm>
            <a:off x="6709367" y="4438898"/>
            <a:ext cx="25503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9C12720-E7E6-42D7-B604-25EC353AD264}"/>
              </a:ext>
            </a:extLst>
          </p:cNvPr>
          <p:cNvSpPr txBox="1"/>
          <p:nvPr/>
        </p:nvSpPr>
        <p:spPr>
          <a:xfrm>
            <a:off x="5692447" y="5070425"/>
            <a:ext cx="7707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Albedo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C310BD-17A8-4E1A-A5A6-EEC1CFA089DC}"/>
              </a:ext>
            </a:extLst>
          </p:cNvPr>
          <p:cNvSpPr txBox="1"/>
          <p:nvPr/>
        </p:nvSpPr>
        <p:spPr>
          <a:xfrm>
            <a:off x="4056572" y="1847214"/>
            <a:ext cx="1133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C4932B-2D18-4FA4-A954-77FA3D81AABB}"/>
              </a:ext>
            </a:extLst>
          </p:cNvPr>
          <p:cNvSpPr txBox="1"/>
          <p:nvPr/>
        </p:nvSpPr>
        <p:spPr>
          <a:xfrm>
            <a:off x="5385820" y="1847214"/>
            <a:ext cx="1133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239B6AE-AD6D-4E6A-BEB5-FCF201C1C5F0}"/>
              </a:ext>
            </a:extLst>
          </p:cNvPr>
          <p:cNvCxnSpPr>
            <a:cxnSpLocks/>
          </p:cNvCxnSpPr>
          <p:nvPr/>
        </p:nvCxnSpPr>
        <p:spPr>
          <a:xfrm>
            <a:off x="5189916" y="2738877"/>
            <a:ext cx="2563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55AB70E-5755-4945-81E7-88EB7364D8F3}"/>
              </a:ext>
            </a:extLst>
          </p:cNvPr>
          <p:cNvCxnSpPr/>
          <p:nvPr/>
        </p:nvCxnSpPr>
        <p:spPr>
          <a:xfrm>
            <a:off x="6706141" y="2737263"/>
            <a:ext cx="2582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12B79C-51C0-4E04-948F-887B7DBFEC86}"/>
              </a:ext>
            </a:extLst>
          </p:cNvPr>
          <p:cNvCxnSpPr>
            <a:cxnSpLocks/>
          </p:cNvCxnSpPr>
          <p:nvPr/>
        </p:nvCxnSpPr>
        <p:spPr>
          <a:xfrm flipH="1">
            <a:off x="6077840" y="3371970"/>
            <a:ext cx="2265" cy="435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7EE472A-8D8A-43B1-903B-D4425237E6CF}"/>
              </a:ext>
            </a:extLst>
          </p:cNvPr>
          <p:cNvGrpSpPr/>
          <p:nvPr/>
        </p:nvGrpSpPr>
        <p:grpSpPr>
          <a:xfrm>
            <a:off x="1620399" y="2598113"/>
            <a:ext cx="2442195" cy="1840639"/>
            <a:chOff x="1620399" y="2740613"/>
            <a:chExt cx="2442195" cy="1840639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A74B0C5-C789-43FB-8105-96CA5778224E}"/>
                </a:ext>
              </a:extLst>
            </p:cNvPr>
            <p:cNvSpPr/>
            <p:nvPr/>
          </p:nvSpPr>
          <p:spPr>
            <a:xfrm>
              <a:off x="1620399" y="3009178"/>
              <a:ext cx="2217255" cy="1313152"/>
            </a:xfrm>
            <a:prstGeom prst="roundRect">
              <a:avLst/>
            </a:prstGeom>
            <a:solidFill>
              <a:srgbClr val="F5F9FD"/>
            </a:solidFill>
            <a:ln w="28575"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938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rapezoid 47">
              <a:extLst>
                <a:ext uri="{FF2B5EF4-FFF2-40B4-BE49-F238E27FC236}">
                  <a16:creationId xmlns:a16="http://schemas.microsoft.com/office/drawing/2014/main" id="{100848A7-B600-4012-AA2A-D6FCA4D0548E}"/>
                </a:ext>
              </a:extLst>
            </p:cNvPr>
            <p:cNvSpPr/>
            <p:nvPr/>
          </p:nvSpPr>
          <p:spPr>
            <a:xfrm rot="5400000">
              <a:off x="1716079" y="3280933"/>
              <a:ext cx="963417" cy="784544"/>
            </a:xfrm>
            <a:prstGeom prst="trapezoid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98474" tIns="49238" rIns="98474" bIns="4923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FRnR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34DECC7-F7B4-495B-8A11-D2C01AAF8062}"/>
                </a:ext>
              </a:extLst>
            </p:cNvPr>
            <p:cNvSpPr txBox="1"/>
            <p:nvPr/>
          </p:nvSpPr>
          <p:spPr>
            <a:xfrm>
              <a:off x="1892129" y="2740613"/>
              <a:ext cx="17221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3DMM Reconstruction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984D9EB-CB54-47A1-A13C-B99D3D854606}"/>
                </a:ext>
              </a:extLst>
            </p:cNvPr>
            <p:cNvSpPr txBox="1"/>
            <p:nvPr/>
          </p:nvSpPr>
          <p:spPr>
            <a:xfrm>
              <a:off x="2732268" y="3176717"/>
              <a:ext cx="922047" cy="26161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r"/>
              <a:r>
                <a:rPr lang="en-US" sz="1100" dirty="0">
                  <a:latin typeface="Arial" charset="0"/>
                  <a:ea typeface="Arial" charset="0"/>
                  <a:cs typeface="Arial" charset="0"/>
                </a:rPr>
                <a:t>Coefficients</a:t>
              </a:r>
            </a:p>
          </p:txBody>
        </p:sp>
        <p:sp>
          <p:nvSpPr>
            <p:cNvPr id="51" name="Rectangle: Rounded Corners 157">
              <a:extLst>
                <a:ext uri="{FF2B5EF4-FFF2-40B4-BE49-F238E27FC236}">
                  <a16:creationId xmlns:a16="http://schemas.microsoft.com/office/drawing/2014/main" id="{0E38BE5E-3A74-4D6B-955D-F2095B307346}"/>
                </a:ext>
              </a:extLst>
            </p:cNvPr>
            <p:cNvSpPr/>
            <p:nvPr/>
          </p:nvSpPr>
          <p:spPr>
            <a:xfrm>
              <a:off x="2781646" y="3391196"/>
              <a:ext cx="815637" cy="541356"/>
            </a:xfrm>
            <a:prstGeom prst="roundRect">
              <a:avLst/>
            </a:prstGeom>
            <a:solidFill>
              <a:srgbClr val="FFF9E7"/>
            </a:solidFill>
            <a:ln w="28575"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4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23C4F3C-61AD-40BE-A42C-314DACEFCAC6}"/>
                </a:ext>
              </a:extLst>
            </p:cNvPr>
            <p:cNvGrpSpPr/>
            <p:nvPr/>
          </p:nvGrpSpPr>
          <p:grpSpPr>
            <a:xfrm>
              <a:off x="2886789" y="3430213"/>
              <a:ext cx="348201" cy="458043"/>
              <a:chOff x="8709914" y="3082781"/>
              <a:chExt cx="435172" cy="572449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FF3A4B8-C84B-43E0-B1F8-E132CABA2025}"/>
                  </a:ext>
                </a:extLst>
              </p:cNvPr>
              <p:cNvSpPr/>
              <p:nvPr/>
            </p:nvSpPr>
            <p:spPr>
              <a:xfrm>
                <a:off x="8709914" y="3082781"/>
                <a:ext cx="120287" cy="384048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38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B4554C12-AE57-47C2-9654-27A7E9E1959C}"/>
                      </a:ext>
                    </a:extLst>
                  </p:cNvPr>
                  <p:cNvSpPr txBox="1"/>
                  <p:nvPr/>
                </p:nvSpPr>
                <p:spPr>
                  <a:xfrm>
                    <a:off x="8718343" y="3458390"/>
                    <a:ext cx="120287" cy="19331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400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oMath>
                      </m:oMathPara>
                    </a14:m>
                    <a:endParaRPr lang="en-US" sz="1400" baseline="-25000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57AFB8AB-AB46-45E4-9522-E7392589B1C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18343" y="3458390"/>
                    <a:ext cx="120287" cy="193318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31818" r="-40909" b="-1470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110473D-AA30-4B72-B169-3C62DE23DD1B}"/>
                  </a:ext>
                </a:extLst>
              </p:cNvPr>
              <p:cNvSpPr/>
              <p:nvPr/>
            </p:nvSpPr>
            <p:spPr>
              <a:xfrm>
                <a:off x="8967345" y="3216925"/>
                <a:ext cx="118872" cy="244987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38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527AFE94-5414-4C04-B533-4F5686816C89}"/>
                      </a:ext>
                    </a:extLst>
                  </p:cNvPr>
                  <p:cNvSpPr txBox="1"/>
                  <p:nvPr/>
                </p:nvSpPr>
                <p:spPr>
                  <a:xfrm>
                    <a:off x="8967345" y="3461912"/>
                    <a:ext cx="177741" cy="19331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400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oMath>
                      </m:oMathPara>
                    </a14:m>
                    <a:endParaRPr lang="en-US" sz="1400" baseline="-25000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99338115-63D0-44CD-9BA9-FC6105DB55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67345" y="3461912"/>
                    <a:ext cx="177741" cy="193318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9355" r="-6452" b="-114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7EFF349-0ADF-4B0F-861A-AA295C596423}"/>
                </a:ext>
              </a:extLst>
            </p:cNvPr>
            <p:cNvCxnSpPr>
              <a:stCxn id="48" idx="0"/>
            </p:cNvCxnSpPr>
            <p:nvPr/>
          </p:nvCxnSpPr>
          <p:spPr>
            <a:xfrm flipV="1">
              <a:off x="2590060" y="3673205"/>
              <a:ext cx="19158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1976E7-4272-4FAA-9D65-24D679A28080}"/>
                </a:ext>
              </a:extLst>
            </p:cNvPr>
            <p:cNvSpPr/>
            <p:nvPr/>
          </p:nvSpPr>
          <p:spPr>
            <a:xfrm>
              <a:off x="3287914" y="3537427"/>
              <a:ext cx="95115" cy="196025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3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5C5C673-B8E7-480A-9924-C2C2271D8555}"/>
                    </a:ext>
                  </a:extLst>
                </p:cNvPr>
                <p:cNvSpPr txBox="1"/>
                <p:nvPr/>
              </p:nvSpPr>
              <p:spPr>
                <a:xfrm>
                  <a:off x="3287914" y="3712128"/>
                  <a:ext cx="142218" cy="15831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5C5C673-B8E7-480A-9924-C2C2271D85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7914" y="3712128"/>
                  <a:ext cx="142218" cy="158310"/>
                </a:xfrm>
                <a:prstGeom prst="rect">
                  <a:avLst/>
                </a:prstGeom>
                <a:blipFill>
                  <a:blip r:embed="rId20"/>
                  <a:stretch>
                    <a:fillRect l="-29167" r="-16667" b="-4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DC7F5EB-6523-4C83-911A-B1FACD7F1809}"/>
                </a:ext>
              </a:extLst>
            </p:cNvPr>
            <p:cNvCxnSpPr>
              <a:cxnSpLocks/>
              <a:stCxn id="51" idx="3"/>
              <a:endCxn id="16" idx="1"/>
            </p:cNvCxnSpPr>
            <p:nvPr/>
          </p:nvCxnSpPr>
          <p:spPr>
            <a:xfrm flipV="1">
              <a:off x="3597283" y="2883643"/>
              <a:ext cx="464744" cy="77823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34E4329-24B6-4717-91B5-E45C128B1D1B}"/>
                </a:ext>
              </a:extLst>
            </p:cNvPr>
            <p:cNvCxnSpPr>
              <a:cxnSpLocks/>
              <a:stCxn id="51" idx="3"/>
              <a:endCxn id="62" idx="1"/>
            </p:cNvCxnSpPr>
            <p:nvPr/>
          </p:nvCxnSpPr>
          <p:spPr>
            <a:xfrm>
              <a:off x="3597283" y="3661874"/>
              <a:ext cx="465311" cy="91937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11FB2E0-D42B-4C92-A07A-BFD143106BEE}"/>
              </a:ext>
            </a:extLst>
          </p:cNvPr>
          <p:cNvCxnSpPr>
            <a:cxnSpLocks/>
            <a:stCxn id="5" idx="3"/>
            <a:endCxn id="48" idx="2"/>
          </p:cNvCxnSpPr>
          <p:nvPr/>
        </p:nvCxnSpPr>
        <p:spPr>
          <a:xfrm flipV="1">
            <a:off x="1436019" y="3530706"/>
            <a:ext cx="369497" cy="36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person wearing glasses and looking at the camera&#10;&#10;Description generated with very high confidence">
            <a:extLst>
              <a:ext uri="{FF2B5EF4-FFF2-40B4-BE49-F238E27FC236}">
                <a16:creationId xmlns:a16="http://schemas.microsoft.com/office/drawing/2014/main" id="{D2A2B4FE-5CCE-43E7-819F-59B5FE35B54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9219" y="3000994"/>
            <a:ext cx="1066800" cy="1066800"/>
          </a:xfrm>
          <a:prstGeom prst="rect">
            <a:avLst/>
          </a:prstGeom>
        </p:spPr>
      </p:pic>
      <p:pic>
        <p:nvPicPr>
          <p:cNvPr id="16" name="Picture 15" descr="A picture containing clothing&#10;&#10;Description generated with high confidence">
            <a:extLst>
              <a:ext uri="{FF2B5EF4-FFF2-40B4-BE49-F238E27FC236}">
                <a16:creationId xmlns:a16="http://schemas.microsoft.com/office/drawing/2014/main" id="{0F6ED18B-8710-4C09-A73D-72D861641FA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2027" y="2207743"/>
            <a:ext cx="1066800" cy="1066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5083EFA-1B73-4E95-8C3F-4FC40D9E082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43313" y="2195518"/>
            <a:ext cx="1066800" cy="1066800"/>
          </a:xfrm>
          <a:prstGeom prst="rect">
            <a:avLst/>
          </a:prstGeom>
        </p:spPr>
      </p:pic>
      <p:pic>
        <p:nvPicPr>
          <p:cNvPr id="62" name="Picture 61" descr="A close up of a person&#10;&#10;Description generated with high confidence">
            <a:extLst>
              <a:ext uri="{FF2B5EF4-FFF2-40B4-BE49-F238E27FC236}">
                <a16:creationId xmlns:a16="http://schemas.microsoft.com/office/drawing/2014/main" id="{96DD1A45-A901-4C5C-A9D1-C47BB2412FE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62594" y="3905352"/>
            <a:ext cx="1066800" cy="1066800"/>
          </a:xfrm>
          <a:prstGeom prst="rect">
            <a:avLst/>
          </a:prstGeom>
        </p:spPr>
      </p:pic>
      <p:pic>
        <p:nvPicPr>
          <p:cNvPr id="65" name="Picture 64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DBB06B0E-A413-4AA2-9CE4-17F23EC65BD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46705" y="3905352"/>
            <a:ext cx="1066800" cy="1066800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DF903172-E0E8-42AF-BF50-390BD10ED404}"/>
              </a:ext>
            </a:extLst>
          </p:cNvPr>
          <p:cNvGrpSpPr/>
          <p:nvPr/>
        </p:nvGrpSpPr>
        <p:grpSpPr>
          <a:xfrm>
            <a:off x="7097283" y="1940346"/>
            <a:ext cx="1378217" cy="3542004"/>
            <a:chOff x="7097283" y="1940346"/>
            <a:chExt cx="1378217" cy="3542004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B7C83A5D-9068-4868-B164-FEB3774ECCF2}"/>
                </a:ext>
              </a:extLst>
            </p:cNvPr>
            <p:cNvGrpSpPr/>
            <p:nvPr/>
          </p:nvGrpSpPr>
          <p:grpSpPr>
            <a:xfrm>
              <a:off x="7097283" y="1962655"/>
              <a:ext cx="684182" cy="3512338"/>
              <a:chOff x="7097283" y="1962655"/>
              <a:chExt cx="684182" cy="3512338"/>
            </a:xfrm>
          </p:grpSpPr>
          <p:pic>
            <p:nvPicPr>
              <p:cNvPr id="78" name="Picture 77" descr="A person wearing glasses and smiling at the camera&#10;&#10;Description generated with very high confidence">
                <a:extLst>
                  <a:ext uri="{FF2B5EF4-FFF2-40B4-BE49-F238E27FC236}">
                    <a16:creationId xmlns:a16="http://schemas.microsoft.com/office/drawing/2014/main" id="{40E9D080-55F4-4F46-B4ED-30819346E3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097283" y="4807481"/>
                <a:ext cx="667512" cy="667512"/>
              </a:xfrm>
              <a:prstGeom prst="rect">
                <a:avLst/>
              </a:prstGeom>
            </p:spPr>
          </p:pic>
          <p:pic>
            <p:nvPicPr>
              <p:cNvPr id="80" name="Picture 79" descr="A person wearing glasses&#10;&#10;Description generated with very high confidence">
                <a:extLst>
                  <a:ext uri="{FF2B5EF4-FFF2-40B4-BE49-F238E27FC236}">
                    <a16:creationId xmlns:a16="http://schemas.microsoft.com/office/drawing/2014/main" id="{EBFE4800-5221-488A-9336-9D21795473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108655" y="1962655"/>
                <a:ext cx="667512" cy="667512"/>
              </a:xfrm>
              <a:prstGeom prst="rect">
                <a:avLst/>
              </a:prstGeom>
            </p:spPr>
          </p:pic>
          <p:pic>
            <p:nvPicPr>
              <p:cNvPr id="82" name="Picture 81" descr="A person wearing glasses and looking at the camera&#10;&#10;Description generated with very high confidence">
                <a:extLst>
                  <a:ext uri="{FF2B5EF4-FFF2-40B4-BE49-F238E27FC236}">
                    <a16:creationId xmlns:a16="http://schemas.microsoft.com/office/drawing/2014/main" id="{085DB481-5351-4F92-959B-9CE548627A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097283" y="2678556"/>
                <a:ext cx="667512" cy="667512"/>
              </a:xfrm>
              <a:prstGeom prst="rect">
                <a:avLst/>
              </a:prstGeom>
            </p:spPr>
          </p:pic>
          <p:pic>
            <p:nvPicPr>
              <p:cNvPr id="84" name="Picture 83" descr="A person wearing glasses and looking at the camera&#10;&#10;Description generated with very high confidence">
                <a:extLst>
                  <a:ext uri="{FF2B5EF4-FFF2-40B4-BE49-F238E27FC236}">
                    <a16:creationId xmlns:a16="http://schemas.microsoft.com/office/drawing/2014/main" id="{159B5CAC-6B29-46B7-BD92-16F06E578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108655" y="3391026"/>
                <a:ext cx="667512" cy="667512"/>
              </a:xfrm>
              <a:prstGeom prst="rect">
                <a:avLst/>
              </a:prstGeom>
            </p:spPr>
          </p:pic>
          <p:pic>
            <p:nvPicPr>
              <p:cNvPr id="86" name="Picture 85" descr="A person wearing glasses and smiling at the camera&#10;&#10;Description generated with very high confidence">
                <a:extLst>
                  <a:ext uri="{FF2B5EF4-FFF2-40B4-BE49-F238E27FC236}">
                    <a16:creationId xmlns:a16="http://schemas.microsoft.com/office/drawing/2014/main" id="{020E9A2C-5D4F-4B7C-BA4A-3CF876374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113953" y="4108371"/>
                <a:ext cx="667512" cy="667512"/>
              </a:xfrm>
              <a:prstGeom prst="rect">
                <a:avLst/>
              </a:prstGeom>
            </p:spPr>
          </p:pic>
        </p:grp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8A3D82E1-CD63-479E-9586-713DF5101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7812123" y="1940346"/>
              <a:ext cx="663377" cy="35420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9332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158" y="26894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Goals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346841" y="1429407"/>
            <a:ext cx="81665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Knowledgeable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Excited</a:t>
            </a:r>
          </a:p>
        </p:txBody>
      </p:sp>
    </p:spTree>
    <p:extLst>
      <p:ext uri="{BB962C8B-B14F-4D97-AF65-F5344CB8AC3E}">
        <p14:creationId xmlns:p14="http://schemas.microsoft.com/office/powerpoint/2010/main" val="1343798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4B9556-9A04-4042-9D24-68C0C0DED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FRnR: Relighting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7A17F4-DB07-4503-BD1A-D0074F16F9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465888"/>
            <a:ext cx="2133600" cy="371475"/>
          </a:xfrm>
          <a:prstGeom prst="rect">
            <a:avLst/>
          </a:prstGeom>
        </p:spPr>
        <p:txBody>
          <a:bodyPr/>
          <a:lstStyle/>
          <a:p>
            <a:fld id="{F808312C-BB62-914F-80F7-934C23CAFEE6}" type="slidenum">
              <a:rPr lang="en-US" smtClean="0"/>
              <a:t>30</a:t>
            </a:fld>
            <a:endParaRPr lang="en-US"/>
          </a:p>
        </p:txBody>
      </p:sp>
      <p:pic>
        <p:nvPicPr>
          <p:cNvPr id="6" name="combAll">
            <a:hlinkClick r:id="" action="ppaction://media"/>
            <a:extLst>
              <a:ext uri="{FF2B5EF4-FFF2-40B4-BE49-F238E27FC236}">
                <a16:creationId xmlns:a16="http://schemas.microsoft.com/office/drawing/2014/main" id="{A519A6AC-8D4A-47F7-B33B-8AB912E073DB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27138"/>
            <a:ext cx="4949825" cy="4949825"/>
          </a:xfrm>
        </p:spPr>
      </p:pic>
      <p:pic>
        <p:nvPicPr>
          <p:cNvPr id="7" name="combAll">
            <a:hlinkClick r:id="" action="ppaction://media"/>
            <a:extLst>
              <a:ext uri="{FF2B5EF4-FFF2-40B4-BE49-F238E27FC236}">
                <a16:creationId xmlns:a16="http://schemas.microsoft.com/office/drawing/2014/main" id="{C8FC0546-AB80-4069-ABD8-485F88F01D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7088" y="1227138"/>
            <a:ext cx="4949825" cy="49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1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8C8728-E5E6-47D3-8893-45B670EAF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FRnR: Relighting Results (2)</a:t>
            </a:r>
          </a:p>
        </p:txBody>
      </p:sp>
      <p:pic>
        <p:nvPicPr>
          <p:cNvPr id="6" name="Content Placeholder 5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D8C2A698-0E61-48C5-954F-6483068ADB5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060700" y="974725"/>
            <a:ext cx="6083300" cy="53213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9D4-5AFF-4B69-8CDF-2C8977BA9C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465888"/>
            <a:ext cx="2133600" cy="371475"/>
          </a:xfrm>
          <a:prstGeom prst="rect">
            <a:avLst/>
          </a:prstGeom>
        </p:spPr>
        <p:txBody>
          <a:bodyPr/>
          <a:lstStyle/>
          <a:p>
            <a:fld id="{F808312C-BB62-914F-80F7-934C23CAFEE6}" type="slidenum">
              <a:rPr lang="en-US" smtClean="0"/>
              <a:t>31</a:t>
            </a:fld>
            <a:endParaRPr lang="en-US"/>
          </a:p>
        </p:txBody>
      </p:sp>
      <p:pic>
        <p:nvPicPr>
          <p:cNvPr id="7" name="Content Placeholder 5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24A3DCAD-22EB-4050-843E-328F55448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959" y="1283953"/>
            <a:ext cx="5728082" cy="501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27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FC07A9-29DF-4273-A3B4-2DCB257DB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FRnR</a:t>
            </a:r>
            <a:r>
              <a:rPr lang="en-US" dirty="0"/>
              <a:t>: Quantitative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8233D-BEE8-4756-90A9-2E3CEF6CE1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465888"/>
            <a:ext cx="2133600" cy="371475"/>
          </a:xfrm>
          <a:prstGeom prst="rect">
            <a:avLst/>
          </a:prstGeom>
        </p:spPr>
        <p:txBody>
          <a:bodyPr/>
          <a:lstStyle/>
          <a:p>
            <a:fld id="{F808312C-BB62-914F-80F7-934C23CAFEE6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84E8B87-38CD-442C-AAC3-22287A4693C2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16066" y="1769979"/>
          <a:ext cx="8911863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84415">
                  <a:extLst>
                    <a:ext uri="{9D8B030D-6E8A-4147-A177-3AD203B41FA5}">
                      <a16:colId xmlns:a16="http://schemas.microsoft.com/office/drawing/2014/main" val="2036984476"/>
                    </a:ext>
                  </a:extLst>
                </a:gridCol>
                <a:gridCol w="928431">
                  <a:extLst>
                    <a:ext uri="{9D8B030D-6E8A-4147-A177-3AD203B41FA5}">
                      <a16:colId xmlns:a16="http://schemas.microsoft.com/office/drawing/2014/main" val="1204834869"/>
                    </a:ext>
                  </a:extLst>
                </a:gridCol>
                <a:gridCol w="928431">
                  <a:extLst>
                    <a:ext uri="{9D8B030D-6E8A-4147-A177-3AD203B41FA5}">
                      <a16:colId xmlns:a16="http://schemas.microsoft.com/office/drawing/2014/main" val="1628681317"/>
                    </a:ext>
                  </a:extLst>
                </a:gridCol>
                <a:gridCol w="928431">
                  <a:extLst>
                    <a:ext uri="{9D8B030D-6E8A-4147-A177-3AD203B41FA5}">
                      <a16:colId xmlns:a16="http://schemas.microsoft.com/office/drawing/2014/main" val="1392182813"/>
                    </a:ext>
                  </a:extLst>
                </a:gridCol>
                <a:gridCol w="928431">
                  <a:extLst>
                    <a:ext uri="{9D8B030D-6E8A-4147-A177-3AD203B41FA5}">
                      <a16:colId xmlns:a16="http://schemas.microsoft.com/office/drawing/2014/main" val="2202724368"/>
                    </a:ext>
                  </a:extLst>
                </a:gridCol>
                <a:gridCol w="928431">
                  <a:extLst>
                    <a:ext uri="{9D8B030D-6E8A-4147-A177-3AD203B41FA5}">
                      <a16:colId xmlns:a16="http://schemas.microsoft.com/office/drawing/2014/main" val="4162179714"/>
                    </a:ext>
                  </a:extLst>
                </a:gridCol>
                <a:gridCol w="928431">
                  <a:extLst>
                    <a:ext uri="{9D8B030D-6E8A-4147-A177-3AD203B41FA5}">
                      <a16:colId xmlns:a16="http://schemas.microsoft.com/office/drawing/2014/main" val="3220085296"/>
                    </a:ext>
                  </a:extLst>
                </a:gridCol>
                <a:gridCol w="928431">
                  <a:extLst>
                    <a:ext uri="{9D8B030D-6E8A-4147-A177-3AD203B41FA5}">
                      <a16:colId xmlns:a16="http://schemas.microsoft.com/office/drawing/2014/main" val="4215388873"/>
                    </a:ext>
                  </a:extLst>
                </a:gridCol>
                <a:gridCol w="928431">
                  <a:extLst>
                    <a:ext uri="{9D8B030D-6E8A-4147-A177-3AD203B41FA5}">
                      <a16:colId xmlns:a16="http://schemas.microsoft.com/office/drawing/2014/main" val="248774669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UHDB31.R0128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UHDB31.R0256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965064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4134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ArcFace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87.60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90.32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87.51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88.38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90.64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88.46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001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ArcFace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87.81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90.96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88.14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88.10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91.91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88.74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9817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ArcFace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-FRADA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8190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ArcFace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-FRnR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89.17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92.04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89.54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90.47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92.23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91.17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085145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604773C-6A72-4D06-835B-523752143333}"/>
              </a:ext>
            </a:extLst>
          </p:cNvPr>
          <p:cNvSpPr txBox="1"/>
          <p:nvPr/>
        </p:nvSpPr>
        <p:spPr>
          <a:xfrm>
            <a:off x="1611479" y="4645990"/>
            <a:ext cx="6689558" cy="40862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FRnR improved ArcFace in all set of illuminations.</a:t>
            </a:r>
          </a:p>
        </p:txBody>
      </p:sp>
    </p:spTree>
    <p:extLst>
      <p:ext uri="{BB962C8B-B14F-4D97-AF65-F5344CB8AC3E}">
        <p14:creationId xmlns:p14="http://schemas.microsoft.com/office/powerpoint/2010/main" val="2549164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D31D83-64DB-1842-AED4-F9F9764F1B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6453"/>
            <a:ext cx="9003211" cy="914400"/>
          </a:xfrm>
          <a:noFill/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 1.3: Occlusion-Aware Matching</a:t>
            </a:r>
          </a:p>
        </p:txBody>
      </p:sp>
      <p:pic>
        <p:nvPicPr>
          <p:cNvPr id="10" name="Content Placeholder 9" descr="A person posing for a photo&#10;&#10;Description automatically generated">
            <a:extLst>
              <a:ext uri="{FF2B5EF4-FFF2-40B4-BE49-F238E27FC236}">
                <a16:creationId xmlns:a16="http://schemas.microsoft.com/office/drawing/2014/main" id="{4EC1A969-12E6-D84E-BD69-30782709576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1204913"/>
            <a:ext cx="711200" cy="7112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E3D9D4-28E8-1F4A-AD9C-16F34DB27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13" y="1059299"/>
            <a:ext cx="3725966" cy="2743200"/>
          </a:xfrm>
          <a:prstGeom prst="rect">
            <a:avLst/>
          </a:prstGeom>
        </p:spPr>
      </p:pic>
      <p:pic>
        <p:nvPicPr>
          <p:cNvPr id="12" name="Picture 1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83D540B-A8F5-9D42-84E2-E9EFE1977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570" y="1915644"/>
            <a:ext cx="711200" cy="711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074AE9-CE0E-EB44-B3BD-7E0D200653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06" b="2432"/>
          <a:stretch/>
        </p:blipFill>
        <p:spPr>
          <a:xfrm>
            <a:off x="5059861" y="1195035"/>
            <a:ext cx="1921658" cy="23911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201393E-1CB1-0F4C-B022-E6A65ED76F6A}"/>
              </a:ext>
            </a:extLst>
          </p:cNvPr>
          <p:cNvGrpSpPr/>
          <p:nvPr/>
        </p:nvGrpSpPr>
        <p:grpSpPr>
          <a:xfrm>
            <a:off x="5430902" y="1323810"/>
            <a:ext cx="3191693" cy="711200"/>
            <a:chOff x="5445197" y="1104381"/>
            <a:chExt cx="3191693" cy="71120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0D138730-B2C4-E84C-AD90-045FE9916EFF}"/>
                </a:ext>
              </a:extLst>
            </p:cNvPr>
            <p:cNvSpPr/>
            <p:nvPr/>
          </p:nvSpPr>
          <p:spPr>
            <a:xfrm>
              <a:off x="5445197" y="1426464"/>
              <a:ext cx="1179576" cy="389117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ine Callout 2 16">
              <a:extLst>
                <a:ext uri="{FF2B5EF4-FFF2-40B4-BE49-F238E27FC236}">
                  <a16:creationId xmlns:a16="http://schemas.microsoft.com/office/drawing/2014/main" id="{649B7B9E-42B5-9C46-839C-FEDD9E19E534}"/>
                </a:ext>
              </a:extLst>
            </p:cNvPr>
            <p:cNvSpPr/>
            <p:nvPr/>
          </p:nvSpPr>
          <p:spPr>
            <a:xfrm>
              <a:off x="7475122" y="1104381"/>
              <a:ext cx="1161768" cy="274320"/>
            </a:xfrm>
            <a:prstGeom prst="borderCallout2">
              <a:avLst>
                <a:gd name="adj1" fmla="val 18750"/>
                <a:gd name="adj2" fmla="val -1249"/>
                <a:gd name="adj3" fmla="val 18750"/>
                <a:gd name="adj4" fmla="val -26450"/>
                <a:gd name="adj5" fmla="val 130481"/>
                <a:gd name="adj6" fmla="val -73895"/>
              </a:avLst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Bangs,</a:t>
              </a:r>
              <a:r>
                <a:rPr lang="zh-CN" altLang="en-US" sz="1200" dirty="0">
                  <a:solidFill>
                    <a:schemeClr val="tx1"/>
                  </a:solidFill>
                </a:rPr>
                <a:t> </a:t>
              </a:r>
              <a:r>
                <a:rPr lang="en-US" altLang="zh-CN" sz="1200" dirty="0">
                  <a:solidFill>
                    <a:schemeClr val="tx1"/>
                  </a:solidFill>
                </a:rPr>
                <a:t>Hat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CFAF58E-26B7-E343-AEAB-72CB01139A6D}"/>
              </a:ext>
            </a:extLst>
          </p:cNvPr>
          <p:cNvGrpSpPr/>
          <p:nvPr/>
        </p:nvGrpSpPr>
        <p:grpSpPr>
          <a:xfrm>
            <a:off x="5430902" y="1802093"/>
            <a:ext cx="3191693" cy="555000"/>
            <a:chOff x="5445197" y="1260581"/>
            <a:chExt cx="3191693" cy="555000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792B7E9-A642-5D4C-85AC-AFF42E75EDBE}"/>
                </a:ext>
              </a:extLst>
            </p:cNvPr>
            <p:cNvSpPr/>
            <p:nvPr/>
          </p:nvSpPr>
          <p:spPr>
            <a:xfrm>
              <a:off x="5445197" y="1426464"/>
              <a:ext cx="1179576" cy="389117"/>
            </a:xfrm>
            <a:prstGeom prst="round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Line Callout 2 21">
              <a:extLst>
                <a:ext uri="{FF2B5EF4-FFF2-40B4-BE49-F238E27FC236}">
                  <a16:creationId xmlns:a16="http://schemas.microsoft.com/office/drawing/2014/main" id="{A588C458-8AEB-C547-A7D6-182A43B43EAC}"/>
                </a:ext>
              </a:extLst>
            </p:cNvPr>
            <p:cNvSpPr/>
            <p:nvPr/>
          </p:nvSpPr>
          <p:spPr>
            <a:xfrm>
              <a:off x="7475122" y="1260581"/>
              <a:ext cx="1161768" cy="274320"/>
            </a:xfrm>
            <a:prstGeom prst="borderCallout2">
              <a:avLst>
                <a:gd name="adj1" fmla="val 18750"/>
                <a:gd name="adj2" fmla="val -1249"/>
                <a:gd name="adj3" fmla="val 18750"/>
                <a:gd name="adj4" fmla="val -26450"/>
                <a:gd name="adj5" fmla="val 126208"/>
                <a:gd name="adj6" fmla="val -74111"/>
              </a:avLst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Eyeglasses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C7DA0F7-2000-474F-8599-5016B5F559AD}"/>
              </a:ext>
            </a:extLst>
          </p:cNvPr>
          <p:cNvGrpSpPr/>
          <p:nvPr/>
        </p:nvGrpSpPr>
        <p:grpSpPr>
          <a:xfrm>
            <a:off x="5410530" y="2271244"/>
            <a:ext cx="3212065" cy="631750"/>
            <a:chOff x="5424825" y="2051815"/>
            <a:chExt cx="3212065" cy="63175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2A94DE2-2B1D-F745-A573-79E3CD300345}"/>
                </a:ext>
              </a:extLst>
            </p:cNvPr>
            <p:cNvGrpSpPr/>
            <p:nvPr/>
          </p:nvGrpSpPr>
          <p:grpSpPr>
            <a:xfrm>
              <a:off x="6241773" y="2051815"/>
              <a:ext cx="2395117" cy="631750"/>
              <a:chOff x="6241773" y="1377684"/>
              <a:chExt cx="2395117" cy="631750"/>
            </a:xfrm>
          </p:grpSpPr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66458CB6-7251-D340-A766-7F136D729F7B}"/>
                  </a:ext>
                </a:extLst>
              </p:cNvPr>
              <p:cNvSpPr/>
              <p:nvPr/>
            </p:nvSpPr>
            <p:spPr>
              <a:xfrm>
                <a:off x="6241773" y="1426464"/>
                <a:ext cx="382999" cy="582970"/>
              </a:xfrm>
              <a:prstGeom prst="round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Line Callout 2 24">
                <a:extLst>
                  <a:ext uri="{FF2B5EF4-FFF2-40B4-BE49-F238E27FC236}">
                    <a16:creationId xmlns:a16="http://schemas.microsoft.com/office/drawing/2014/main" id="{61295A47-0344-4448-8DF3-84A681E8091B}"/>
                  </a:ext>
                </a:extLst>
              </p:cNvPr>
              <p:cNvSpPr/>
              <p:nvPr/>
            </p:nvSpPr>
            <p:spPr>
              <a:xfrm>
                <a:off x="7475122" y="1377684"/>
                <a:ext cx="1161768" cy="274320"/>
              </a:xfrm>
              <a:prstGeom prst="borderCallout2">
                <a:avLst>
                  <a:gd name="adj1" fmla="val 18750"/>
                  <a:gd name="adj2" fmla="val -1249"/>
                  <a:gd name="adj3" fmla="val 18750"/>
                  <a:gd name="adj4" fmla="val -26450"/>
                  <a:gd name="adj5" fmla="val 112807"/>
                  <a:gd name="adj6" fmla="val -72971"/>
                </a:avLst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Sideburns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8BFE5014-9FC6-F24C-92EB-AD1AB9896365}"/>
                </a:ext>
              </a:extLst>
            </p:cNvPr>
            <p:cNvSpPr/>
            <p:nvPr/>
          </p:nvSpPr>
          <p:spPr>
            <a:xfrm>
              <a:off x="5424825" y="2100595"/>
              <a:ext cx="382999" cy="582970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6459049-958B-D548-9072-1781005C6A94}"/>
              </a:ext>
            </a:extLst>
          </p:cNvPr>
          <p:cNvGrpSpPr/>
          <p:nvPr/>
        </p:nvGrpSpPr>
        <p:grpSpPr>
          <a:xfrm>
            <a:off x="5819004" y="2554432"/>
            <a:ext cx="2803591" cy="601132"/>
            <a:chOff x="5819004" y="2554432"/>
            <a:chExt cx="2803591" cy="601132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E292DA84-2B4D-8743-95BE-48A55290F2D3}"/>
                </a:ext>
              </a:extLst>
            </p:cNvPr>
            <p:cNvSpPr/>
            <p:nvPr/>
          </p:nvSpPr>
          <p:spPr>
            <a:xfrm>
              <a:off x="5819004" y="2554432"/>
              <a:ext cx="382999" cy="200646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Line Callout 2 29">
              <a:extLst>
                <a:ext uri="{FF2B5EF4-FFF2-40B4-BE49-F238E27FC236}">
                  <a16:creationId xmlns:a16="http://schemas.microsoft.com/office/drawing/2014/main" id="{DB8BD4A4-B809-9D41-B74B-77331675BA95}"/>
                </a:ext>
              </a:extLst>
            </p:cNvPr>
            <p:cNvSpPr/>
            <p:nvPr/>
          </p:nvSpPr>
          <p:spPr>
            <a:xfrm>
              <a:off x="7460827" y="2881244"/>
              <a:ext cx="1161768" cy="274320"/>
            </a:xfrm>
            <a:prstGeom prst="borderCallout2">
              <a:avLst>
                <a:gd name="adj1" fmla="val 18750"/>
                <a:gd name="adj2" fmla="val -1249"/>
                <a:gd name="adj3" fmla="val 18750"/>
                <a:gd name="adj4" fmla="val -26450"/>
                <a:gd name="adj5" fmla="val -86352"/>
                <a:gd name="adj6" fmla="val -107761"/>
              </a:avLst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Mustache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574E258-23B2-F946-8B37-15CD3F2CE092}"/>
              </a:ext>
            </a:extLst>
          </p:cNvPr>
          <p:cNvSpPr txBox="1">
            <a:spLocks/>
          </p:cNvSpPr>
          <p:nvPr/>
        </p:nvSpPr>
        <p:spPr>
          <a:xfrm>
            <a:off x="0" y="3175070"/>
            <a:ext cx="9144000" cy="2156296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33363" indent="-2333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3921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ppleSymbols" panose="02000000000000000000" pitchFamily="2" charset="-79"/>
              <a:buChar char="⎻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025" indent="-3444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9538" indent="-2905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655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5875">
              <a:buNone/>
            </a:pPr>
            <a:r>
              <a:rPr lang="en-US" dirty="0"/>
              <a:t>The attributes can be ranked according</a:t>
            </a:r>
            <a:r>
              <a:rPr lang="zh-CN" altLang="en-US" dirty="0"/>
              <a:t> </a:t>
            </a:r>
            <a:r>
              <a:rPr lang="en-US" dirty="0"/>
              <a:t>to the rank-1 identification rate degradation as follows:</a:t>
            </a:r>
            <a:r>
              <a:rPr lang="zh-CN" alt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Eyeglasses</a:t>
            </a:r>
            <a:r>
              <a:rPr lang="en-US" dirty="0"/>
              <a:t> (18%) &gt; </a:t>
            </a:r>
            <a:r>
              <a:rPr lang="en-US" b="1" dirty="0">
                <a:solidFill>
                  <a:srgbClr val="C00000"/>
                </a:solidFill>
              </a:rPr>
              <a:t>Wearing Hat</a:t>
            </a:r>
            <a:r>
              <a:rPr lang="en-US" dirty="0"/>
              <a:t> (12%) &gt;</a:t>
            </a:r>
            <a:r>
              <a:rPr lang="zh-CN" alt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Bangs</a:t>
            </a:r>
            <a:r>
              <a:rPr lang="en-US" dirty="0"/>
              <a:t> (</a:t>
            </a:r>
            <a:r>
              <a:rPr lang="en-US" altLang="zh-CN" dirty="0"/>
              <a:t>7</a:t>
            </a:r>
            <a:r>
              <a:rPr lang="en-US" dirty="0"/>
              <a:t>%) &gt; </a:t>
            </a:r>
            <a:r>
              <a:rPr lang="en-US" b="1" dirty="0">
                <a:solidFill>
                  <a:srgbClr val="C00000"/>
                </a:solidFill>
              </a:rPr>
              <a:t>Sideburns</a:t>
            </a:r>
            <a:r>
              <a:rPr lang="en-US" dirty="0"/>
              <a:t> (</a:t>
            </a:r>
            <a:r>
              <a:rPr lang="en-US" altLang="zh-CN" dirty="0"/>
              <a:t>3</a:t>
            </a:r>
            <a:r>
              <a:rPr lang="en-US" dirty="0"/>
              <a:t>%) </a:t>
            </a:r>
            <a:r>
              <a:rPr lang="en-US" altLang="zh-CN" dirty="0"/>
              <a:t>&gt;</a:t>
            </a:r>
            <a:r>
              <a:rPr lang="en-US" dirty="0"/>
              <a:t> </a:t>
            </a:r>
            <a:r>
              <a:rPr lang="en-US" b="1" dirty="0">
                <a:solidFill>
                  <a:srgbClr val="C00000"/>
                </a:solidFill>
              </a:rPr>
              <a:t>Mustache</a:t>
            </a:r>
            <a:r>
              <a:rPr lang="zh-CN" altLang="en-US" dirty="0"/>
              <a:t> </a:t>
            </a:r>
            <a:r>
              <a:rPr lang="en-US" dirty="0"/>
              <a:t>(</a:t>
            </a:r>
            <a:r>
              <a:rPr lang="en-US" altLang="zh-CN" dirty="0"/>
              <a:t>2</a:t>
            </a:r>
            <a:r>
              <a:rPr lang="en-US" dirty="0"/>
              <a:t>%).</a:t>
            </a:r>
          </a:p>
        </p:txBody>
      </p:sp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1F6DA7A7-255F-1A4A-82DD-9F16F5B52262}"/>
              </a:ext>
            </a:extLst>
          </p:cNvPr>
          <p:cNvSpPr txBox="1">
            <a:spLocks/>
          </p:cNvSpPr>
          <p:nvPr/>
        </p:nvSpPr>
        <p:spPr>
          <a:xfrm>
            <a:off x="628650" y="5096925"/>
            <a:ext cx="7886700" cy="1326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3363" indent="-2333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3921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ppleSymbols" panose="02000000000000000000" pitchFamily="2" charset="-79"/>
              <a:buChar char="⎻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025" indent="-3444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9538" indent="-2905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655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indent="-234950"/>
            <a:r>
              <a:rPr lang="en-US" altLang="zh-CN" dirty="0"/>
              <a:t>Challenges</a:t>
            </a:r>
          </a:p>
          <a:p>
            <a:pPr lvl="1" indent="-446088"/>
            <a:r>
              <a:rPr lang="en-US" altLang="zh-CN" dirty="0"/>
              <a:t>Identity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degradation</a:t>
            </a:r>
          </a:p>
          <a:p>
            <a:pPr lvl="1" indent="-446088"/>
            <a:r>
              <a:rPr lang="en-US" altLang="zh-CN" dirty="0"/>
              <a:t>Occlusion</a:t>
            </a:r>
            <a:r>
              <a:rPr lang="zh-CN" altLang="en-US" dirty="0"/>
              <a:t> </a:t>
            </a:r>
            <a:r>
              <a:rPr lang="en-US" altLang="zh-CN" dirty="0"/>
              <a:t>imbalance</a:t>
            </a:r>
            <a:endParaRPr lang="en-US" dirty="0"/>
          </a:p>
        </p:txBody>
      </p:sp>
      <p:pic>
        <p:nvPicPr>
          <p:cNvPr id="28" name="Content Placeholder 9" descr="A person posing for a photo&#10;&#10;Description automatically generated">
            <a:extLst>
              <a:ext uri="{FF2B5EF4-FFF2-40B4-BE49-F238E27FC236}">
                <a16:creationId xmlns:a16="http://schemas.microsoft.com/office/drawing/2014/main" id="{BE8D080B-CAEE-A044-99D3-8C87B1D0B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570" y="1204444"/>
            <a:ext cx="71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38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F37815-518F-7F44-977F-0D8786589F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8211"/>
            <a:ext cx="9144000" cy="914400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F9D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OREO:</a:t>
            </a:r>
            <a:r>
              <a:rPr lang="zh-CN" altLang="en-US" sz="3200" b="1" dirty="0">
                <a:solidFill>
                  <a:srgbClr val="FFF9D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FFF9D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Overview</a:t>
            </a:r>
            <a:endParaRPr lang="en-US" sz="3200" b="1" dirty="0">
              <a:solidFill>
                <a:srgbClr val="FFF9D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6F5CB8-CB84-1040-82C0-882323483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0" b="7853"/>
          <a:stretch/>
        </p:blipFill>
        <p:spPr>
          <a:xfrm>
            <a:off x="988711" y="1453792"/>
            <a:ext cx="7445545" cy="40716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5886A4A-C613-504B-8416-836F3DF0E503}"/>
              </a:ext>
            </a:extLst>
          </p:cNvPr>
          <p:cNvGrpSpPr/>
          <p:nvPr/>
        </p:nvGrpSpPr>
        <p:grpSpPr>
          <a:xfrm>
            <a:off x="768133" y="1319671"/>
            <a:ext cx="1386133" cy="4874857"/>
            <a:chOff x="628649" y="1093788"/>
            <a:chExt cx="1386133" cy="4874857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CA21D82-0A2F-174F-96AB-0F53AA0A6309}"/>
                </a:ext>
              </a:extLst>
            </p:cNvPr>
            <p:cNvSpPr/>
            <p:nvPr/>
          </p:nvSpPr>
          <p:spPr>
            <a:xfrm>
              <a:off x="628649" y="1093788"/>
              <a:ext cx="1386132" cy="4536303"/>
            </a:xfrm>
            <a:prstGeom prst="roundRect">
              <a:avLst>
                <a:gd name="adj" fmla="val 7722"/>
              </a:avLst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681907-2073-9845-96BD-C20E804AC02B}"/>
                </a:ext>
              </a:extLst>
            </p:cNvPr>
            <p:cNvSpPr txBox="1"/>
            <p:nvPr/>
          </p:nvSpPr>
          <p:spPr>
            <a:xfrm>
              <a:off x="642290" y="5630091"/>
              <a:ext cx="13724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dirty="0"/>
                <a:t>Input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Images</a:t>
              </a:r>
              <a:endParaRPr lang="en-US" sz="16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234EEB-3BDA-9D4A-A013-C2BDE90DC1AC}"/>
              </a:ext>
            </a:extLst>
          </p:cNvPr>
          <p:cNvGrpSpPr/>
          <p:nvPr/>
        </p:nvGrpSpPr>
        <p:grpSpPr>
          <a:xfrm>
            <a:off x="2302998" y="1335240"/>
            <a:ext cx="2929777" cy="4859288"/>
            <a:chOff x="556805" y="1093788"/>
            <a:chExt cx="2929777" cy="4859288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42B995E-03C6-3345-843B-E18166376856}"/>
                </a:ext>
              </a:extLst>
            </p:cNvPr>
            <p:cNvSpPr/>
            <p:nvPr/>
          </p:nvSpPr>
          <p:spPr>
            <a:xfrm>
              <a:off x="628648" y="1093788"/>
              <a:ext cx="2786093" cy="4536303"/>
            </a:xfrm>
            <a:prstGeom prst="roundRect">
              <a:avLst>
                <a:gd name="adj" fmla="val 7722"/>
              </a:avLst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BBA59F-8F52-A44E-ABC1-02EC4F5504D4}"/>
                </a:ext>
              </a:extLst>
            </p:cNvPr>
            <p:cNvSpPr txBox="1"/>
            <p:nvPr/>
          </p:nvSpPr>
          <p:spPr>
            <a:xfrm>
              <a:off x="556805" y="5614522"/>
              <a:ext cx="29297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dirty="0"/>
                <a:t>Proposed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Template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Generator</a:t>
              </a:r>
              <a:endParaRPr lang="en-US" sz="16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814413-4FBE-CF42-936B-9CB21902417B}"/>
              </a:ext>
            </a:extLst>
          </p:cNvPr>
          <p:cNvGrpSpPr/>
          <p:nvPr/>
        </p:nvGrpSpPr>
        <p:grpSpPr>
          <a:xfrm>
            <a:off x="5871070" y="1335240"/>
            <a:ext cx="2497800" cy="4859288"/>
            <a:chOff x="592529" y="1093788"/>
            <a:chExt cx="2497800" cy="4859288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E7DAA14F-7DC9-9B47-8DD4-F8F7ACFECA7C}"/>
                </a:ext>
              </a:extLst>
            </p:cNvPr>
            <p:cNvSpPr/>
            <p:nvPr/>
          </p:nvSpPr>
          <p:spPr>
            <a:xfrm>
              <a:off x="628648" y="1093788"/>
              <a:ext cx="2384403" cy="4536303"/>
            </a:xfrm>
            <a:prstGeom prst="roundRect">
              <a:avLst>
                <a:gd name="adj" fmla="val 7722"/>
              </a:avLst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6BB974-71A2-0540-8CAA-2D718267A2A6}"/>
                </a:ext>
              </a:extLst>
            </p:cNvPr>
            <p:cNvSpPr txBox="1"/>
            <p:nvPr/>
          </p:nvSpPr>
          <p:spPr>
            <a:xfrm>
              <a:off x="592529" y="5614522"/>
              <a:ext cx="24978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dirty="0"/>
                <a:t>Proposed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Loss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Functions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847310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C4A78EF-A766-A44E-A1DD-555618326D0C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0" y="1227138"/>
                <a:ext cx="5689600" cy="494982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Global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features: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learn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backbone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network</a:t>
                </a:r>
              </a:p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Local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features: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learn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two-level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attention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mechanism</a:t>
                </a:r>
              </a:p>
              <a:p>
                <a:pPr marL="635000" lvl="1" indent="-395288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: The attention mask that is   learned with the global identity features in a self-supervised way</a:t>
                </a:r>
              </a:p>
              <a:p>
                <a:pPr marL="635000" lvl="1" indent="-395288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: The attention mask that is   learned with the global identity features and the occlusion-related in a weakly-supervised way</a:t>
                </a:r>
              </a:p>
              <a:p>
                <a:pPr marL="179388" indent="-395288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Fusion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features: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concatenated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projected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features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C4A78EF-A766-A44E-A1DD-555618326D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0" y="1227138"/>
                <a:ext cx="5689600" cy="494982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17D3FC84-9FB7-114E-8F2E-DDA242F05A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6139" y="223837"/>
            <a:ext cx="7886700" cy="914400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F9D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OREO:</a:t>
            </a:r>
            <a:r>
              <a:rPr lang="zh-CN" altLang="en-US" sz="3200" b="1" dirty="0">
                <a:solidFill>
                  <a:srgbClr val="FFF9D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FFF9D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Template</a:t>
            </a:r>
            <a:r>
              <a:rPr lang="zh-CN" altLang="en-US" sz="3200" b="1" dirty="0">
                <a:solidFill>
                  <a:srgbClr val="FFF9D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FFF9D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Generator</a:t>
            </a:r>
            <a:endParaRPr lang="en-US" sz="3200" b="1" dirty="0">
              <a:solidFill>
                <a:srgbClr val="FFF9D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F5C38A-43EB-D44D-8793-55F9EF977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84" t="2593" b="11598"/>
          <a:stretch/>
        </p:blipFill>
        <p:spPr>
          <a:xfrm>
            <a:off x="5977164" y="1227909"/>
            <a:ext cx="3018971" cy="303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2714A8-BB40-5F44-9056-404613B338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57176"/>
            <a:ext cx="9144000" cy="914400"/>
          </a:xfr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F9D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 1.3: Performance metrics</a:t>
            </a:r>
            <a:endParaRPr lang="en-US" sz="3200" b="1" dirty="0">
              <a:solidFill>
                <a:srgbClr val="FFF9D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CF38EE0-0DD2-A849-976C-D2E28C78B080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28650" y="1913709"/>
              <a:ext cx="7886698" cy="2966720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1187271">
                      <a:extLst>
                        <a:ext uri="{9D8B030D-6E8A-4147-A177-3AD203B41FA5}">
                          <a16:colId xmlns:a16="http://schemas.microsoft.com/office/drawing/2014/main" val="2673438528"/>
                        </a:ext>
                      </a:extLst>
                    </a:gridCol>
                    <a:gridCol w="957061">
                      <a:extLst>
                        <a:ext uri="{9D8B030D-6E8A-4147-A177-3AD203B41FA5}">
                          <a16:colId xmlns:a16="http://schemas.microsoft.com/office/drawing/2014/main" val="2936907994"/>
                        </a:ext>
                      </a:extLst>
                    </a:gridCol>
                    <a:gridCol w="957061">
                      <a:extLst>
                        <a:ext uri="{9D8B030D-6E8A-4147-A177-3AD203B41FA5}">
                          <a16:colId xmlns:a16="http://schemas.microsoft.com/office/drawing/2014/main" val="4119625438"/>
                        </a:ext>
                      </a:extLst>
                    </a:gridCol>
                    <a:gridCol w="957061">
                      <a:extLst>
                        <a:ext uri="{9D8B030D-6E8A-4147-A177-3AD203B41FA5}">
                          <a16:colId xmlns:a16="http://schemas.microsoft.com/office/drawing/2014/main" val="1919355189"/>
                        </a:ext>
                      </a:extLst>
                    </a:gridCol>
                    <a:gridCol w="957061">
                      <a:extLst>
                        <a:ext uri="{9D8B030D-6E8A-4147-A177-3AD203B41FA5}">
                          <a16:colId xmlns:a16="http://schemas.microsoft.com/office/drawing/2014/main" val="621712207"/>
                        </a:ext>
                      </a:extLst>
                    </a:gridCol>
                    <a:gridCol w="957061">
                      <a:extLst>
                        <a:ext uri="{9D8B030D-6E8A-4147-A177-3AD203B41FA5}">
                          <a16:colId xmlns:a16="http://schemas.microsoft.com/office/drawing/2014/main" val="3691435596"/>
                        </a:ext>
                      </a:extLst>
                    </a:gridCol>
                    <a:gridCol w="957061">
                      <a:extLst>
                        <a:ext uri="{9D8B030D-6E8A-4147-A177-3AD203B41FA5}">
                          <a16:colId xmlns:a16="http://schemas.microsoft.com/office/drawing/2014/main" val="2950501664"/>
                        </a:ext>
                      </a:extLst>
                    </a:gridCol>
                    <a:gridCol w="957061">
                      <a:extLst>
                        <a:ext uri="{9D8B030D-6E8A-4147-A177-3AD203B41FA5}">
                          <a16:colId xmlns:a16="http://schemas.microsoft.com/office/drawing/2014/main" val="4040856429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Method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gridSpan="7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1:1 Verification TAR (%) @ FAR=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217321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−7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682777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GOTS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3.00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3.00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6.61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14.67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33.04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61.99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80.93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1757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err="1"/>
                            <a:t>FaceNet</a:t>
                          </a:r>
                          <a:endParaRPr 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15.00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20.95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33.30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48.69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66.45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81.76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92.45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70111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err="1"/>
                            <a:t>VGGFace</a:t>
                          </a:r>
                          <a:endParaRPr 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20.00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32.20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43.69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59.75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74.79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87.13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95.64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34942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err="1"/>
                            <a:t>ArcFace</a:t>
                          </a:r>
                          <a:endParaRPr 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60.50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73.56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81.70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87.90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91.14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95.98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97.92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6188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ResNeXt-101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28.72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58.09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71.19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81.76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90.70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95.75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98.86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123755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OREO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51.97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62.36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75.86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85.19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92.81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97.11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99.37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853433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CF38EE0-0DD2-A849-976C-D2E28C78B0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3505067"/>
                  </p:ext>
                </p:extLst>
              </p:nvPr>
            </p:nvGraphicFramePr>
            <p:xfrm>
              <a:off x="628650" y="1913709"/>
              <a:ext cx="7886698" cy="2966720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1187271">
                      <a:extLst>
                        <a:ext uri="{9D8B030D-6E8A-4147-A177-3AD203B41FA5}">
                          <a16:colId xmlns:a16="http://schemas.microsoft.com/office/drawing/2014/main" val="2673438528"/>
                        </a:ext>
                      </a:extLst>
                    </a:gridCol>
                    <a:gridCol w="957061">
                      <a:extLst>
                        <a:ext uri="{9D8B030D-6E8A-4147-A177-3AD203B41FA5}">
                          <a16:colId xmlns:a16="http://schemas.microsoft.com/office/drawing/2014/main" val="2936907994"/>
                        </a:ext>
                      </a:extLst>
                    </a:gridCol>
                    <a:gridCol w="957061">
                      <a:extLst>
                        <a:ext uri="{9D8B030D-6E8A-4147-A177-3AD203B41FA5}">
                          <a16:colId xmlns:a16="http://schemas.microsoft.com/office/drawing/2014/main" val="4119625438"/>
                        </a:ext>
                      </a:extLst>
                    </a:gridCol>
                    <a:gridCol w="957061">
                      <a:extLst>
                        <a:ext uri="{9D8B030D-6E8A-4147-A177-3AD203B41FA5}">
                          <a16:colId xmlns:a16="http://schemas.microsoft.com/office/drawing/2014/main" val="1919355189"/>
                        </a:ext>
                      </a:extLst>
                    </a:gridCol>
                    <a:gridCol w="957061">
                      <a:extLst>
                        <a:ext uri="{9D8B030D-6E8A-4147-A177-3AD203B41FA5}">
                          <a16:colId xmlns:a16="http://schemas.microsoft.com/office/drawing/2014/main" val="621712207"/>
                        </a:ext>
                      </a:extLst>
                    </a:gridCol>
                    <a:gridCol w="957061">
                      <a:extLst>
                        <a:ext uri="{9D8B030D-6E8A-4147-A177-3AD203B41FA5}">
                          <a16:colId xmlns:a16="http://schemas.microsoft.com/office/drawing/2014/main" val="3691435596"/>
                        </a:ext>
                      </a:extLst>
                    </a:gridCol>
                    <a:gridCol w="957061">
                      <a:extLst>
                        <a:ext uri="{9D8B030D-6E8A-4147-A177-3AD203B41FA5}">
                          <a16:colId xmlns:a16="http://schemas.microsoft.com/office/drawing/2014/main" val="2950501664"/>
                        </a:ext>
                      </a:extLst>
                    </a:gridCol>
                    <a:gridCol w="957061">
                      <a:extLst>
                        <a:ext uri="{9D8B030D-6E8A-4147-A177-3AD203B41FA5}">
                          <a16:colId xmlns:a16="http://schemas.microsoft.com/office/drawing/2014/main" val="4040856429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Method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gridSpan="7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1:1 Verification TAR (%) @ FAR=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217321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25333" t="-96667" r="-602667" b="-5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22368" t="-96667" r="-494737" b="-5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26667" t="-96667" r="-401333" b="-5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21053" t="-96667" r="-296053" b="-5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28000" t="-96667" r="-200000" b="-5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19737" t="-96667" r="-97368" b="-5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29333" t="-96667" r="1333" b="-5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82777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GOTS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3.00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3.00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6.61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14.67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33.04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61.99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80.93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1757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err="1"/>
                            <a:t>FaceNet</a:t>
                          </a:r>
                          <a:endParaRPr 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15.00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20.95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33.30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48.69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66.45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81.76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92.45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70111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err="1"/>
                            <a:t>VGGFace</a:t>
                          </a:r>
                          <a:endParaRPr 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20.00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32.20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43.69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59.75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74.79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87.13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95.64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34942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err="1"/>
                            <a:t>ArcFace</a:t>
                          </a:r>
                          <a:endParaRPr 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60.50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73.56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81.70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87.90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91.14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95.98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97.92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6188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ResNeXt-101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28.72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58.09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71.19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81.76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90.70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95.75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98.86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123755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OREO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51.97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62.36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75.86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85.19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92.81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97.11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99.37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853433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FBA4839-6212-2344-90AD-B0F238CFC74F}"/>
              </a:ext>
            </a:extLst>
          </p:cNvPr>
          <p:cNvSpPr txBox="1"/>
          <p:nvPr/>
        </p:nvSpPr>
        <p:spPr>
          <a:xfrm>
            <a:off x="628651" y="5027749"/>
            <a:ext cx="788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Comparison of the face verification and identification performance of different methods on the IJB-C dataset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1: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verification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851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76938959-9759-8E49-8608-2CB81547F09E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28650" y="1682348"/>
              <a:ext cx="7886699" cy="3337560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1351247">
                      <a:extLst>
                        <a:ext uri="{9D8B030D-6E8A-4147-A177-3AD203B41FA5}">
                          <a16:colId xmlns:a16="http://schemas.microsoft.com/office/drawing/2014/main" val="2673438528"/>
                        </a:ext>
                      </a:extLst>
                    </a:gridCol>
                    <a:gridCol w="1089242">
                      <a:extLst>
                        <a:ext uri="{9D8B030D-6E8A-4147-A177-3AD203B41FA5}">
                          <a16:colId xmlns:a16="http://schemas.microsoft.com/office/drawing/2014/main" val="2936907994"/>
                        </a:ext>
                      </a:extLst>
                    </a:gridCol>
                    <a:gridCol w="1089242">
                      <a:extLst>
                        <a:ext uri="{9D8B030D-6E8A-4147-A177-3AD203B41FA5}">
                          <a16:colId xmlns:a16="http://schemas.microsoft.com/office/drawing/2014/main" val="4119625438"/>
                        </a:ext>
                      </a:extLst>
                    </a:gridCol>
                    <a:gridCol w="1089242">
                      <a:extLst>
                        <a:ext uri="{9D8B030D-6E8A-4147-A177-3AD203B41FA5}">
                          <a16:colId xmlns:a16="http://schemas.microsoft.com/office/drawing/2014/main" val="1919355189"/>
                        </a:ext>
                      </a:extLst>
                    </a:gridCol>
                    <a:gridCol w="1089242">
                      <a:extLst>
                        <a:ext uri="{9D8B030D-6E8A-4147-A177-3AD203B41FA5}">
                          <a16:colId xmlns:a16="http://schemas.microsoft.com/office/drawing/2014/main" val="621712207"/>
                        </a:ext>
                      </a:extLst>
                    </a:gridCol>
                    <a:gridCol w="1089242">
                      <a:extLst>
                        <a:ext uri="{9D8B030D-6E8A-4147-A177-3AD203B41FA5}">
                          <a16:colId xmlns:a16="http://schemas.microsoft.com/office/drawing/2014/main" val="3691435596"/>
                        </a:ext>
                      </a:extLst>
                    </a:gridCol>
                    <a:gridCol w="1089242">
                      <a:extLst>
                        <a:ext uri="{9D8B030D-6E8A-4147-A177-3AD203B41FA5}">
                          <a16:colId xmlns:a16="http://schemas.microsoft.com/office/drawing/2014/main" val="2950501664"/>
                        </a:ext>
                      </a:extLst>
                    </a:gridCol>
                  </a:tblGrid>
                  <a:tr h="370840">
                    <a:tc rowSpan="3"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Method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1: N Identification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217321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TPIR (%) @ FPIR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Retrieval Rate (%)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68277749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Rank-1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Rank-5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Rank-10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701752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GOTS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2.66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5.78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15.60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37.85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52.50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60.24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1757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err="1"/>
                            <a:t>FaceNet</a:t>
                          </a:r>
                          <a:endParaRPr 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20.58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32.40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50.98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69.22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79.00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81.36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70111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err="1"/>
                            <a:t>VGGFace</a:t>
                          </a:r>
                          <a:endParaRPr 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26.18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45.06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62.75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78.60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86.00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89.20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34942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err="1"/>
                            <a:t>ArcFace</a:t>
                          </a:r>
                          <a:endParaRPr 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70.90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81.98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87.63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/>
                            <a:t>92.25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94.31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95.30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6188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ResNeXt-101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53.66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71.50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82.47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91.88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95.51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97.29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123755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OREO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65.47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77.11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85.92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93.76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96.68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97.74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853433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76938959-9759-8E49-8608-2CB81547F0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2926934"/>
                  </p:ext>
                </p:extLst>
              </p:nvPr>
            </p:nvGraphicFramePr>
            <p:xfrm>
              <a:off x="628650" y="1682348"/>
              <a:ext cx="7886699" cy="3337560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1351247">
                      <a:extLst>
                        <a:ext uri="{9D8B030D-6E8A-4147-A177-3AD203B41FA5}">
                          <a16:colId xmlns:a16="http://schemas.microsoft.com/office/drawing/2014/main" val="2673438528"/>
                        </a:ext>
                      </a:extLst>
                    </a:gridCol>
                    <a:gridCol w="1089242">
                      <a:extLst>
                        <a:ext uri="{9D8B030D-6E8A-4147-A177-3AD203B41FA5}">
                          <a16:colId xmlns:a16="http://schemas.microsoft.com/office/drawing/2014/main" val="2936907994"/>
                        </a:ext>
                      </a:extLst>
                    </a:gridCol>
                    <a:gridCol w="1089242">
                      <a:extLst>
                        <a:ext uri="{9D8B030D-6E8A-4147-A177-3AD203B41FA5}">
                          <a16:colId xmlns:a16="http://schemas.microsoft.com/office/drawing/2014/main" val="4119625438"/>
                        </a:ext>
                      </a:extLst>
                    </a:gridCol>
                    <a:gridCol w="1089242">
                      <a:extLst>
                        <a:ext uri="{9D8B030D-6E8A-4147-A177-3AD203B41FA5}">
                          <a16:colId xmlns:a16="http://schemas.microsoft.com/office/drawing/2014/main" val="1919355189"/>
                        </a:ext>
                      </a:extLst>
                    </a:gridCol>
                    <a:gridCol w="1089242">
                      <a:extLst>
                        <a:ext uri="{9D8B030D-6E8A-4147-A177-3AD203B41FA5}">
                          <a16:colId xmlns:a16="http://schemas.microsoft.com/office/drawing/2014/main" val="621712207"/>
                        </a:ext>
                      </a:extLst>
                    </a:gridCol>
                    <a:gridCol w="1089242">
                      <a:extLst>
                        <a:ext uri="{9D8B030D-6E8A-4147-A177-3AD203B41FA5}">
                          <a16:colId xmlns:a16="http://schemas.microsoft.com/office/drawing/2014/main" val="3691435596"/>
                        </a:ext>
                      </a:extLst>
                    </a:gridCol>
                    <a:gridCol w="1089242">
                      <a:extLst>
                        <a:ext uri="{9D8B030D-6E8A-4147-A177-3AD203B41FA5}">
                          <a16:colId xmlns:a16="http://schemas.microsoft.com/office/drawing/2014/main" val="2950501664"/>
                        </a:ext>
                      </a:extLst>
                    </a:gridCol>
                  </a:tblGrid>
                  <a:tr h="370840">
                    <a:tc rowSpan="3"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Method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1: N Identification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217321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TPIR (%) @ FPIR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Retrieval Rate (%)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68277749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9102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25882" t="-203448" r="-504706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23256" t="-203448" r="-398837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23256" t="-203448" r="-298837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Rank-1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Rank-5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Rank-10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701752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GOTS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2.66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5.78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15.60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37.85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52.50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60.24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1757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err="1"/>
                            <a:t>FaceNet</a:t>
                          </a:r>
                          <a:endParaRPr 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20.58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32.40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50.98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69.22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79.00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81.36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70111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err="1"/>
                            <a:t>VGGFace</a:t>
                          </a:r>
                          <a:endParaRPr 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26.18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45.06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62.75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78.60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86.00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89.20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34942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err="1"/>
                            <a:t>ArcFace</a:t>
                          </a:r>
                          <a:endParaRPr 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70.90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81.98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87.63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/>
                            <a:t>92.25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94.31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95.30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6188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ResNeXt-101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53.66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71.50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82.47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91.88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95.51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97.29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123755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OREO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65.47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77.11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85.92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93.76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96.68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97.74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853433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F27D36D-6EB1-0944-98A7-F42596812E7A}"/>
              </a:ext>
            </a:extLst>
          </p:cNvPr>
          <p:cNvSpPr txBox="1"/>
          <p:nvPr/>
        </p:nvSpPr>
        <p:spPr>
          <a:xfrm>
            <a:off x="628651" y="4937686"/>
            <a:ext cx="788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Comparison of the face verification and identification performance of different methods on the IJB-C dataset</a:t>
            </a:r>
            <a:r>
              <a:rPr lang="zh-CN" altLang="en-US" sz="1400" dirty="0"/>
              <a:t> </a:t>
            </a:r>
            <a:r>
              <a:rPr lang="en-US" altLang="zh-CN" sz="1400" dirty="0"/>
              <a:t>using</a:t>
            </a:r>
            <a:r>
              <a:rPr lang="zh-CN" altLang="en-US" sz="1400" dirty="0"/>
              <a:t> </a:t>
            </a:r>
            <a:r>
              <a:rPr lang="en-US" altLang="zh-CN" sz="1400" dirty="0"/>
              <a:t>1:</a:t>
            </a:r>
            <a:r>
              <a:rPr lang="zh-CN" altLang="en-US" sz="1400" dirty="0"/>
              <a:t> </a:t>
            </a:r>
            <a:r>
              <a:rPr lang="en-US" altLang="zh-CN" sz="1400" dirty="0"/>
              <a:t>1</a:t>
            </a:r>
            <a:r>
              <a:rPr lang="zh-CN" altLang="en-US" sz="1400" dirty="0"/>
              <a:t> </a:t>
            </a:r>
            <a:r>
              <a:rPr lang="en-US" altLang="zh-CN" sz="1400" dirty="0"/>
              <a:t>identification</a:t>
            </a:r>
            <a:r>
              <a:rPr lang="zh-CN" altLang="en-US" sz="1400" dirty="0"/>
              <a:t> </a:t>
            </a:r>
            <a:r>
              <a:rPr lang="en-US" altLang="zh-CN" sz="1400" dirty="0"/>
              <a:t>protocol</a:t>
            </a:r>
            <a:endParaRPr lang="en-US" sz="1400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E88E1A4-D64B-634C-9216-58AF32553363}"/>
              </a:ext>
            </a:extLst>
          </p:cNvPr>
          <p:cNvSpPr txBox="1">
            <a:spLocks/>
          </p:cNvSpPr>
          <p:nvPr/>
        </p:nvSpPr>
        <p:spPr>
          <a:xfrm>
            <a:off x="0" y="257176"/>
            <a:ext cx="9144000" cy="914400"/>
          </a:xfr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>
                <a:solidFill>
                  <a:srgbClr val="FFF9D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 1.3: Performance metrics</a:t>
            </a:r>
            <a:endParaRPr lang="en-US" sz="3200" b="1" dirty="0">
              <a:solidFill>
                <a:srgbClr val="FFF9D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906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A193D1-2919-384F-9283-2D21C1230D7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2925" y="1395290"/>
            <a:ext cx="7886700" cy="4949825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 attention module is introduced that disentangles the features into global and local parts, resulting in more discriminative representations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 occlusion-balanced sampling strategy along with a new loss function are proposed to alleviate the large class imbalance that is prevalent due to non-occluded images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9D9AD9-2A1B-3D43-B223-5330F76CFC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8016"/>
            <a:ext cx="7886700" cy="914400"/>
          </a:xfr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 1.3: Contributions</a:t>
            </a:r>
          </a:p>
        </p:txBody>
      </p:sp>
    </p:spTree>
    <p:extLst>
      <p:ext uri="{BB962C8B-B14F-4D97-AF65-F5344CB8AC3E}">
        <p14:creationId xmlns:p14="http://schemas.microsoft.com/office/powerpoint/2010/main" val="64661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745739-A329-C24D-960C-EDDD70DF20D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427163"/>
            <a:ext cx="7886700" cy="4949825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systematic analysis of the impact of attributes to the face recognition performance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 occlusion-aware feature generator is introduced which results in facial embeddings that are robust to occlusions originating from visual attributes.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96CF2E-4EBB-C94E-903C-D394E703F3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12738"/>
            <a:ext cx="7886700" cy="914400"/>
          </a:xfr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 1.3: Advantages</a:t>
            </a:r>
          </a:p>
        </p:txBody>
      </p:sp>
    </p:spTree>
    <p:extLst>
      <p:ext uri="{BB962C8B-B14F-4D97-AF65-F5344CB8AC3E}">
        <p14:creationId xmlns:p14="http://schemas.microsoft.com/office/powerpoint/2010/main" val="1616731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158" y="26894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Overview: Knowledge Gap</a:t>
            </a:r>
          </a:p>
        </p:txBody>
      </p:sp>
      <p:sp>
        <p:nvSpPr>
          <p:cNvPr id="3" name="Rectangle 2"/>
          <p:cNvSpPr/>
          <p:nvPr/>
        </p:nvSpPr>
        <p:spPr>
          <a:xfrm>
            <a:off x="346841" y="1429407"/>
            <a:ext cx="8166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Identify border crossers (if there is available information) to enable dispatchers to alert agents in the field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865184-D3D6-2F41-896A-314A0802E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20" y="2388992"/>
            <a:ext cx="6118580" cy="3441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DF8086-CB0B-A841-8ECC-40C3DBBE167A}"/>
              </a:ext>
            </a:extLst>
          </p:cNvPr>
          <p:cNvSpPr txBox="1"/>
          <p:nvPr/>
        </p:nvSpPr>
        <p:spPr>
          <a:xfrm>
            <a:off x="1737674" y="5959281"/>
            <a:ext cx="538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https://www.youtube.com/watch?v=BWJbazGLhH4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6858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4DBC4-E218-4313-A573-41BD56C1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0BF43-68A4-40D5-9B18-4B423649FB02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C538827E-E198-4B6E-97D9-E1D068767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69"/>
            <a:ext cx="9144000" cy="1175169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FFF9D9"/>
                </a:solidFill>
              </a:rPr>
              <a:t>Objective 1. 4: Performance vs template size on UHDB31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A12122-14C7-B346-8B22-0EA403FED4E0}"/>
              </a:ext>
            </a:extLst>
          </p:cNvPr>
          <p:cNvGrpSpPr/>
          <p:nvPr/>
        </p:nvGrpSpPr>
        <p:grpSpPr>
          <a:xfrm>
            <a:off x="990423" y="1289931"/>
            <a:ext cx="7416121" cy="4731457"/>
            <a:chOff x="630115" y="838201"/>
            <a:chExt cx="8070945" cy="53721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3B51A47-4B50-EE4A-B38A-4510CA748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115" y="838201"/>
              <a:ext cx="7677150" cy="5372100"/>
            </a:xfrm>
            <a:prstGeom prst="rect">
              <a:avLst/>
            </a:prstGeom>
          </p:spPr>
        </p:pic>
        <p:sp>
          <p:nvSpPr>
            <p:cNvPr id="52" name="文本框 6">
              <a:extLst>
                <a:ext uri="{FF2B5EF4-FFF2-40B4-BE49-F238E27FC236}">
                  <a16:creationId xmlns:a16="http://schemas.microsoft.com/office/drawing/2014/main" id="{5768F6A3-95DD-D24E-B5E0-B8D81712343B}"/>
                </a:ext>
              </a:extLst>
            </p:cNvPr>
            <p:cNvSpPr txBox="1"/>
            <p:nvPr/>
          </p:nvSpPr>
          <p:spPr>
            <a:xfrm>
              <a:off x="7053766" y="1965864"/>
              <a:ext cx="935425" cy="2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/>
                  <a:sym typeface="Helvetica"/>
                </a:rPr>
                <a:t>DPRFS [2]</a:t>
              </a:r>
            </a:p>
          </p:txBody>
        </p:sp>
        <p:sp>
          <p:nvSpPr>
            <p:cNvPr id="53" name="文本框 7">
              <a:extLst>
                <a:ext uri="{FF2B5EF4-FFF2-40B4-BE49-F238E27FC236}">
                  <a16:creationId xmlns:a16="http://schemas.microsoft.com/office/drawing/2014/main" id="{90B2B4A2-FA4B-AB45-9ED7-01FCD41C2623}"/>
                </a:ext>
              </a:extLst>
            </p:cNvPr>
            <p:cNvSpPr txBox="1"/>
            <p:nvPr/>
          </p:nvSpPr>
          <p:spPr>
            <a:xfrm>
              <a:off x="2105659" y="4794528"/>
              <a:ext cx="6832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sym typeface="Helvetica"/>
                </a:rPr>
                <a:t>COTS</a:t>
              </a:r>
            </a:p>
          </p:txBody>
        </p:sp>
        <p:sp>
          <p:nvSpPr>
            <p:cNvPr id="54" name="文本框 21">
              <a:extLst>
                <a:ext uri="{FF2B5EF4-FFF2-40B4-BE49-F238E27FC236}">
                  <a16:creationId xmlns:a16="http://schemas.microsoft.com/office/drawing/2014/main" id="{6EF93EA9-3176-584A-B11F-C03B3A4997A5}"/>
                </a:ext>
              </a:extLst>
            </p:cNvPr>
            <p:cNvSpPr txBox="1"/>
            <p:nvPr/>
          </p:nvSpPr>
          <p:spPr>
            <a:xfrm>
              <a:off x="6385947" y="4247726"/>
              <a:ext cx="2315113" cy="279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sym typeface="Helvetica"/>
                </a:rPr>
                <a:t>VGG [4]</a:t>
              </a:r>
            </a:p>
          </p:txBody>
        </p:sp>
        <p:sp>
          <p:nvSpPr>
            <p:cNvPr id="58" name="Star: 5 Points 5">
              <a:extLst>
                <a:ext uri="{FF2B5EF4-FFF2-40B4-BE49-F238E27FC236}">
                  <a16:creationId xmlns:a16="http://schemas.microsoft.com/office/drawing/2014/main" id="{DC64E499-E5D0-424B-B416-5E410B3B1741}"/>
                </a:ext>
              </a:extLst>
            </p:cNvPr>
            <p:cNvSpPr/>
            <p:nvPr/>
          </p:nvSpPr>
          <p:spPr>
            <a:xfrm>
              <a:off x="2028092" y="1972408"/>
              <a:ext cx="209284" cy="200502"/>
            </a:xfrm>
            <a:prstGeom prst="star5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Helvetica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B0DE587-351B-9345-B4D7-2BD1C1D42B29}"/>
                </a:ext>
              </a:extLst>
            </p:cNvPr>
            <p:cNvSpPr txBox="1"/>
            <p:nvPr/>
          </p:nvSpPr>
          <p:spPr>
            <a:xfrm>
              <a:off x="1865464" y="2156996"/>
              <a:ext cx="940658" cy="2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/>
                  <a:sym typeface="Helvetica"/>
                </a:rPr>
                <a:t>OGCTL [1]</a:t>
              </a:r>
            </a:p>
          </p:txBody>
        </p:sp>
      </p:grpSp>
      <p:sp>
        <p:nvSpPr>
          <p:cNvPr id="60" name="文本框 11">
            <a:extLst>
              <a:ext uri="{FF2B5EF4-FFF2-40B4-BE49-F238E27FC236}">
                <a16:creationId xmlns:a16="http://schemas.microsoft.com/office/drawing/2014/main" id="{AF110F87-8D0A-7E44-B467-32C1AA247093}"/>
              </a:ext>
            </a:extLst>
          </p:cNvPr>
          <p:cNvSpPr txBox="1"/>
          <p:nvPr/>
        </p:nvSpPr>
        <p:spPr>
          <a:xfrm>
            <a:off x="2139831" y="2756293"/>
            <a:ext cx="9509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rPr>
              <a:t>FaceNet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rPr>
              <a:t> [3]</a:t>
            </a:r>
          </a:p>
        </p:txBody>
      </p:sp>
      <p:sp>
        <p:nvSpPr>
          <p:cNvPr id="61" name="矩形 9">
            <a:extLst>
              <a:ext uri="{FF2B5EF4-FFF2-40B4-BE49-F238E27FC236}">
                <a16:creationId xmlns:a16="http://schemas.microsoft.com/office/drawing/2014/main" id="{F87A5ED3-0546-7F43-92F8-B0D5EFE8BC6D}"/>
              </a:ext>
            </a:extLst>
          </p:cNvPr>
          <p:cNvSpPr/>
          <p:nvPr/>
        </p:nvSpPr>
        <p:spPr>
          <a:xfrm>
            <a:off x="-575033" y="5673923"/>
            <a:ext cx="9334500" cy="1409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Helvetica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462DF11-CF5B-BF49-9D7D-C475DA1296B1}"/>
              </a:ext>
            </a:extLst>
          </p:cNvPr>
          <p:cNvSpPr txBox="1"/>
          <p:nvPr/>
        </p:nvSpPr>
        <p:spPr>
          <a:xfrm>
            <a:off x="464961" y="5671491"/>
            <a:ext cx="874041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rPr>
              <a:t>References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sym typeface="Helvetica"/>
              </a:rPr>
              <a:t>[1] Y. Wu, I.A. </a:t>
            </a:r>
            <a:r>
              <a:rPr kumimoji="0" lang="en-US" sz="9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sym typeface="Helvetica"/>
              </a:rPr>
              <a:t>Kakadiaris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sym typeface="Helvetica"/>
              </a:rPr>
              <a:t>, “Occlusion-guided compact template learning for ensemble deep network- based pose invariant face recognition,” In Proc. IAPR international conference on biometrics, Crete, Greece, June 4-7, pp. 1-8, 2019.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sym typeface="Helvetica"/>
              </a:rPr>
              <a:t>[2] X, Xiang, H. A. Le, P. Dou, Y. Wu, and I. A. </a:t>
            </a:r>
            <a:r>
              <a:rPr kumimoji="0" lang="en-US" sz="9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sym typeface="Helvetica"/>
              </a:rPr>
              <a:t>Kakadiaris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sym typeface="Helvetica"/>
              </a:rPr>
              <a:t>. "Evaluation of a 3D-aided pose invariant 2D face recognition system." In Proc. IEEE International Joint Conference on Biometrics, Denver, Colorado pp. 446-455. 2017.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sym typeface="Helvetica"/>
              </a:rPr>
              <a:t>[3] S. Florian, D.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sym typeface="Helvetica"/>
              </a:rPr>
              <a:t>Kalenichenko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sym typeface="Helvetica"/>
              </a:rPr>
              <a:t>, and J. Philbin. "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sym typeface="Helvetica"/>
              </a:rPr>
              <a:t>Facenet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sym typeface="Helvetica"/>
              </a:rPr>
              <a:t>: A unified embedding for face recognition and clustering." In Proc. IEEE conference on computer vision and pattern recognition, pp. 815-823, Boston, MA, June 7-12, 2015.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sym typeface="Helvetica"/>
              </a:rPr>
              <a:t>[4] O. M.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sym typeface="Helvetica"/>
              </a:rPr>
              <a:t>Parkhi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sym typeface="Helvetica"/>
              </a:rPr>
              <a:t>, A.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sym typeface="Helvetica"/>
              </a:rPr>
              <a:t>Vedaldi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sym typeface="Helvetica"/>
              </a:rPr>
              <a:t>, and A. Zisserman. Deep face recognition. In Proc. British Machine Vision Conference, pp. 1–12, Swansea, UK, September 7-10 2015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66642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0377" y="365760"/>
            <a:ext cx="9184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1.4: Compact Pose-Robust Template Generation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321BA95-D162-4121-8BBB-59E4D2FD0A1F}"/>
              </a:ext>
            </a:extLst>
          </p:cNvPr>
          <p:cNvSpPr txBox="1">
            <a:spLocks/>
          </p:cNvSpPr>
          <p:nvPr/>
        </p:nvSpPr>
        <p:spPr>
          <a:xfrm>
            <a:off x="-159151" y="1286960"/>
            <a:ext cx="9031547" cy="472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2pPr>
            <a:lvl3pPr marL="1234438" marR="0" indent="-32003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-91438">
              <a:lnSpc>
                <a:spcPct val="100000"/>
              </a:lnSpc>
              <a:buNone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b="1" dirty="0">
                <a:solidFill>
                  <a:schemeClr val="tx1"/>
                </a:solidFill>
              </a:rPr>
              <a:t>Accomplishments</a:t>
            </a:r>
          </a:p>
          <a:p>
            <a:pPr lvl="2"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A complete pipeline for extract pose-robust facial template (4096D) from VIS image</a:t>
            </a:r>
          </a:p>
          <a:p>
            <a:pPr lvl="2"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A module to extract more compact facial template (128D) from the existing template (4096D)</a:t>
            </a:r>
          </a:p>
          <a:p>
            <a:pPr lvl="2"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Faces under visible light condition can be described with a 4096D or 128D facial template</a:t>
            </a:r>
          </a:p>
        </p:txBody>
      </p:sp>
    </p:spTree>
    <p:extLst>
      <p:ext uri="{BB962C8B-B14F-4D97-AF65-F5344CB8AC3E}">
        <p14:creationId xmlns:p14="http://schemas.microsoft.com/office/powerpoint/2010/main" val="12865354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347593"/>
            <a:ext cx="9042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DPRFS: Deep Pose Robust Feature Signature</a:t>
            </a:r>
            <a:endParaRPr lang="en-US" sz="3200" dirty="0">
              <a:solidFill>
                <a:srgbClr val="FFF9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7">
            <a:extLst>
              <a:ext uri="{FF2B5EF4-FFF2-40B4-BE49-F238E27FC236}">
                <a16:creationId xmlns:a16="http://schemas.microsoft.com/office/drawing/2014/main" id="{79F58AA3-E221-4317-84C3-D4B359C83873}"/>
              </a:ext>
            </a:extLst>
          </p:cNvPr>
          <p:cNvSpPr txBox="1"/>
          <p:nvPr/>
        </p:nvSpPr>
        <p:spPr>
          <a:xfrm>
            <a:off x="414505" y="478680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38" name="文本框 8">
            <a:extLst>
              <a:ext uri="{FF2B5EF4-FFF2-40B4-BE49-F238E27FC236}">
                <a16:creationId xmlns:a16="http://schemas.microsoft.com/office/drawing/2014/main" id="{D1B1A988-7FA5-4561-9F58-D60C07046DF9}"/>
              </a:ext>
            </a:extLst>
          </p:cNvPr>
          <p:cNvSpPr txBox="1"/>
          <p:nvPr/>
        </p:nvSpPr>
        <p:spPr>
          <a:xfrm>
            <a:off x="3426429" y="3403412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Frontalized facial </a:t>
            </a:r>
          </a:p>
          <a:p>
            <a:pPr algn="ctr"/>
            <a:r>
              <a:rPr lang="en-US" dirty="0"/>
              <a:t>texture</a:t>
            </a:r>
          </a:p>
        </p:txBody>
      </p:sp>
      <p:sp>
        <p:nvSpPr>
          <p:cNvPr id="39" name="文本框 9">
            <a:extLst>
              <a:ext uri="{FF2B5EF4-FFF2-40B4-BE49-F238E27FC236}">
                <a16:creationId xmlns:a16="http://schemas.microsoft.com/office/drawing/2014/main" id="{610519B0-860D-48C6-89D2-0EA743C4FD4A}"/>
              </a:ext>
            </a:extLst>
          </p:cNvPr>
          <p:cNvSpPr txBox="1"/>
          <p:nvPr/>
        </p:nvSpPr>
        <p:spPr>
          <a:xfrm>
            <a:off x="6683280" y="3383368"/>
            <a:ext cx="16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Facial Patches</a:t>
            </a:r>
          </a:p>
        </p:txBody>
      </p:sp>
      <p:sp>
        <p:nvSpPr>
          <p:cNvPr id="40" name="文本框 10">
            <a:extLst>
              <a:ext uri="{FF2B5EF4-FFF2-40B4-BE49-F238E27FC236}">
                <a16:creationId xmlns:a16="http://schemas.microsoft.com/office/drawing/2014/main" id="{5B00D472-1EC0-4E2A-BBBE-E3430312334F}"/>
              </a:ext>
            </a:extLst>
          </p:cNvPr>
          <p:cNvSpPr txBox="1"/>
          <p:nvPr/>
        </p:nvSpPr>
        <p:spPr>
          <a:xfrm>
            <a:off x="5457431" y="2201472"/>
            <a:ext cx="8258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Divide</a:t>
            </a:r>
          </a:p>
        </p:txBody>
      </p:sp>
      <p:cxnSp>
        <p:nvCxnSpPr>
          <p:cNvPr id="41" name="直接连接符 12">
            <a:extLst>
              <a:ext uri="{FF2B5EF4-FFF2-40B4-BE49-F238E27FC236}">
                <a16:creationId xmlns:a16="http://schemas.microsoft.com/office/drawing/2014/main" id="{394ADBCA-0FC7-4966-80E1-2E3DAF94EEC3}"/>
              </a:ext>
            </a:extLst>
          </p:cNvPr>
          <p:cNvCxnSpPr>
            <a:endCxn id="43" idx="1"/>
          </p:cNvCxnSpPr>
          <p:nvPr/>
        </p:nvCxnSpPr>
        <p:spPr>
          <a:xfrm>
            <a:off x="1622700" y="3819598"/>
            <a:ext cx="294603" cy="147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13">
            <a:extLst>
              <a:ext uri="{FF2B5EF4-FFF2-40B4-BE49-F238E27FC236}">
                <a16:creationId xmlns:a16="http://schemas.microsoft.com/office/drawing/2014/main" id="{266F9563-37E8-474B-B567-9C51BB77AA52}"/>
              </a:ext>
            </a:extLst>
          </p:cNvPr>
          <p:cNvCxnSpPr/>
          <p:nvPr/>
        </p:nvCxnSpPr>
        <p:spPr>
          <a:xfrm>
            <a:off x="2886698" y="3819598"/>
            <a:ext cx="294603" cy="147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">
            <a:extLst>
              <a:ext uri="{FF2B5EF4-FFF2-40B4-BE49-F238E27FC236}">
                <a16:creationId xmlns:a16="http://schemas.microsoft.com/office/drawing/2014/main" id="{6A72FE73-6197-45F0-A99F-A297B91BBF0F}"/>
              </a:ext>
            </a:extLst>
          </p:cNvPr>
          <p:cNvSpPr txBox="1"/>
          <p:nvPr/>
        </p:nvSpPr>
        <p:spPr>
          <a:xfrm>
            <a:off x="1917303" y="3497906"/>
            <a:ext cx="97975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UR2D </a:t>
            </a:r>
          </a:p>
          <a:p>
            <a:pPr algn="ctr"/>
            <a:r>
              <a:rPr lang="en-US" dirty="0"/>
              <a:t>pipeline</a:t>
            </a:r>
          </a:p>
        </p:txBody>
      </p:sp>
      <p:cxnSp>
        <p:nvCxnSpPr>
          <p:cNvPr id="44" name="直接连接符 15">
            <a:extLst>
              <a:ext uri="{FF2B5EF4-FFF2-40B4-BE49-F238E27FC236}">
                <a16:creationId xmlns:a16="http://schemas.microsoft.com/office/drawing/2014/main" id="{B9CDEDEE-328A-4307-9C5C-A8197A738AF2}"/>
              </a:ext>
            </a:extLst>
          </p:cNvPr>
          <p:cNvCxnSpPr>
            <a:cxnSpLocks/>
          </p:cNvCxnSpPr>
          <p:nvPr/>
        </p:nvCxnSpPr>
        <p:spPr>
          <a:xfrm flipV="1">
            <a:off x="3178007" y="2386138"/>
            <a:ext cx="3294" cy="143346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17">
            <a:extLst>
              <a:ext uri="{FF2B5EF4-FFF2-40B4-BE49-F238E27FC236}">
                <a16:creationId xmlns:a16="http://schemas.microsoft.com/office/drawing/2014/main" id="{310767F4-4B11-4EC5-A205-CF7AB8780829}"/>
              </a:ext>
            </a:extLst>
          </p:cNvPr>
          <p:cNvCxnSpPr>
            <a:cxnSpLocks/>
          </p:cNvCxnSpPr>
          <p:nvPr/>
        </p:nvCxnSpPr>
        <p:spPr>
          <a:xfrm flipH="1">
            <a:off x="3174714" y="2386139"/>
            <a:ext cx="318026" cy="0"/>
          </a:xfrm>
          <a:prstGeom prst="line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21">
            <a:extLst>
              <a:ext uri="{FF2B5EF4-FFF2-40B4-BE49-F238E27FC236}">
                <a16:creationId xmlns:a16="http://schemas.microsoft.com/office/drawing/2014/main" id="{9E344229-9D93-4C8E-8B00-200871271807}"/>
              </a:ext>
            </a:extLst>
          </p:cNvPr>
          <p:cNvCxnSpPr>
            <a:cxnSpLocks/>
          </p:cNvCxnSpPr>
          <p:nvPr/>
        </p:nvCxnSpPr>
        <p:spPr>
          <a:xfrm flipH="1">
            <a:off x="5139405" y="2385384"/>
            <a:ext cx="318026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22">
            <a:extLst>
              <a:ext uri="{FF2B5EF4-FFF2-40B4-BE49-F238E27FC236}">
                <a16:creationId xmlns:a16="http://schemas.microsoft.com/office/drawing/2014/main" id="{0B88F24A-1391-4110-8CBD-DA15D5139A0A}"/>
              </a:ext>
            </a:extLst>
          </p:cNvPr>
          <p:cNvCxnSpPr>
            <a:cxnSpLocks/>
          </p:cNvCxnSpPr>
          <p:nvPr/>
        </p:nvCxnSpPr>
        <p:spPr>
          <a:xfrm flipH="1">
            <a:off x="6286500" y="2385384"/>
            <a:ext cx="318026" cy="0"/>
          </a:xfrm>
          <a:prstGeom prst="line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23">
            <a:extLst>
              <a:ext uri="{FF2B5EF4-FFF2-40B4-BE49-F238E27FC236}">
                <a16:creationId xmlns:a16="http://schemas.microsoft.com/office/drawing/2014/main" id="{0C1D273E-0AAE-4EB6-A8BE-F7BFF7C5CE2D}"/>
              </a:ext>
            </a:extLst>
          </p:cNvPr>
          <p:cNvCxnSpPr>
            <a:cxnSpLocks/>
          </p:cNvCxnSpPr>
          <p:nvPr/>
        </p:nvCxnSpPr>
        <p:spPr>
          <a:xfrm flipV="1">
            <a:off x="3178007" y="3790580"/>
            <a:ext cx="3294" cy="143346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24">
            <a:extLst>
              <a:ext uri="{FF2B5EF4-FFF2-40B4-BE49-F238E27FC236}">
                <a16:creationId xmlns:a16="http://schemas.microsoft.com/office/drawing/2014/main" id="{9A7E36A6-BFAD-4978-800A-DDF49C5C79CD}"/>
              </a:ext>
            </a:extLst>
          </p:cNvPr>
          <p:cNvCxnSpPr>
            <a:cxnSpLocks/>
          </p:cNvCxnSpPr>
          <p:nvPr/>
        </p:nvCxnSpPr>
        <p:spPr>
          <a:xfrm flipH="1">
            <a:off x="3181301" y="5233447"/>
            <a:ext cx="318026" cy="0"/>
          </a:xfrm>
          <a:prstGeom prst="line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图片 26">
            <a:extLst>
              <a:ext uri="{FF2B5EF4-FFF2-40B4-BE49-F238E27FC236}">
                <a16:creationId xmlns:a16="http://schemas.microsoft.com/office/drawing/2014/main" id="{A9AF5DE3-D62D-4401-B6FF-23DA1B65C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73971" y="1556169"/>
            <a:ext cx="1786494" cy="1800215"/>
          </a:xfrm>
          <a:prstGeom prst="rect">
            <a:avLst/>
          </a:prstGeom>
        </p:spPr>
      </p:pic>
      <p:pic>
        <p:nvPicPr>
          <p:cNvPr id="51" name="图片 27">
            <a:extLst>
              <a:ext uri="{FF2B5EF4-FFF2-40B4-BE49-F238E27FC236}">
                <a16:creationId xmlns:a16="http://schemas.microsoft.com/office/drawing/2014/main" id="{9D3AA80C-23F8-45C3-ADF0-5B9B4F870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570427" y="1622611"/>
            <a:ext cx="1486221" cy="1570056"/>
          </a:xfrm>
          <a:prstGeom prst="rect">
            <a:avLst/>
          </a:prstGeom>
        </p:spPr>
      </p:pic>
      <p:sp>
        <p:nvSpPr>
          <p:cNvPr id="52" name="文本框 28">
            <a:extLst>
              <a:ext uri="{FF2B5EF4-FFF2-40B4-BE49-F238E27FC236}">
                <a16:creationId xmlns:a16="http://schemas.microsoft.com/office/drawing/2014/main" id="{CBB333E4-BD2D-4754-A090-9D0F1B7DED6F}"/>
              </a:ext>
            </a:extLst>
          </p:cNvPr>
          <p:cNvSpPr txBox="1"/>
          <p:nvPr/>
        </p:nvSpPr>
        <p:spPr>
          <a:xfrm>
            <a:off x="5457431" y="5048781"/>
            <a:ext cx="8258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Divide</a:t>
            </a:r>
          </a:p>
        </p:txBody>
      </p:sp>
      <p:cxnSp>
        <p:nvCxnSpPr>
          <p:cNvPr id="53" name="直接连接符 29">
            <a:extLst>
              <a:ext uri="{FF2B5EF4-FFF2-40B4-BE49-F238E27FC236}">
                <a16:creationId xmlns:a16="http://schemas.microsoft.com/office/drawing/2014/main" id="{80AC3BF9-0CBB-4EA5-9FAF-7F1B22DC527D}"/>
              </a:ext>
            </a:extLst>
          </p:cNvPr>
          <p:cNvCxnSpPr>
            <a:cxnSpLocks/>
          </p:cNvCxnSpPr>
          <p:nvPr/>
        </p:nvCxnSpPr>
        <p:spPr>
          <a:xfrm flipH="1">
            <a:off x="5139405" y="5232693"/>
            <a:ext cx="318026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30">
            <a:extLst>
              <a:ext uri="{FF2B5EF4-FFF2-40B4-BE49-F238E27FC236}">
                <a16:creationId xmlns:a16="http://schemas.microsoft.com/office/drawing/2014/main" id="{E362E008-20A3-411F-8053-05FB861409E2}"/>
              </a:ext>
            </a:extLst>
          </p:cNvPr>
          <p:cNvCxnSpPr>
            <a:cxnSpLocks/>
          </p:cNvCxnSpPr>
          <p:nvPr/>
        </p:nvCxnSpPr>
        <p:spPr>
          <a:xfrm flipH="1">
            <a:off x="6286500" y="5232693"/>
            <a:ext cx="318026" cy="0"/>
          </a:xfrm>
          <a:prstGeom prst="line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图片 32">
            <a:extLst>
              <a:ext uri="{FF2B5EF4-FFF2-40B4-BE49-F238E27FC236}">
                <a16:creationId xmlns:a16="http://schemas.microsoft.com/office/drawing/2014/main" id="{0B8B8B3E-2744-4E0A-A311-D7722E904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550759" y="4436981"/>
            <a:ext cx="1722507" cy="1559961"/>
          </a:xfrm>
          <a:prstGeom prst="rect">
            <a:avLst/>
          </a:prstGeom>
        </p:spPr>
      </p:pic>
      <p:pic>
        <p:nvPicPr>
          <p:cNvPr id="56" name="图片 35">
            <a:extLst>
              <a:ext uri="{FF2B5EF4-FFF2-40B4-BE49-F238E27FC236}">
                <a16:creationId xmlns:a16="http://schemas.microsoft.com/office/drawing/2014/main" id="{0897A313-52E6-4BF7-BB97-A483B8E15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5" y="2965057"/>
            <a:ext cx="1429819" cy="1709081"/>
          </a:xfrm>
          <a:prstGeom prst="rect">
            <a:avLst/>
          </a:prstGeom>
        </p:spPr>
      </p:pic>
      <p:pic>
        <p:nvPicPr>
          <p:cNvPr id="57" name="图片 36">
            <a:extLst>
              <a:ext uri="{FF2B5EF4-FFF2-40B4-BE49-F238E27FC236}">
                <a16:creationId xmlns:a16="http://schemas.microsoft.com/office/drawing/2014/main" id="{67AF9627-25C2-4291-97CB-0A4C52E09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626200" y="4316853"/>
            <a:ext cx="1992853" cy="1800215"/>
          </a:xfrm>
          <a:prstGeom prst="rect">
            <a:avLst/>
          </a:prstGeom>
        </p:spPr>
      </p:pic>
      <p:sp>
        <p:nvSpPr>
          <p:cNvPr id="58" name="文本框 38">
            <a:extLst>
              <a:ext uri="{FF2B5EF4-FFF2-40B4-BE49-F238E27FC236}">
                <a16:creationId xmlns:a16="http://schemas.microsoft.com/office/drawing/2014/main" id="{15F8FC66-9B81-4F55-916A-A94C1A05C9DC}"/>
              </a:ext>
            </a:extLst>
          </p:cNvPr>
          <p:cNvSpPr txBox="1"/>
          <p:nvPr/>
        </p:nvSpPr>
        <p:spPr>
          <a:xfrm>
            <a:off x="6667555" y="6074038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Occlusion Patches</a:t>
            </a:r>
          </a:p>
        </p:txBody>
      </p:sp>
      <p:sp>
        <p:nvSpPr>
          <p:cNvPr id="59" name="文本框 39">
            <a:extLst>
              <a:ext uri="{FF2B5EF4-FFF2-40B4-BE49-F238E27FC236}">
                <a16:creationId xmlns:a16="http://schemas.microsoft.com/office/drawing/2014/main" id="{EF6947F8-17C2-401D-87B1-26B8856813BD}"/>
              </a:ext>
            </a:extLst>
          </p:cNvPr>
          <p:cNvSpPr txBox="1"/>
          <p:nvPr/>
        </p:nvSpPr>
        <p:spPr>
          <a:xfrm>
            <a:off x="3464578" y="6074038"/>
            <a:ext cx="199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Occlusion map</a:t>
            </a:r>
          </a:p>
        </p:txBody>
      </p:sp>
    </p:spTree>
    <p:extLst>
      <p:ext uri="{BB962C8B-B14F-4D97-AF65-F5344CB8AC3E}">
        <p14:creationId xmlns:p14="http://schemas.microsoft.com/office/powerpoint/2010/main" val="2282191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4DBC4-E218-4313-A573-41BD56C1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0BF43-68A4-40D5-9B18-4B423649FB02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C538827E-E198-4B6E-97D9-E1D068767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69"/>
            <a:ext cx="9144000" cy="1175169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OGCTL: Occlusion-guided Compact Template Learning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F60B25-A9EF-114F-BA3A-FAB3E77DCEB9}"/>
              </a:ext>
            </a:extLst>
          </p:cNvPr>
          <p:cNvSpPr txBox="1"/>
          <p:nvPr/>
        </p:nvSpPr>
        <p:spPr>
          <a:xfrm>
            <a:off x="2813610" y="2861023"/>
            <a:ext cx="1625766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rPr>
              <a:t>Face representations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rPr>
              <a:t>(1024D)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85FEDA-7598-A845-9AD6-72A744644593}"/>
              </a:ext>
            </a:extLst>
          </p:cNvPr>
          <p:cNvSpPr txBox="1"/>
          <p:nvPr/>
        </p:nvSpPr>
        <p:spPr>
          <a:xfrm>
            <a:off x="2973354" y="5309171"/>
            <a:ext cx="1636746" cy="392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rPr>
              <a:t>Occlusion masks</a:t>
            </a:r>
          </a:p>
        </p:txBody>
      </p:sp>
      <p:sp>
        <p:nvSpPr>
          <p:cNvPr id="46" name="矩形 4">
            <a:extLst>
              <a:ext uri="{FF2B5EF4-FFF2-40B4-BE49-F238E27FC236}">
                <a16:creationId xmlns:a16="http://schemas.microsoft.com/office/drawing/2014/main" id="{EE4FEAA8-54E9-7C42-9B36-0C90C5F04DAD}"/>
              </a:ext>
            </a:extLst>
          </p:cNvPr>
          <p:cNvSpPr/>
          <p:nvPr/>
        </p:nvSpPr>
        <p:spPr>
          <a:xfrm>
            <a:off x="5272863" y="3112513"/>
            <a:ext cx="1297027" cy="60953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OGCTL</a:t>
            </a:r>
          </a:p>
        </p:txBody>
      </p:sp>
      <p:sp>
        <p:nvSpPr>
          <p:cNvPr id="48" name="立方体 38">
            <a:extLst>
              <a:ext uri="{FF2B5EF4-FFF2-40B4-BE49-F238E27FC236}">
                <a16:creationId xmlns:a16="http://schemas.microsoft.com/office/drawing/2014/main" id="{53EC59E6-03B0-394D-BA32-6F882DBE79A3}"/>
              </a:ext>
            </a:extLst>
          </p:cNvPr>
          <p:cNvSpPr/>
          <p:nvPr/>
        </p:nvSpPr>
        <p:spPr>
          <a:xfrm>
            <a:off x="3207851" y="1828194"/>
            <a:ext cx="805033" cy="239323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Helvetica"/>
            </a:endParaRPr>
          </a:p>
        </p:txBody>
      </p:sp>
      <p:sp>
        <p:nvSpPr>
          <p:cNvPr id="49" name="矩形 50">
            <a:extLst>
              <a:ext uri="{FF2B5EF4-FFF2-40B4-BE49-F238E27FC236}">
                <a16:creationId xmlns:a16="http://schemas.microsoft.com/office/drawing/2014/main" id="{1D63169D-E6B6-CE41-B731-9A14EF728036}"/>
              </a:ext>
            </a:extLst>
          </p:cNvPr>
          <p:cNvSpPr/>
          <p:nvPr/>
        </p:nvSpPr>
        <p:spPr>
          <a:xfrm>
            <a:off x="3467100" y="4152900"/>
            <a:ext cx="236070" cy="2855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Helvetica"/>
            </a:endParaRPr>
          </a:p>
        </p:txBody>
      </p:sp>
      <p:sp>
        <p:nvSpPr>
          <p:cNvPr id="50" name="矩形 51">
            <a:extLst>
              <a:ext uri="{FF2B5EF4-FFF2-40B4-BE49-F238E27FC236}">
                <a16:creationId xmlns:a16="http://schemas.microsoft.com/office/drawing/2014/main" id="{BA18B970-667A-EF43-B3C2-A98BACEBFFF8}"/>
              </a:ext>
            </a:extLst>
          </p:cNvPr>
          <p:cNvSpPr/>
          <p:nvPr/>
        </p:nvSpPr>
        <p:spPr>
          <a:xfrm>
            <a:off x="3467100" y="4521453"/>
            <a:ext cx="236070" cy="2855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Helvetica"/>
            </a:endParaRPr>
          </a:p>
        </p:txBody>
      </p:sp>
      <p:sp>
        <p:nvSpPr>
          <p:cNvPr id="51" name="矩形 55">
            <a:extLst>
              <a:ext uri="{FF2B5EF4-FFF2-40B4-BE49-F238E27FC236}">
                <a16:creationId xmlns:a16="http://schemas.microsoft.com/office/drawing/2014/main" id="{BDEDCCF7-FFFF-4C40-ABF6-2FC37D3A82FD}"/>
              </a:ext>
            </a:extLst>
          </p:cNvPr>
          <p:cNvSpPr/>
          <p:nvPr/>
        </p:nvSpPr>
        <p:spPr>
          <a:xfrm>
            <a:off x="3467100" y="4914685"/>
            <a:ext cx="236070" cy="2855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Helvetica"/>
            </a:endParaRPr>
          </a:p>
        </p:txBody>
      </p:sp>
      <p:sp>
        <p:nvSpPr>
          <p:cNvPr id="52" name="立方体 40">
            <a:extLst>
              <a:ext uri="{FF2B5EF4-FFF2-40B4-BE49-F238E27FC236}">
                <a16:creationId xmlns:a16="http://schemas.microsoft.com/office/drawing/2014/main" id="{4760A563-196F-6A42-9FD3-7BACB4F77BF2}"/>
              </a:ext>
            </a:extLst>
          </p:cNvPr>
          <p:cNvSpPr/>
          <p:nvPr/>
        </p:nvSpPr>
        <p:spPr>
          <a:xfrm>
            <a:off x="7461393" y="2798997"/>
            <a:ext cx="185424" cy="753128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Helvetica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BE3AE90-DA45-1247-980C-8108D554A677}"/>
              </a:ext>
            </a:extLst>
          </p:cNvPr>
          <p:cNvSpPr txBox="1"/>
          <p:nvPr/>
        </p:nvSpPr>
        <p:spPr>
          <a:xfrm>
            <a:off x="6912227" y="3707810"/>
            <a:ext cx="13244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rPr>
              <a:t>Compact Template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rPr>
              <a:t>(128D)</a:t>
            </a:r>
          </a:p>
        </p:txBody>
      </p:sp>
      <p:pic>
        <p:nvPicPr>
          <p:cNvPr id="54" name="图片 35">
            <a:extLst>
              <a:ext uri="{FF2B5EF4-FFF2-40B4-BE49-F238E27FC236}">
                <a16:creationId xmlns:a16="http://schemas.microsoft.com/office/drawing/2014/main" id="{215947C0-67D2-5F4E-A185-31021F84C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42" y="3027401"/>
            <a:ext cx="862661" cy="1009540"/>
          </a:xfrm>
          <a:prstGeom prst="rect">
            <a:avLst/>
          </a:prstGeom>
        </p:spPr>
      </p:pic>
      <p:sp>
        <p:nvSpPr>
          <p:cNvPr id="55" name="矩形 4">
            <a:extLst>
              <a:ext uri="{FF2B5EF4-FFF2-40B4-BE49-F238E27FC236}">
                <a16:creationId xmlns:a16="http://schemas.microsoft.com/office/drawing/2014/main" id="{77AFDE76-F83C-1A4A-AFDA-2EA400ED99EC}"/>
              </a:ext>
            </a:extLst>
          </p:cNvPr>
          <p:cNvSpPr/>
          <p:nvPr/>
        </p:nvSpPr>
        <p:spPr>
          <a:xfrm>
            <a:off x="1600462" y="4336089"/>
            <a:ext cx="1093622" cy="68001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Occlusion estimation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A566C5A-4FC4-4841-B82A-98791F6D9D23}"/>
              </a:ext>
            </a:extLst>
          </p:cNvPr>
          <p:cNvCxnSpPr>
            <a:cxnSpLocks/>
          </p:cNvCxnSpPr>
          <p:nvPr/>
        </p:nvCxnSpPr>
        <p:spPr>
          <a:xfrm>
            <a:off x="2555867" y="2309293"/>
            <a:ext cx="512916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D55E9F2-6D3B-CD4F-A053-DAF6441AD5BF}"/>
              </a:ext>
            </a:extLst>
          </p:cNvPr>
          <p:cNvCxnSpPr>
            <a:cxnSpLocks/>
            <a:stCxn id="62" idx="2"/>
            <a:endCxn id="54" idx="0"/>
          </p:cNvCxnSpPr>
          <p:nvPr/>
        </p:nvCxnSpPr>
        <p:spPr>
          <a:xfrm>
            <a:off x="2147272" y="2619464"/>
            <a:ext cx="1" cy="40793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F7D0876-5743-AE4B-B10E-505FC513B1E9}"/>
              </a:ext>
            </a:extLst>
          </p:cNvPr>
          <p:cNvCxnSpPr>
            <a:cxnSpLocks/>
            <a:stCxn id="55" idx="0"/>
            <a:endCxn id="54" idx="2"/>
          </p:cNvCxnSpPr>
          <p:nvPr/>
        </p:nvCxnSpPr>
        <p:spPr>
          <a:xfrm flipV="1">
            <a:off x="2147273" y="4036941"/>
            <a:ext cx="0" cy="29914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CFBA4F1-55EB-E545-93B1-B3231D8EDDD1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2694084" y="4676098"/>
            <a:ext cx="419577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立方体 38">
            <a:extLst>
              <a:ext uri="{FF2B5EF4-FFF2-40B4-BE49-F238E27FC236}">
                <a16:creationId xmlns:a16="http://schemas.microsoft.com/office/drawing/2014/main" id="{A1B92434-CA13-9C46-B0E7-1E8D65C82224}"/>
              </a:ext>
            </a:extLst>
          </p:cNvPr>
          <p:cNvSpPr/>
          <p:nvPr/>
        </p:nvSpPr>
        <p:spPr>
          <a:xfrm>
            <a:off x="3207851" y="2189632"/>
            <a:ext cx="805033" cy="239323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Helvetica"/>
            </a:endParaRPr>
          </a:p>
        </p:txBody>
      </p:sp>
      <p:sp>
        <p:nvSpPr>
          <p:cNvPr id="61" name="立方体 38">
            <a:extLst>
              <a:ext uri="{FF2B5EF4-FFF2-40B4-BE49-F238E27FC236}">
                <a16:creationId xmlns:a16="http://schemas.microsoft.com/office/drawing/2014/main" id="{67DF97E9-0B23-084E-BE7D-2D6FFCD23E2B}"/>
              </a:ext>
            </a:extLst>
          </p:cNvPr>
          <p:cNvSpPr/>
          <p:nvPr/>
        </p:nvSpPr>
        <p:spPr>
          <a:xfrm>
            <a:off x="3207851" y="2536146"/>
            <a:ext cx="805033" cy="239323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Helvetica"/>
            </a:endParaRPr>
          </a:p>
        </p:txBody>
      </p:sp>
      <p:sp>
        <p:nvSpPr>
          <p:cNvPr id="62" name="矩形 4">
            <a:extLst>
              <a:ext uri="{FF2B5EF4-FFF2-40B4-BE49-F238E27FC236}">
                <a16:creationId xmlns:a16="http://schemas.microsoft.com/office/drawing/2014/main" id="{4C96B61F-259A-884E-8C9F-593EF1C9B999}"/>
              </a:ext>
            </a:extLst>
          </p:cNvPr>
          <p:cNvSpPr/>
          <p:nvPr/>
        </p:nvSpPr>
        <p:spPr>
          <a:xfrm>
            <a:off x="1600461" y="1939447"/>
            <a:ext cx="1093622" cy="68001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DPRFS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25447D7-2ABF-6649-8867-B63EF95A3020}"/>
              </a:ext>
            </a:extLst>
          </p:cNvPr>
          <p:cNvCxnSpPr>
            <a:cxnSpLocks/>
          </p:cNvCxnSpPr>
          <p:nvPr/>
        </p:nvCxnSpPr>
        <p:spPr>
          <a:xfrm>
            <a:off x="6569890" y="3422674"/>
            <a:ext cx="54512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8B16A6F-1AED-824D-9CBF-95F1031D812D}"/>
              </a:ext>
            </a:extLst>
          </p:cNvPr>
          <p:cNvCxnSpPr>
            <a:cxnSpLocks/>
          </p:cNvCxnSpPr>
          <p:nvPr/>
        </p:nvCxnSpPr>
        <p:spPr>
          <a:xfrm>
            <a:off x="4066960" y="2330722"/>
            <a:ext cx="1114331" cy="93655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B090FC0-368E-BD4B-82BD-7EBFED148BFF}"/>
              </a:ext>
            </a:extLst>
          </p:cNvPr>
          <p:cNvCxnSpPr>
            <a:cxnSpLocks/>
          </p:cNvCxnSpPr>
          <p:nvPr/>
        </p:nvCxnSpPr>
        <p:spPr>
          <a:xfrm flipV="1">
            <a:off x="4202582" y="3484115"/>
            <a:ext cx="978708" cy="114530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E9C6B48E-CA8D-954D-BFD4-4794F649B1F9}"/>
              </a:ext>
            </a:extLst>
          </p:cNvPr>
          <p:cNvSpPr txBox="1"/>
          <p:nvPr/>
        </p:nvSpPr>
        <p:spPr>
          <a:xfrm>
            <a:off x="2746243" y="3484681"/>
            <a:ext cx="786387" cy="392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sym typeface="Helvetica"/>
              </a:rPr>
              <a:t>Step 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9621E36-7374-4743-9DDE-482BA5479B14}"/>
              </a:ext>
            </a:extLst>
          </p:cNvPr>
          <p:cNvSpPr txBox="1"/>
          <p:nvPr/>
        </p:nvSpPr>
        <p:spPr>
          <a:xfrm>
            <a:off x="6599353" y="3511201"/>
            <a:ext cx="786387" cy="392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sym typeface="Helvetica"/>
              </a:rPr>
              <a:t>Step 2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36EA94D-B782-5A4D-8226-611A5CF92CCB}"/>
              </a:ext>
            </a:extLst>
          </p:cNvPr>
          <p:cNvSpPr/>
          <p:nvPr/>
        </p:nvSpPr>
        <p:spPr>
          <a:xfrm>
            <a:off x="1363165" y="1687503"/>
            <a:ext cx="3213627" cy="395469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Helvetica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C29AC22-F3E1-6744-9460-7BA5161C7FD9}"/>
              </a:ext>
            </a:extLst>
          </p:cNvPr>
          <p:cNvSpPr/>
          <p:nvPr/>
        </p:nvSpPr>
        <p:spPr>
          <a:xfrm>
            <a:off x="5046554" y="2619464"/>
            <a:ext cx="3213627" cy="1569789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388082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158" y="26894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1.4: Performance Metrics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ADC0365-2990-F340-B824-0F084FDADBCA}"/>
              </a:ext>
            </a:extLst>
          </p:cNvPr>
          <p:cNvSpPr txBox="1">
            <a:spLocks/>
          </p:cNvSpPr>
          <p:nvPr/>
        </p:nvSpPr>
        <p:spPr>
          <a:xfrm>
            <a:off x="4440010" y="6404293"/>
            <a:ext cx="263980" cy="2692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124E540-C7B6-3248-836B-1454DD5F6BC2}"/>
              </a:ext>
            </a:extLst>
          </p:cNvPr>
          <p:cNvSpPr txBox="1">
            <a:spLocks/>
          </p:cNvSpPr>
          <p:nvPr/>
        </p:nvSpPr>
        <p:spPr>
          <a:xfrm>
            <a:off x="-268664" y="1327236"/>
            <a:ext cx="10672504" cy="47275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Face verification performance on IARPA Janus  IJB-C database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                                 		</a:t>
            </a:r>
          </a:p>
        </p:txBody>
      </p:sp>
      <p:graphicFrame>
        <p:nvGraphicFramePr>
          <p:cNvPr id="8" name="表格 10">
            <a:extLst>
              <a:ext uri="{FF2B5EF4-FFF2-40B4-BE49-F238E27FC236}">
                <a16:creationId xmlns:a16="http://schemas.microsoft.com/office/drawing/2014/main" id="{FFD42AB6-5312-5440-92A6-6E71C88E1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827856"/>
              </p:ext>
            </p:extLst>
          </p:nvPr>
        </p:nvGraphicFramePr>
        <p:xfrm>
          <a:off x="628650" y="2047792"/>
          <a:ext cx="7998060" cy="22250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199511">
                  <a:extLst>
                    <a:ext uri="{9D8B030D-6E8A-4147-A177-3AD203B41FA5}">
                      <a16:colId xmlns:a16="http://schemas.microsoft.com/office/drawing/2014/main" val="338715598"/>
                    </a:ext>
                  </a:extLst>
                </a:gridCol>
                <a:gridCol w="800994">
                  <a:extLst>
                    <a:ext uri="{9D8B030D-6E8A-4147-A177-3AD203B41FA5}">
                      <a16:colId xmlns:a16="http://schemas.microsoft.com/office/drawing/2014/main" val="833595836"/>
                    </a:ext>
                  </a:extLst>
                </a:gridCol>
                <a:gridCol w="1199511">
                  <a:extLst>
                    <a:ext uri="{9D8B030D-6E8A-4147-A177-3AD203B41FA5}">
                      <a16:colId xmlns:a16="http://schemas.microsoft.com/office/drawing/2014/main" val="3391382154"/>
                    </a:ext>
                  </a:extLst>
                </a:gridCol>
                <a:gridCol w="1199511">
                  <a:extLst>
                    <a:ext uri="{9D8B030D-6E8A-4147-A177-3AD203B41FA5}">
                      <a16:colId xmlns:a16="http://schemas.microsoft.com/office/drawing/2014/main" val="946038331"/>
                    </a:ext>
                  </a:extLst>
                </a:gridCol>
                <a:gridCol w="1199511">
                  <a:extLst>
                    <a:ext uri="{9D8B030D-6E8A-4147-A177-3AD203B41FA5}">
                      <a16:colId xmlns:a16="http://schemas.microsoft.com/office/drawing/2014/main" val="2337061312"/>
                    </a:ext>
                  </a:extLst>
                </a:gridCol>
                <a:gridCol w="1199511">
                  <a:extLst>
                    <a:ext uri="{9D8B030D-6E8A-4147-A177-3AD203B41FA5}">
                      <a16:colId xmlns:a16="http://schemas.microsoft.com/office/drawing/2014/main" val="1117780126"/>
                    </a:ext>
                  </a:extLst>
                </a:gridCol>
                <a:gridCol w="1199511">
                  <a:extLst>
                    <a:ext uri="{9D8B030D-6E8A-4147-A177-3AD203B41FA5}">
                      <a16:colId xmlns:a16="http://schemas.microsoft.com/office/drawing/2014/main" val="10002643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</a:rPr>
                        <a:t>Tem</a:t>
                      </a:r>
                      <a:r>
                        <a:rPr lang="en-US" sz="1200" dirty="0">
                          <a:effectLst/>
                        </a:rPr>
                        <a:t>. Size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FAR=10</a:t>
                      </a:r>
                      <a:r>
                        <a:rPr lang="en-US" sz="1400" baseline="30000" dirty="0">
                          <a:effectLst/>
                        </a:rPr>
                        <a:t>-5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FAR=10</a:t>
                      </a:r>
                      <a:r>
                        <a:rPr lang="en-US" sz="1400" baseline="30000" dirty="0">
                          <a:effectLst/>
                        </a:rPr>
                        <a:t>-4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FAR=10</a:t>
                      </a:r>
                      <a:r>
                        <a:rPr lang="en-US" sz="1400" baseline="30000" dirty="0">
                          <a:effectLst/>
                        </a:rPr>
                        <a:t>-3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FAR=10</a:t>
                      </a:r>
                      <a:r>
                        <a:rPr lang="en-US" sz="1400" baseline="30000" dirty="0">
                          <a:effectLst/>
                        </a:rPr>
                        <a:t>-2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FAR=10</a:t>
                      </a:r>
                      <a:r>
                        <a:rPr lang="en-US" sz="1400" baseline="30000" dirty="0">
                          <a:effectLst/>
                        </a:rPr>
                        <a:t>-1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8999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COTS-1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-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0.090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0.160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0.320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0.620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0.800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9420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FaceNet  [1]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0.5KB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0.330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0.490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0.660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0.820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0.920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9168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VGG-CNN [2]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16KB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0.430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0.600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0.750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0.860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0.950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394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DPRFS [3]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16KB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0.310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0.461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0.638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0.807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0.939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8754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OGCTL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0.5KB 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0.608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0.737 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0.839 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0.918 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0.975 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1123875"/>
                  </a:ext>
                </a:extLst>
              </a:tr>
            </a:tbl>
          </a:graphicData>
        </a:graphic>
      </p:graphicFrame>
      <p:sp>
        <p:nvSpPr>
          <p:cNvPr id="9" name="文本框 6">
            <a:extLst>
              <a:ext uri="{FF2B5EF4-FFF2-40B4-BE49-F238E27FC236}">
                <a16:creationId xmlns:a16="http://schemas.microsoft.com/office/drawing/2014/main" id="{512DC530-AD41-AA49-969B-82A3F66142A1}"/>
              </a:ext>
            </a:extLst>
          </p:cNvPr>
          <p:cNvSpPr txBox="1"/>
          <p:nvPr/>
        </p:nvSpPr>
        <p:spPr>
          <a:xfrm>
            <a:off x="2041390" y="1674465"/>
            <a:ext cx="5436741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TAR (True Accept Rate %) against the FAR (False positive rate %)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10" name="文本框 11">
            <a:extLst>
              <a:ext uri="{FF2B5EF4-FFF2-40B4-BE49-F238E27FC236}">
                <a16:creationId xmlns:a16="http://schemas.microsoft.com/office/drawing/2014/main" id="{C407FEB9-79EF-B247-81BF-C04A868EDFBC}"/>
              </a:ext>
            </a:extLst>
          </p:cNvPr>
          <p:cNvSpPr txBox="1"/>
          <p:nvPr/>
        </p:nvSpPr>
        <p:spPr>
          <a:xfrm>
            <a:off x="215173" y="4432274"/>
            <a:ext cx="8054252" cy="1969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 matching speed</a:t>
            </a:r>
          </a:p>
          <a:p>
            <a:pPr lvl="3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Without compact template learning (DPRFS): 15K faces per second</a:t>
            </a:r>
          </a:p>
          <a:p>
            <a:pPr lvl="3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With compact template learning (OGCTL): 1M faces per second</a:t>
            </a:r>
          </a:p>
          <a:p>
            <a:pPr lvl="1"/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11" name="文本框 12">
            <a:extLst>
              <a:ext uri="{FF2B5EF4-FFF2-40B4-BE49-F238E27FC236}">
                <a16:creationId xmlns:a16="http://schemas.microsoft.com/office/drawing/2014/main" id="{0FF29B74-6AD9-F54D-89D7-0C69373E7886}"/>
              </a:ext>
            </a:extLst>
          </p:cNvPr>
          <p:cNvSpPr txBox="1"/>
          <p:nvPr/>
        </p:nvSpPr>
        <p:spPr>
          <a:xfrm>
            <a:off x="590693" y="5323191"/>
            <a:ext cx="8338134" cy="12772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rPr>
              <a:t>[1] 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US" sz="11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Schroff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</a:t>
            </a:r>
            <a:r>
              <a:rPr lang="en-US" sz="11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Kalenichenko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J. </a:t>
            </a:r>
            <a:r>
              <a:rPr lang="en-US" sz="11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Philbin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FaceNet: A unified embedding for face recognition and clustering. </a:t>
            </a:r>
            <a:r>
              <a:rPr lang="en-US" sz="11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Computer </a:t>
            </a:r>
          </a:p>
          <a:p>
            <a:r>
              <a:rPr lang="en-US" sz="11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and Pattern Recognition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pages 815-823, June 2015. 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O. M. </a:t>
            </a:r>
            <a:r>
              <a:rPr lang="en-US" sz="11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Parkhi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en-US" sz="11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Vedaldi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A. Zisserman. Deep face recognition. In </a:t>
            </a:r>
            <a:r>
              <a:rPr lang="en-US" sz="11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British Machine Vision Conference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pages 1-12, Swansea,  UK, September 7-10 2015. </a:t>
            </a:r>
          </a:p>
          <a:p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rPr>
              <a:t>[3] 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X. Xu, H. Le, P. Dou, Y. Wu, and I. A. </a:t>
            </a:r>
            <a:r>
              <a:rPr lang="en-US" sz="11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Kakadiaris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Evaluation of 3D-aided pose invariant 2D face recognition system. In </a:t>
            </a:r>
            <a:r>
              <a:rPr lang="en-US" sz="11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International  Joint Conference on Biometrics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pages 446-455, Denver, Colorado, </a:t>
            </a:r>
            <a:r>
              <a:rPr lang="en-US" sz="11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2017.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57053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158" y="26894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1: Performance Metrics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628650" y="1489293"/>
            <a:ext cx="7886700" cy="47275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2018 – 2019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within schedule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within budget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2019 – 2020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Rank-1 &gt; COTS Rank-1</a:t>
            </a:r>
          </a:p>
          <a:p>
            <a:pPr lvl="1"/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8269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894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2: Data Acquisition &amp; Curation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083" y="1384105"/>
            <a:ext cx="822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Data Acquisition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663" indent="-347663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Annotation Tool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663" indent="-347663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Curation &amp; Inter-observer Agreement</a:t>
            </a:r>
          </a:p>
        </p:txBody>
      </p:sp>
    </p:spTree>
    <p:extLst>
      <p:ext uri="{BB962C8B-B14F-4D97-AF65-F5344CB8AC3E}">
        <p14:creationId xmlns:p14="http://schemas.microsoft.com/office/powerpoint/2010/main" val="7719924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0" y="325412"/>
            <a:ext cx="9144000" cy="5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9D9"/>
              </a:buClr>
              <a:buSzPts val="3200"/>
              <a:buFont typeface="Arial"/>
              <a:buNone/>
            </a:pPr>
            <a:r>
              <a:rPr lang="en-US" dirty="0"/>
              <a:t>Objective 2.1: Data Acquisition</a:t>
            </a:r>
            <a:endParaRPr dirty="0"/>
          </a:p>
        </p:txBody>
      </p:sp>
      <p:pic>
        <p:nvPicPr>
          <p:cNvPr id="82" name="Google Shape;82;p15" descr="A tree in a grassy field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5455" y="1262243"/>
            <a:ext cx="5724526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 descr="A large empty field&#10;&#10;Description generated with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5455" y="3810599"/>
            <a:ext cx="5724523" cy="235601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2563289" y="3441267"/>
            <a:ext cx="413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Day time at Lynn Eusan Park</a:t>
            </a:r>
            <a:endParaRPr/>
          </a:p>
        </p:txBody>
      </p:sp>
      <p:sp>
        <p:nvSpPr>
          <p:cNvPr id="85" name="Google Shape;85;p15"/>
          <p:cNvSpPr txBox="1"/>
          <p:nvPr/>
        </p:nvSpPr>
        <p:spPr>
          <a:xfrm>
            <a:off x="2563289" y="6160620"/>
            <a:ext cx="413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Night time at Lynn Eusan Park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068320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314325" y="1314449"/>
            <a:ext cx="8515200" cy="4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 dirty="0"/>
              <a:t>Number of subjects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b="1" dirty="0"/>
          </a:p>
          <a:p>
            <a:pPr marL="228600" lvl="0" indent="-228600"/>
            <a:r>
              <a:rPr lang="en-US" b="1" dirty="0"/>
              <a:t>Number of images</a:t>
            </a:r>
          </a:p>
          <a:p>
            <a:pPr marL="228600" lvl="0" indent="-228600"/>
            <a:endParaRPr lang="en-US" b="1" dirty="0"/>
          </a:p>
          <a:p>
            <a:pPr marL="228600" lvl="0" indent="-228600"/>
            <a:endParaRPr lang="en-US" b="1" dirty="0"/>
          </a:p>
          <a:p>
            <a:pPr marL="228600" lvl="0" indent="-228600"/>
            <a:endParaRPr lang="en-US" b="1" dirty="0"/>
          </a:p>
          <a:p>
            <a:pPr marL="228600" lvl="0" indent="-228600"/>
            <a:r>
              <a:rPr lang="en-US" b="1" dirty="0"/>
              <a:t>Hardware</a:t>
            </a:r>
            <a:endParaRPr lang="en-US" dirty="0"/>
          </a:p>
          <a:p>
            <a:pPr marL="685800" lvl="1" indent="-228600"/>
            <a:r>
              <a:rPr lang="en-US" dirty="0"/>
              <a:t>Four trail cameras</a:t>
            </a:r>
          </a:p>
          <a:p>
            <a:pPr marL="685800" lvl="1" indent="-228600"/>
            <a:r>
              <a:rPr lang="en-US" dirty="0"/>
              <a:t>Four light meters </a:t>
            </a:r>
            <a:endParaRPr dirty="0"/>
          </a:p>
        </p:txBody>
      </p:sp>
      <p:graphicFrame>
        <p:nvGraphicFramePr>
          <p:cNvPr id="93" name="Google Shape;93;p16"/>
          <p:cNvGraphicFramePr/>
          <p:nvPr>
            <p:extLst>
              <p:ext uri="{D42A27DB-BD31-4B8C-83A1-F6EECF244321}">
                <p14:modId xmlns:p14="http://schemas.microsoft.com/office/powerpoint/2010/main" val="3576370895"/>
              </p:ext>
            </p:extLst>
          </p:nvPr>
        </p:nvGraphicFramePr>
        <p:xfrm>
          <a:off x="5543550" y="1328735"/>
          <a:ext cx="2701750" cy="11163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5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Day Session</a:t>
                      </a:r>
                      <a:endParaRPr sz="18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Night Session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197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67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4" name="Google Shape;94;p16"/>
          <p:cNvGraphicFramePr/>
          <p:nvPr>
            <p:extLst>
              <p:ext uri="{D42A27DB-BD31-4B8C-83A1-F6EECF244321}">
                <p14:modId xmlns:p14="http://schemas.microsoft.com/office/powerpoint/2010/main" val="2013461452"/>
              </p:ext>
            </p:extLst>
          </p:nvPr>
        </p:nvGraphicFramePr>
        <p:xfrm>
          <a:off x="1973654" y="3384453"/>
          <a:ext cx="6396875" cy="11125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69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9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9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9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Type</a:t>
                      </a:r>
                      <a:endParaRPr/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Cam 1</a:t>
                      </a:r>
                      <a:endParaRPr sz="1800" b="1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Cam 2</a:t>
                      </a:r>
                      <a:endParaRPr sz="1800" b="1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Cam 3</a:t>
                      </a:r>
                      <a:endParaRPr sz="1800" b="1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Cam 4</a:t>
                      </a:r>
                      <a:endParaRPr sz="1800" b="1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Day - VIS</a:t>
                      </a:r>
                      <a:endParaRPr sz="1800" b="0" i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685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620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719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673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Night - NIR</a:t>
                      </a:r>
                      <a:endParaRPr sz="1800" b="0" i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187</a:t>
                      </a:r>
                      <a:endParaRPr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181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218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229</a:t>
                      </a:r>
                      <a:endParaRPr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Google Shape;81;p15">
            <a:extLst>
              <a:ext uri="{FF2B5EF4-FFF2-40B4-BE49-F238E27FC236}">
                <a16:creationId xmlns:a16="http://schemas.microsoft.com/office/drawing/2014/main" id="{5835CEF5-1DF2-734A-ABE1-0FC65FE524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39686"/>
            <a:ext cx="9144000" cy="5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9D9"/>
              </a:buClr>
              <a:buSzPts val="3200"/>
              <a:buFont typeface="Arial"/>
              <a:buNone/>
            </a:pPr>
            <a:r>
              <a:rPr lang="en-US" dirty="0"/>
              <a:t>Objective 2.1: Data Acquisition (2)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14583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7" descr="E:\Downloads\trailimages\IMG_193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8200" y="1610729"/>
            <a:ext cx="2959736" cy="16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 descr="E:\Downloads\trailimages\IMG_234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76062" y="1610729"/>
            <a:ext cx="2959736" cy="164592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1708637" y="3256649"/>
            <a:ext cx="135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Camera 1</a:t>
            </a:r>
            <a:endParaRPr dirty="0"/>
          </a:p>
        </p:txBody>
      </p:sp>
      <p:sp>
        <p:nvSpPr>
          <p:cNvPr id="104" name="Google Shape;104;p17"/>
          <p:cNvSpPr txBox="1"/>
          <p:nvPr/>
        </p:nvSpPr>
        <p:spPr>
          <a:xfrm>
            <a:off x="6075374" y="3245060"/>
            <a:ext cx="135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Camera 2</a:t>
            </a:r>
            <a:endParaRPr dirty="0"/>
          </a:p>
        </p:txBody>
      </p:sp>
      <p:pic>
        <p:nvPicPr>
          <p:cNvPr id="105" name="Google Shape;105;p17" descr="E:\Downloads\trailimages\IMG_0939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8200" y="3698580"/>
            <a:ext cx="2959736" cy="16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 descr="E:\Downloads\trailimages\IMAG1284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58333" y="3658162"/>
            <a:ext cx="2195196" cy="164592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/>
        </p:nvSpPr>
        <p:spPr>
          <a:xfrm>
            <a:off x="1746799" y="5324291"/>
            <a:ext cx="1282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Camera 3</a:t>
            </a:r>
            <a:endParaRPr dirty="0"/>
          </a:p>
        </p:txBody>
      </p:sp>
      <p:sp>
        <p:nvSpPr>
          <p:cNvPr id="108" name="Google Shape;108;p17"/>
          <p:cNvSpPr txBox="1"/>
          <p:nvPr/>
        </p:nvSpPr>
        <p:spPr>
          <a:xfrm>
            <a:off x="6114669" y="5344500"/>
            <a:ext cx="1282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Camera 4</a:t>
            </a:r>
            <a:endParaRPr dirty="0"/>
          </a:p>
        </p:txBody>
      </p:sp>
      <p:sp>
        <p:nvSpPr>
          <p:cNvPr id="13" name="Google Shape;81;p15">
            <a:extLst>
              <a:ext uri="{FF2B5EF4-FFF2-40B4-BE49-F238E27FC236}">
                <a16:creationId xmlns:a16="http://schemas.microsoft.com/office/drawing/2014/main" id="{78F7D5AD-554F-DB48-AA99-8C209E9190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49632"/>
            <a:ext cx="9144000" cy="5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9D9"/>
              </a:buClr>
              <a:buSzPts val="3200"/>
              <a:buFont typeface="Arial"/>
              <a:buNone/>
            </a:pPr>
            <a:r>
              <a:rPr lang="en-US" dirty="0"/>
              <a:t>Objective 2.1: VIS Images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0196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158" y="26894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Overview </a:t>
            </a:r>
          </a:p>
        </p:txBody>
      </p:sp>
      <p:sp>
        <p:nvSpPr>
          <p:cNvPr id="3" name="Rectangle 2"/>
          <p:cNvSpPr/>
          <p:nvPr/>
        </p:nvSpPr>
        <p:spPr>
          <a:xfrm>
            <a:off x="346841" y="1429407"/>
            <a:ext cx="816653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End-users of this research</a:t>
            </a:r>
          </a:p>
          <a:p>
            <a:pPr marL="457200" indent="-330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Enforcement Systems Division: Dispatchers</a:t>
            </a:r>
          </a:p>
          <a:p>
            <a:pPr marL="457200" indent="-330200">
              <a:buFont typeface="Arial" panose="020B0604020202020204" pitchFamily="34" charset="0"/>
              <a:buChar char="•"/>
              <a:tabLst>
                <a:tab pos="169863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DHS strategy officials: Analysts</a:t>
            </a:r>
          </a:p>
          <a:p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outcomes and benefits end-user desires</a:t>
            </a:r>
          </a:p>
          <a:p>
            <a:pPr marL="457200" indent="-330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Pain Points</a:t>
            </a:r>
          </a:p>
          <a:p>
            <a:pPr marL="10414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Limited matching success matching images where a person’s face is partially visible due to pose or illumination</a:t>
            </a:r>
          </a:p>
          <a:p>
            <a:pPr marL="10414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Lack of filtering of images where movement occurs but there is no human present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30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Gain Desired</a:t>
            </a:r>
          </a:p>
          <a:p>
            <a:pPr marL="10414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method that will accurately identify individuals in real-time to enable the dispatchers to alert agents in the field</a:t>
            </a:r>
          </a:p>
        </p:txBody>
      </p:sp>
    </p:spTree>
    <p:extLst>
      <p:ext uri="{BB962C8B-B14F-4D97-AF65-F5344CB8AC3E}">
        <p14:creationId xmlns:p14="http://schemas.microsoft.com/office/powerpoint/2010/main" val="31129857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/>
        </p:nvSpPr>
        <p:spPr>
          <a:xfrm>
            <a:off x="1708632" y="3313799"/>
            <a:ext cx="135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Camera 1</a:t>
            </a:r>
            <a:endParaRPr dirty="0"/>
          </a:p>
        </p:txBody>
      </p:sp>
      <p:sp>
        <p:nvSpPr>
          <p:cNvPr id="116" name="Google Shape;116;p18"/>
          <p:cNvSpPr txBox="1"/>
          <p:nvPr/>
        </p:nvSpPr>
        <p:spPr>
          <a:xfrm>
            <a:off x="6076499" y="3313799"/>
            <a:ext cx="135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Camera 2</a:t>
            </a:r>
            <a:endParaRPr dirty="0"/>
          </a:p>
        </p:txBody>
      </p:sp>
      <p:sp>
        <p:nvSpPr>
          <p:cNvPr id="117" name="Google Shape;117;p18"/>
          <p:cNvSpPr txBox="1"/>
          <p:nvPr/>
        </p:nvSpPr>
        <p:spPr>
          <a:xfrm>
            <a:off x="1775919" y="5366191"/>
            <a:ext cx="122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Camera 3</a:t>
            </a:r>
            <a:endParaRPr dirty="0"/>
          </a:p>
        </p:txBody>
      </p:sp>
      <p:sp>
        <p:nvSpPr>
          <p:cNvPr id="118" name="Google Shape;118;p18"/>
          <p:cNvSpPr txBox="1"/>
          <p:nvPr/>
        </p:nvSpPr>
        <p:spPr>
          <a:xfrm>
            <a:off x="6110146" y="5401650"/>
            <a:ext cx="1291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Camera 4</a:t>
            </a:r>
            <a:endParaRPr dirty="0"/>
          </a:p>
        </p:txBody>
      </p:sp>
      <p:pic>
        <p:nvPicPr>
          <p:cNvPr id="119" name="Google Shape;119;p18" descr="E:\Downloads\trailimages\IMG_042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8198" y="1586434"/>
            <a:ext cx="2959736" cy="16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 descr="E:\Downloads\trailimages\IMG_052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76060" y="1586434"/>
            <a:ext cx="2959736" cy="16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 descr="E:\Downloads\trailimages\IMG_0149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8197" y="3688653"/>
            <a:ext cx="2959736" cy="16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 descr="E:\Downloads\trailimages\IMAG0389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58329" y="3688653"/>
            <a:ext cx="2195196" cy="16459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81;p15">
            <a:extLst>
              <a:ext uri="{FF2B5EF4-FFF2-40B4-BE49-F238E27FC236}">
                <a16:creationId xmlns:a16="http://schemas.microsoft.com/office/drawing/2014/main" id="{477E27BB-B9F2-4C4A-A528-EE04565F87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63906"/>
            <a:ext cx="9144000" cy="5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9D9"/>
              </a:buClr>
              <a:buSzPts val="3200"/>
              <a:buFont typeface="Arial"/>
              <a:buNone/>
            </a:pPr>
            <a:r>
              <a:rPr lang="en-US" dirty="0"/>
              <a:t>Objective 2.1: NIR Images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88697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/>
        </p:nvSpPr>
        <p:spPr>
          <a:xfrm>
            <a:off x="0" y="1108785"/>
            <a:ext cx="8744025" cy="47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241300" lvl="1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Designed, developed, and evaluated a GUI to perform annotation of VIS and NIR images</a:t>
            </a:r>
            <a:endParaRPr sz="2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17500">
              <a:spcBef>
                <a:spcPts val="1000"/>
              </a:spcBef>
              <a:buClr>
                <a:schemeClr val="dk1"/>
              </a:buClr>
              <a:buSzPts val="1400"/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based deployment 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(AWS EC2)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17500">
              <a:spcBef>
                <a:spcPts val="1000"/>
              </a:spcBef>
              <a:buClr>
                <a:schemeClr val="dk1"/>
              </a:buClr>
              <a:buSzPts val="1400"/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user accounts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image and annotations upload, management of user gallery 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17500">
              <a:buClr>
                <a:schemeClr val="dk1"/>
              </a:buClr>
              <a:buSzPts val="1400"/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annotation 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human, object and facial bounding boxes as well as pose and facial landmarks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17500">
              <a:buClr>
                <a:schemeClr val="dk1"/>
              </a:buClr>
              <a:buSzPts val="1400"/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of automated 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 detection and pose estimation results to speed up the annotation process (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AlphaPose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Algorithm)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17500">
              <a:buClr>
                <a:schemeClr val="dk1"/>
              </a:buClr>
              <a:buSzPts val="1400"/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&amp; Attribute Labels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(Default: Carrying Tube, Carrying Backpack, Wearing Hat, Wearing Woolen Cap )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17500">
              <a:buClr>
                <a:schemeClr val="dk1"/>
              </a:buClr>
              <a:buSzPts val="1400"/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Customizable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Class Labels and Pose Key point formats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81;p15">
            <a:extLst>
              <a:ext uri="{FF2B5EF4-FFF2-40B4-BE49-F238E27FC236}">
                <a16:creationId xmlns:a16="http://schemas.microsoft.com/office/drawing/2014/main" id="{675D8A39-6A70-B946-86A9-575AFC3626ED}"/>
              </a:ext>
            </a:extLst>
          </p:cNvPr>
          <p:cNvSpPr txBox="1">
            <a:spLocks/>
          </p:cNvSpPr>
          <p:nvPr/>
        </p:nvSpPr>
        <p:spPr>
          <a:xfrm>
            <a:off x="0" y="313958"/>
            <a:ext cx="9144000" cy="5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F9D9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2.2: Data Annotation Tool</a:t>
            </a:r>
          </a:p>
        </p:txBody>
      </p:sp>
    </p:spTree>
    <p:extLst>
      <p:ext uri="{BB962C8B-B14F-4D97-AF65-F5344CB8AC3E}">
        <p14:creationId xmlns:p14="http://schemas.microsoft.com/office/powerpoint/2010/main" val="2735348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978" y="1604651"/>
            <a:ext cx="8511166" cy="45532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1;p15">
            <a:extLst>
              <a:ext uri="{FF2B5EF4-FFF2-40B4-BE49-F238E27FC236}">
                <a16:creationId xmlns:a16="http://schemas.microsoft.com/office/drawing/2014/main" id="{C6461D7B-A982-A043-BB97-7F7E7F34DB07}"/>
              </a:ext>
            </a:extLst>
          </p:cNvPr>
          <p:cNvSpPr txBox="1">
            <a:spLocks/>
          </p:cNvSpPr>
          <p:nvPr/>
        </p:nvSpPr>
        <p:spPr>
          <a:xfrm>
            <a:off x="-1" y="280707"/>
            <a:ext cx="9144001" cy="5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9D9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2.2: Data Annotation Tool</a:t>
            </a:r>
          </a:p>
        </p:txBody>
      </p:sp>
    </p:spTree>
    <p:extLst>
      <p:ext uri="{BB962C8B-B14F-4D97-AF65-F5344CB8AC3E}">
        <p14:creationId xmlns:p14="http://schemas.microsoft.com/office/powerpoint/2010/main" val="42518828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/>
        </p:nvSpPr>
        <p:spPr>
          <a:xfrm>
            <a:off x="-40350" y="268950"/>
            <a:ext cx="9066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2.3: Inter-observer Agreement</a:t>
            </a:r>
          </a:p>
        </p:txBody>
      </p:sp>
      <p:sp>
        <p:nvSpPr>
          <p:cNvPr id="32" name="Google Shape;32;p6"/>
          <p:cNvSpPr txBox="1"/>
          <p:nvPr/>
        </p:nvSpPr>
        <p:spPr>
          <a:xfrm>
            <a:off x="353658" y="1508835"/>
            <a:ext cx="8373592" cy="1405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marR="0" lvl="0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Human Annotators refined the Person &amp; Face Detection as well as Pose and Facial Key-point Proposals or provided annotations when the tool failed.</a:t>
            </a:r>
            <a:endParaRPr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3" name="Google Shape;33;p6"/>
          <p:cNvGraphicFramePr/>
          <p:nvPr>
            <p:extLst>
              <p:ext uri="{D42A27DB-BD31-4B8C-83A1-F6EECF244321}">
                <p14:modId xmlns:p14="http://schemas.microsoft.com/office/powerpoint/2010/main" val="2425677331"/>
              </p:ext>
            </p:extLst>
          </p:nvPr>
        </p:nvGraphicFramePr>
        <p:xfrm>
          <a:off x="103310" y="2448866"/>
          <a:ext cx="4389640" cy="160901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9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497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109687" marR="109687" marT="109687" marB="10968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InstaANT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687" marR="109687" marT="109687" marB="10968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Annotator 1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687" marR="109687" marT="109687" marB="10968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Annotator 2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687" marR="109687" marT="109687" marB="10968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21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AlphaPose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687" marR="109687" marT="109687" marB="10968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687" marR="109687" marT="109687" marB="10968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687" marR="109687" marT="109687" marB="109687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687" marR="109687" marT="109687" marB="109687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21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Annotator 1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687" marR="109687" marT="109687" marB="10968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687" marR="109687" marT="109687" marB="10968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687" marR="109687" marT="109687" marB="109687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687" marR="109687" marT="109687" marB="10968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21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 b="1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Annotator 2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687" marR="109687" marT="109687" marB="10968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687" marR="109687" marT="109687" marB="10968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687" marR="109687" marT="109687" marB="109687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687" marR="109687" marT="109687" marB="10968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Google Shape;34;p6"/>
          <p:cNvGraphicFramePr/>
          <p:nvPr>
            <p:extLst>
              <p:ext uri="{D42A27DB-BD31-4B8C-83A1-F6EECF244321}">
                <p14:modId xmlns:p14="http://schemas.microsoft.com/office/powerpoint/2010/main" val="2929110853"/>
              </p:ext>
            </p:extLst>
          </p:nvPr>
        </p:nvGraphicFramePr>
        <p:xfrm>
          <a:off x="4633372" y="2448866"/>
          <a:ext cx="4390056" cy="160909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97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64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109697" marR="109697" marT="109697" marB="10969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InstaANT</a:t>
                      </a:r>
                      <a:endParaRPr sz="1200" b="1"/>
                    </a:p>
                  </a:txBody>
                  <a:tcPr marL="109697" marR="109697" marT="109697" marB="10969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Annotator 1</a:t>
                      </a:r>
                      <a:endParaRPr sz="1200" b="1"/>
                    </a:p>
                  </a:txBody>
                  <a:tcPr marL="109697" marR="109697" marT="109697" marB="10969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Annotator 2</a:t>
                      </a:r>
                      <a:endParaRPr sz="1200" b="1"/>
                    </a:p>
                  </a:txBody>
                  <a:tcPr marL="109697" marR="109697" marT="109697" marB="10969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25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AlphaPose</a:t>
                      </a:r>
                      <a:endParaRPr sz="1200" b="1"/>
                    </a:p>
                  </a:txBody>
                  <a:tcPr marL="109697" marR="109697" marT="109697" marB="10969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</a:t>
                      </a:r>
                      <a:endParaRPr sz="1200"/>
                    </a:p>
                  </a:txBody>
                  <a:tcPr marL="109697" marR="109697" marT="109697" marB="10969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0.99</a:t>
                      </a:r>
                      <a:endParaRPr sz="1200"/>
                    </a:p>
                  </a:txBody>
                  <a:tcPr marL="109697" marR="109697" marT="109697" marB="109697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0.99</a:t>
                      </a:r>
                      <a:endParaRPr sz="1200"/>
                    </a:p>
                  </a:txBody>
                  <a:tcPr marL="109697" marR="109697" marT="109697" marB="109697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25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Annotator 1</a:t>
                      </a:r>
                      <a:endParaRPr sz="1200" b="1"/>
                    </a:p>
                  </a:txBody>
                  <a:tcPr marL="109697" marR="109697" marT="109697" marB="10969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0.99</a:t>
                      </a:r>
                      <a:endParaRPr sz="1200"/>
                    </a:p>
                  </a:txBody>
                  <a:tcPr marL="109697" marR="109697" marT="109697" marB="10969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</a:t>
                      </a:r>
                      <a:endParaRPr sz="1200"/>
                    </a:p>
                  </a:txBody>
                  <a:tcPr marL="109697" marR="109697" marT="109697" marB="109697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0.99</a:t>
                      </a:r>
                      <a:endParaRPr sz="1200"/>
                    </a:p>
                  </a:txBody>
                  <a:tcPr marL="109697" marR="109697" marT="109697" marB="10969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25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Annotator 2</a:t>
                      </a:r>
                      <a:endParaRPr sz="1200" b="1"/>
                    </a:p>
                  </a:txBody>
                  <a:tcPr marL="109697" marR="109697" marT="109697" marB="10969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0.99</a:t>
                      </a:r>
                      <a:endParaRPr sz="1200"/>
                    </a:p>
                  </a:txBody>
                  <a:tcPr marL="109697" marR="109697" marT="109697" marB="10969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0.99</a:t>
                      </a:r>
                      <a:endParaRPr sz="1200"/>
                    </a:p>
                  </a:txBody>
                  <a:tcPr marL="109697" marR="109697" marT="109697" marB="109697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-</a:t>
                      </a:r>
                      <a:endParaRPr sz="1200" dirty="0"/>
                    </a:p>
                  </a:txBody>
                  <a:tcPr marL="109697" marR="109697" marT="109697" marB="10969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" name="Google Shape;35;p6"/>
          <p:cNvSpPr txBox="1"/>
          <p:nvPr/>
        </p:nvSpPr>
        <p:spPr>
          <a:xfrm>
            <a:off x="291992" y="4296593"/>
            <a:ext cx="4012275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Table 1: Pearson’s Correlation Coefficient for mean Bounding Box Area between Alpha Pose and two Human Annotators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Google Shape;36;p6"/>
          <p:cNvSpPr txBox="1"/>
          <p:nvPr/>
        </p:nvSpPr>
        <p:spPr>
          <a:xfrm>
            <a:off x="4739837" y="4296593"/>
            <a:ext cx="4146988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2: Pearson’s Correlation Coefficient for mean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Keypoint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Euclidian distance from the origin of the Person’s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BBox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between Alpha Pose and two Human Annotators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9658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158" y="26894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2: Performance Metric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F7A6D-2FED-0A48-BAE1-9EC63AA0BAEA}"/>
              </a:ext>
            </a:extLst>
          </p:cNvPr>
          <p:cNvSpPr txBox="1">
            <a:spLocks/>
          </p:cNvSpPr>
          <p:nvPr/>
        </p:nvSpPr>
        <p:spPr>
          <a:xfrm>
            <a:off x="771524" y="2360830"/>
            <a:ext cx="7886700" cy="47275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Achieve &gt;70% inter-annotator agreement for image annotation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5027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158" y="26894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2: Deliverables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F7A6D-2FED-0A48-BAE1-9EC63AA0BAEA}"/>
              </a:ext>
            </a:extLst>
          </p:cNvPr>
          <p:cNvSpPr txBox="1">
            <a:spLocks/>
          </p:cNvSpPr>
          <p:nvPr/>
        </p:nvSpPr>
        <p:spPr>
          <a:xfrm>
            <a:off x="0" y="1517868"/>
            <a:ext cx="7886700" cy="47275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status</a:t>
            </a:r>
          </a:p>
          <a:p>
            <a:pPr marL="1270000" lvl="2" indent="-355600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Image Annotation Tool delivered within budget and within schedule</a:t>
            </a:r>
          </a:p>
          <a:p>
            <a:pPr marL="1270000" lvl="2" indent="-355600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Curated data on schedule and within budget to be delivered by June 30, 2019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problems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N/A</a:t>
            </a:r>
          </a:p>
        </p:txBody>
      </p:sp>
    </p:spTree>
    <p:extLst>
      <p:ext uri="{BB962C8B-B14F-4D97-AF65-F5344CB8AC3E}">
        <p14:creationId xmlns:p14="http://schemas.microsoft.com/office/powerpoint/2010/main" val="24205778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8941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3: Cloud Infrastructure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083" y="1384105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Setup &amp; Deployment</a:t>
            </a:r>
          </a:p>
          <a:p>
            <a:pPr marL="347663" indent="-347663">
              <a:buFont typeface="+mj-lt"/>
              <a:buAutoNum type="arabicPeriod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663" indent="-347663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3792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2484"/>
            <a:ext cx="9144000" cy="1175169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3: Setup &amp; Deployment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57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68BAE1B-FAF8-6D47-94F1-B3384FF5E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29078"/>
            <a:ext cx="9029700" cy="4727575"/>
          </a:xfrm>
        </p:spPr>
        <p:txBody>
          <a:bodyPr>
            <a:normAutofit/>
          </a:bodyPr>
          <a:lstStyle/>
          <a:p>
            <a:pPr marL="711200" lvl="1" indent="-342900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Jupyter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notebooks for demo</a:t>
            </a:r>
          </a:p>
          <a:p>
            <a:pPr marL="1168400" lvl="4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AWS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Rekognition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demo with S3</a:t>
            </a:r>
          </a:p>
          <a:p>
            <a:pPr marL="1168400" lvl="4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EDGE Pipeline notebooks</a:t>
            </a:r>
          </a:p>
          <a:p>
            <a:pPr marL="711200" lvl="3" indent="-342900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1200" lvl="1" indent="-342900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 facial recognition code for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Jupyter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notebooks also deployed on EC2 instance for direct inspection and experimentation.</a:t>
            </a:r>
          </a:p>
        </p:txBody>
      </p:sp>
    </p:spTree>
    <p:extLst>
      <p:ext uri="{BB962C8B-B14F-4D97-AF65-F5344CB8AC3E}">
        <p14:creationId xmlns:p14="http://schemas.microsoft.com/office/powerpoint/2010/main" val="462199530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3909"/>
            <a:ext cx="9144000" cy="1175169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3: 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58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68BAE1B-FAF8-6D47-94F1-B3384FF5E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29078"/>
            <a:ext cx="8929688" cy="4727575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AWS demo account and authentication tokens for access to EC2 instance and programmatic access to AWS resources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 access tokens to specified individuals</a:t>
            </a:r>
          </a:p>
          <a:p>
            <a:pPr marL="914400" lvl="2" indent="0"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 access included:</a:t>
            </a:r>
          </a:p>
          <a:p>
            <a:pPr lvl="2">
              <a:buFont typeface="System Font Regular"/>
              <a:buChar char="-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Investigation of cloud resources</a:t>
            </a:r>
          </a:p>
          <a:p>
            <a:pPr lvl="2">
              <a:buFont typeface="System Font Regular"/>
              <a:buChar char="-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early EDGE pipeline code</a:t>
            </a:r>
          </a:p>
          <a:p>
            <a:pPr lvl="2">
              <a:buFont typeface="System Font Regular"/>
              <a:buChar char="-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AWS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Rekognition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18095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313"/>
            <a:ext cx="9144000" cy="967125"/>
          </a:xfrm>
        </p:spPr>
        <p:txBody>
          <a:bodyPr/>
          <a:lstStyle/>
          <a:p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3: Deliverables – FR Code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68BAE1B-FAF8-6D47-94F1-B3384FF5E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29078"/>
            <a:ext cx="9144000" cy="4727575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exploration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Demonstration video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D1924-849F-BC48-B429-1D4799904E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44" y="2289142"/>
            <a:ext cx="6985685" cy="40116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3A5EDE-5A49-5245-A181-1B5F70CC3D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955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158" y="26894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Overview: Goal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08" y="2350344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Design, develop, and evaluate a system to automatically detect and match human subjects from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trail camera images.  </a:t>
            </a:r>
          </a:p>
        </p:txBody>
      </p:sp>
    </p:spTree>
    <p:extLst>
      <p:ext uri="{BB962C8B-B14F-4D97-AF65-F5344CB8AC3E}">
        <p14:creationId xmlns:p14="http://schemas.microsoft.com/office/powerpoint/2010/main" val="39180042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313"/>
            <a:ext cx="8515350" cy="967125"/>
          </a:xfrm>
        </p:spPr>
        <p:txBody>
          <a:bodyPr/>
          <a:lstStyle/>
          <a:p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3: Deliverables – Annotation Tool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68BAE1B-FAF8-6D47-94F1-B3384FF5E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29078"/>
            <a:ext cx="9144000" cy="4727575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exploration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Demonstration video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42A8AE-D0B1-E242-9088-67DC207891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4"/>
          <a:stretch/>
        </p:blipFill>
        <p:spPr>
          <a:xfrm>
            <a:off x="3418052" y="2416591"/>
            <a:ext cx="5308270" cy="35819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C717BE-49FE-CD48-B026-7D9D9731F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40803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158" y="26894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3: Deliverables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F7A6D-2FED-0A48-BAE1-9EC63AA0BAEA}"/>
              </a:ext>
            </a:extLst>
          </p:cNvPr>
          <p:cNvSpPr txBox="1">
            <a:spLocks/>
          </p:cNvSpPr>
          <p:nvPr/>
        </p:nvSpPr>
        <p:spPr>
          <a:xfrm>
            <a:off x="0" y="1517868"/>
            <a:ext cx="7886700" cy="47275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status</a:t>
            </a:r>
          </a:p>
          <a:p>
            <a:pPr marL="1384300" lvl="2" indent="-444500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Private cloud infrastructure delivered within budget and within schedule</a:t>
            </a:r>
          </a:p>
          <a:p>
            <a:pPr marL="1384300" lvl="2" indent="-461963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Data and Annotation tool to be delivered by 6/30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problems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N/A</a:t>
            </a:r>
          </a:p>
        </p:txBody>
      </p:sp>
    </p:spTree>
    <p:extLst>
      <p:ext uri="{BB962C8B-B14F-4D97-AF65-F5344CB8AC3E}">
        <p14:creationId xmlns:p14="http://schemas.microsoft.com/office/powerpoint/2010/main" val="9406489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/>
        </p:nvSpPr>
        <p:spPr>
          <a:xfrm>
            <a:off x="77400" y="283238"/>
            <a:ext cx="9066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Publications</a:t>
            </a:r>
            <a:endParaRPr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Google Shape;145;p21"/>
          <p:cNvSpPr txBox="1"/>
          <p:nvPr/>
        </p:nvSpPr>
        <p:spPr>
          <a:xfrm>
            <a:off x="225070" y="1351673"/>
            <a:ext cx="7886700" cy="47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295275" lvl="0" indent="-28257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Smailis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Ha Le, I.A. Kakadiaris, “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InstANT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Image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ANnotation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Tool and a database for VIS-NIR Face and Carrying Action Recognition,” in Proc. International Joint Conference on Biometrics, Houston, USA, September 27-30, 2020. (In Preparation)</a:t>
            </a:r>
          </a:p>
          <a:p>
            <a:pPr marL="295275" indent="-282575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Y. Wu, I.A. Kakadiaris, “Occlusion-guided compact template learning for ensemble deep network- based pose invariant face recognition,” In Proc. IAPR international conference on biometrics, Crete, Greece, pp. 1-8, June 4-7, 2019.</a:t>
            </a:r>
          </a:p>
          <a:p>
            <a:pPr marL="295275" indent="-282575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Y. Wu, I.A. Kakadiaris. " Three-Dimensional Face Alignment Using A Convolutional Point-Set Representation”, IEEE Transactions on Biometrics, Behavior, and Identity Science, 2019. (Under Review)</a:t>
            </a:r>
          </a:p>
          <a:p>
            <a:pPr marL="295275" indent="-282575" algn="just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H. Le and I. A. Kakadiaris. Illumination-invariant Face Recognition with Deep Relit Face Images. In Proc. Winter Conference on Applications of Computer Vision, Waikoloa Village, Hawaii, Jan. 2019.</a:t>
            </a:r>
          </a:p>
          <a:p>
            <a:pPr marL="295275" indent="-282575" algn="just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X. Xu, H. Le, and I. A. Kakadiaris. On the Importance of Feature Aggregation for Face Reconstruction. In Proc. Winter Conference on Applications of Computer Vision, Waikoloa Village, Hawaii, Jan. 2019.</a:t>
            </a:r>
          </a:p>
          <a:p>
            <a:pPr marL="4826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+mj-lt"/>
              <a:buAutoNum type="arabicPeriod"/>
            </a:pPr>
            <a:endParaRPr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4662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/>
        </p:nvSpPr>
        <p:spPr>
          <a:xfrm>
            <a:off x="0" y="268950"/>
            <a:ext cx="9066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Publications (2)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D650F7-0415-C145-B99D-2E1D003779CB}"/>
              </a:ext>
            </a:extLst>
          </p:cNvPr>
          <p:cNvSpPr/>
          <p:nvPr/>
        </p:nvSpPr>
        <p:spPr>
          <a:xfrm>
            <a:off x="214313" y="1410355"/>
            <a:ext cx="86296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en-US" dirty="0">
                <a:solidFill>
                  <a:srgbClr val="414141"/>
                </a:solidFill>
                <a:latin typeface="Helvetica" pitchFamily="2" charset="0"/>
              </a:rPr>
              <a:t>X. Xu, N. </a:t>
            </a:r>
            <a:r>
              <a:rPr lang="en-US" dirty="0" err="1">
                <a:solidFill>
                  <a:srgbClr val="414141"/>
                </a:solidFill>
                <a:latin typeface="Helvetica" pitchFamily="2" charset="0"/>
              </a:rPr>
              <a:t>Sarafianos</a:t>
            </a:r>
            <a:r>
              <a:rPr lang="en-US" dirty="0">
                <a:solidFill>
                  <a:srgbClr val="414141"/>
                </a:solidFill>
                <a:latin typeface="Helvetica" pitchFamily="2" charset="0"/>
              </a:rPr>
              <a:t>, and I. A. Kakadiaris. On Improving the Generalization of Face Recognition in the Presence of Occlusions, In Proc. IEEE International Conference on Computer Vision, Seoul, Korea, Oct. 27 - Nov. 2, 2019 (Under Review).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>
                <a:solidFill>
                  <a:srgbClr val="414141"/>
                </a:solidFill>
                <a:latin typeface="Helvetica" pitchFamily="2" charset="0"/>
              </a:rPr>
              <a:t>X. Xu and I.A. Kakadiaris. Open Source Face Recognition Performance Evaluation Package, In Proc. International Conference on Image Processing, Taipei, Taiwan, Sept. 22-25, 2019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>
                <a:solidFill>
                  <a:srgbClr val="414141"/>
                </a:solidFill>
                <a:latin typeface="Helvetica" pitchFamily="2" charset="0"/>
              </a:rPr>
              <a:t>L. Shi, X. Xu, and I. A. Kakadiaris, Smoothed Attention Network for Single Stage Face Detector, In Proc. International Conference on Biometrics, Crete, Greece, Jun. 4-7, 2019.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>
                <a:solidFill>
                  <a:srgbClr val="414141"/>
                </a:solidFill>
                <a:latin typeface="Helvetica" pitchFamily="2" charset="0"/>
              </a:rPr>
              <a:t>L. Shi, X. Xu, and I. A. Kakadiaris, A Simple and Effective Single Stage Face Detector, In Proc. International Conference on Biometrics, Crete, Greece, Jun. 4-7, 2019.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>
                <a:solidFill>
                  <a:srgbClr val="414141"/>
                </a:solidFill>
                <a:latin typeface="Helvetica" pitchFamily="2" charset="0"/>
              </a:rPr>
              <a:t>X. Xu, H. Le, and I. A. Kakadiaris. On the Importance of Feature Aggregation for Face Reconstruction, In Proc. Winter Conference on Applications of Computer Vision, Waikoloa Village, Hawaii, Jan. 7 - 11, 2019.</a:t>
            </a:r>
          </a:p>
        </p:txBody>
      </p:sp>
    </p:spTree>
    <p:extLst>
      <p:ext uri="{BB962C8B-B14F-4D97-AF65-F5344CB8AC3E}">
        <p14:creationId xmlns:p14="http://schemas.microsoft.com/office/powerpoint/2010/main" val="42291710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/>
        </p:nvSpPr>
        <p:spPr>
          <a:xfrm>
            <a:off x="0" y="268950"/>
            <a:ext cx="9066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</a:rPr>
              <a:t>Publications (3)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3686ED-53C7-7B4D-8EC3-1AD174DF2118}"/>
              </a:ext>
            </a:extLst>
          </p:cNvPr>
          <p:cNvSpPr/>
          <p:nvPr/>
        </p:nvSpPr>
        <p:spPr>
          <a:xfrm>
            <a:off x="171449" y="1377940"/>
            <a:ext cx="76866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42900" algn="just">
              <a:buFont typeface="+mj-lt"/>
              <a:buAutoNum type="arabicPeriod" startAt="11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H. Le and I. A. Kakadiaris. Improved face reconstruction and relighting for illumination-invariant face recognition. IEEE Transaction on Biometrics, Behavior, and Identity Science (In preparation).</a:t>
            </a:r>
          </a:p>
          <a:p>
            <a:pPr marL="355600" indent="-342900" algn="just">
              <a:buFont typeface="+mj-lt"/>
              <a:buAutoNum type="arabicPeriod" startAt="11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H. Le and I. A. Kakadiaris. Semi-supervised low light face enhancement for mobile face unlock. In Proc. International Conference On Biometrics, Crete, Greece, Jun. 2019.</a:t>
            </a:r>
          </a:p>
          <a:p>
            <a:pPr marL="355600" indent="-342900" algn="just">
              <a:buFont typeface="+mj-lt"/>
              <a:buAutoNum type="arabicPeriod" startAt="11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L. Shi, X. Xu, and I. A. Kakadiaris, SSFD: A Face Detector using a Single-scale Feature Map, In Proc. The IEEE International Conference on Biometrics: Theory, Applications, and Systems, Los Angeles, CA, Oct. 22-25, 2018.</a:t>
            </a:r>
          </a:p>
          <a:p>
            <a:pPr marL="355600" indent="-342900" algn="just">
              <a:buFont typeface="+mj-lt"/>
              <a:buAutoNum type="arabicPeriod" startAt="11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L. Shi, X. Xu and I. A. Kakadiaris. “SSFD+: A Two-Stage Robust Face Detector.” IEEE Transactions on Biometrics, Behavior, and Identity Science.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(In Press)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5275" indent="-282575" algn="just">
              <a:buFont typeface="+mj-lt"/>
              <a:buAutoNum type="arabicPeriod" startAt="11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935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8941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Overview: Objectives (2018- 2019)</a:t>
            </a:r>
          </a:p>
          <a:p>
            <a:pPr algn="ctr"/>
            <a:endParaRPr lang="en-US" sz="3200" b="1" dirty="0">
              <a:solidFill>
                <a:srgbClr val="FFF9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083" y="1384105"/>
            <a:ext cx="822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Design and develop algorithms for matching images in the visible domain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Acquire, curate and annotate images by trail cameras (VIS and NIR) in non-urban environments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Deploy a private cloud-based software system for software evaluation</a:t>
            </a:r>
          </a:p>
        </p:txBody>
      </p:sp>
    </p:spTree>
    <p:extLst>
      <p:ext uri="{BB962C8B-B14F-4D97-AF65-F5344CB8AC3E}">
        <p14:creationId xmlns:p14="http://schemas.microsoft.com/office/powerpoint/2010/main" val="35813165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1881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F7A6D-2FED-0A48-BAE1-9EC63AA0BAEA}"/>
              </a:ext>
            </a:extLst>
          </p:cNvPr>
          <p:cNvSpPr txBox="1">
            <a:spLocks/>
          </p:cNvSpPr>
          <p:nvPr/>
        </p:nvSpPr>
        <p:spPr>
          <a:xfrm>
            <a:off x="0" y="1517868"/>
            <a:ext cx="7886700" cy="472757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CBP Data Breach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Develop tools to help investigators locate dark web marketplaces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Face Recognition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minors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vehicle biometric exit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predict face using image of hands and speech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Video analytics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drone footage</a:t>
            </a:r>
          </a:p>
          <a:p>
            <a:pPr lvl="2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Artificial intelligence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predicting adverse events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using Immigration data</a:t>
            </a:r>
          </a:p>
          <a:p>
            <a:pPr lvl="1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940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290" y="3018440"/>
            <a:ext cx="80409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Questions and Answers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7C654FA-EB6C-44B6-A988-980B87AB6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849" y="687640"/>
            <a:ext cx="4135796" cy="16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69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8941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Overview: Objectives (2018- 2019)</a:t>
            </a:r>
          </a:p>
          <a:p>
            <a:pPr algn="ctr"/>
            <a:endParaRPr lang="en-US" sz="3200" b="1" dirty="0">
              <a:solidFill>
                <a:srgbClr val="FFF9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083" y="1384105"/>
            <a:ext cx="822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Design and develop algorithms for matching images in the visible domain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663" indent="-347663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Acquire, curate and annotate images by trail cameras (VIS and NIR) in non-urban environments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663" indent="-347663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Deploy a private cloud-based software system for software evaluation</a:t>
            </a:r>
          </a:p>
        </p:txBody>
      </p:sp>
    </p:spTree>
    <p:extLst>
      <p:ext uri="{BB962C8B-B14F-4D97-AF65-F5344CB8AC3E}">
        <p14:creationId xmlns:p14="http://schemas.microsoft.com/office/powerpoint/2010/main" val="2427835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5083" y="1384105"/>
            <a:ext cx="8229600" cy="499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34963">
              <a:lnSpc>
                <a:spcPct val="134000"/>
              </a:lnSpc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Evaluate FR matching on the acquired data</a:t>
            </a:r>
          </a:p>
          <a:p>
            <a:pPr marL="347663" indent="-334963">
              <a:lnSpc>
                <a:spcPct val="134000"/>
              </a:lnSpc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Design, develop, and evaluate algorithms to match images in the NIR domain</a:t>
            </a:r>
          </a:p>
          <a:p>
            <a:pPr marL="347663" indent="-334963">
              <a:lnSpc>
                <a:spcPct val="134000"/>
              </a:lnSpc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Design, develop, and evaluate algorithms to classify and tag the acquired images (VIS and NIR) by: </a:t>
            </a:r>
          </a:p>
          <a:p>
            <a:pPr marL="804863" lvl="3" indent="-334963">
              <a:lnSpc>
                <a:spcPct val="134000"/>
              </a:lnSpc>
              <a:buAutoNum type="romanLcParenBoth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human presence or no human presence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</a:p>
          <a:p>
            <a:pPr marL="804863" lvl="3" indent="-334963">
              <a:lnSpc>
                <a:spcPct val="134000"/>
              </a:lnSpc>
              <a:buAutoNum type="romanLcParenBoth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human presence is detected, classify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whether or not the image is usable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face recognition; </a:t>
            </a:r>
          </a:p>
          <a:p>
            <a:pPr marL="347663" indent="-334963">
              <a:lnSpc>
                <a:spcPct val="134000"/>
              </a:lnSpc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Design, develop, and evaluate algorithms to extract (for each image tagged to have human presence) the following information: </a:t>
            </a:r>
          </a:p>
          <a:p>
            <a:pPr marL="804863" lvl="3" indent="-334963">
              <a:lnSpc>
                <a:spcPct val="134000"/>
              </a:lnSpc>
              <a:buAutoNum type="romanLcParenBoth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direction of movement of the individual or group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</a:p>
          <a:p>
            <a:pPr marL="804863" lvl="3" indent="-334963">
              <a:lnSpc>
                <a:spcPct val="134000"/>
              </a:lnSpc>
              <a:buAutoNum type="romanLcParenBoth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carry-weapon / carry-load / no-carry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13EE6-5322-B743-A5BC-D2CE24973E09}"/>
              </a:ext>
            </a:extLst>
          </p:cNvPr>
          <p:cNvSpPr txBox="1"/>
          <p:nvPr/>
        </p:nvSpPr>
        <p:spPr>
          <a:xfrm>
            <a:off x="325083" y="306887"/>
            <a:ext cx="8515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Overview: Objectives (2019- 2020)</a:t>
            </a:r>
          </a:p>
          <a:p>
            <a:pPr algn="ctr"/>
            <a:endParaRPr lang="en-US" sz="3200" b="1" dirty="0">
              <a:solidFill>
                <a:srgbClr val="FFF9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35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158" y="26894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1: Matching Facial Images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083" y="1384105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Face Detection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663" indent="-347663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Illumination Enhancement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663" indent="-347663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Occlusion-Aware Matching</a:t>
            </a:r>
          </a:p>
          <a:p>
            <a:pPr marL="347663" indent="-347663">
              <a:buFont typeface="+mj-lt"/>
              <a:buAutoNum type="arabicPeriod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663" indent="-347663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Compact Pose-Robust Template Generation</a:t>
            </a:r>
          </a:p>
        </p:txBody>
      </p:sp>
    </p:spTree>
    <p:extLst>
      <p:ext uri="{BB962C8B-B14F-4D97-AF65-F5344CB8AC3E}">
        <p14:creationId xmlns:p14="http://schemas.microsoft.com/office/powerpoint/2010/main" val="589331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ad27902-13d1-4c2d-9b71-21702f048970">
      <UserInfo>
        <DisplayName>Dwyer, Barbara E</DisplayName>
        <AccountId>492</AccountId>
        <AccountType/>
      </UserInfo>
      <UserInfo>
        <DisplayName>Berens, Kurt L</DisplayName>
        <AccountId>628</AccountId>
        <AccountType/>
      </UserInfo>
      <UserInfo>
        <DisplayName>Ambler, Anthony P</DisplayName>
        <AccountId>637</AccountId>
        <AccountType/>
      </UserInfo>
      <UserInfo>
        <DisplayName>Pereira-De Leon, Maura J</DisplayName>
        <AccountId>1675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CE7ADDBBFD254584163FC24DE1CA58" ma:contentTypeVersion="10" ma:contentTypeDescription="Create a new document." ma:contentTypeScope="" ma:versionID="c71f1ae17ed61b3f4eb888d6f2e220e1">
  <xsd:schema xmlns:xsd="http://www.w3.org/2001/XMLSchema" xmlns:xs="http://www.w3.org/2001/XMLSchema" xmlns:p="http://schemas.microsoft.com/office/2006/metadata/properties" xmlns:ns2="bad27902-13d1-4c2d-9b71-21702f048970" xmlns:ns3="82fa4bc1-3e39-48fb-99f4-d6b876cb8193" targetNamespace="http://schemas.microsoft.com/office/2006/metadata/properties" ma:root="true" ma:fieldsID="54d65f00f64525354b02968f9b9bec70" ns2:_="" ns3:_="">
    <xsd:import namespace="bad27902-13d1-4c2d-9b71-21702f048970"/>
    <xsd:import namespace="82fa4bc1-3e39-48fb-99f4-d6b876cb819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d27902-13d1-4c2d-9b71-21702f04897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fa4bc1-3e39-48fb-99f4-d6b876cb81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6DC274-A172-47CD-B5F2-226A3E99DDBB}">
  <ds:schemaRefs>
    <ds:schemaRef ds:uri="http://schemas.microsoft.com/office/2006/documentManagement/types"/>
    <ds:schemaRef ds:uri="http://schemas.microsoft.com/office/2006/metadata/properties"/>
    <ds:schemaRef ds:uri="82fa4bc1-3e39-48fb-99f4-d6b876cb8193"/>
    <ds:schemaRef ds:uri="http://purl.org/dc/elements/1.1/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  <ds:schemaRef ds:uri="bad27902-13d1-4c2d-9b71-21702f04897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9703A2D-3685-4DD6-B80B-7EA5F48345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3DFCC7-E49D-4D88-AAE2-D76DE2F113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d27902-13d1-4c2d-9b71-21702f048970"/>
    <ds:schemaRef ds:uri="82fa4bc1-3e39-48fb-99f4-d6b876cb81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2605</Words>
  <Application>Microsoft Office PowerPoint</Application>
  <PresentationFormat>On-screen Show (4:3)</PresentationFormat>
  <Paragraphs>820</Paragraphs>
  <Slides>67</Slides>
  <Notes>38</Notes>
  <HiddenSlides>15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81" baseType="lpstr">
      <vt:lpstr>AppleSymbols</vt:lpstr>
      <vt:lpstr>Arial</vt:lpstr>
      <vt:lpstr>Calibri</vt:lpstr>
      <vt:lpstr>Calibri Light</vt:lpstr>
      <vt:lpstr>Cambria Math</vt:lpstr>
      <vt:lpstr>Courier New</vt:lpstr>
      <vt:lpstr>等线</vt:lpstr>
      <vt:lpstr>Helvetica</vt:lpstr>
      <vt:lpstr>System Font Regular</vt:lpstr>
      <vt:lpstr>Tahoma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Face Detection: Quantitative Results</vt:lpstr>
      <vt:lpstr>PowerPoint Presentation</vt:lpstr>
      <vt:lpstr>SeLENet:  Low Light Illumination Enhancement</vt:lpstr>
      <vt:lpstr>SeLENet: Architecture</vt:lpstr>
      <vt:lpstr>SeLENet: Results</vt:lpstr>
      <vt:lpstr>SeLENet: Performance Metrics</vt:lpstr>
      <vt:lpstr>FRADA</vt:lpstr>
      <vt:lpstr>FRADA: Qualitative Results</vt:lpstr>
      <vt:lpstr>FRADA: Quantitative Results</vt:lpstr>
      <vt:lpstr>FRnR</vt:lpstr>
      <vt:lpstr>FRnR: Relighting Results</vt:lpstr>
      <vt:lpstr>FRnR: Relighting Results (2)</vt:lpstr>
      <vt:lpstr>FRnR: Quantitative Results</vt:lpstr>
      <vt:lpstr>Objective 1.3: Occlusion-Aware Matching</vt:lpstr>
      <vt:lpstr>OREO: Overview</vt:lpstr>
      <vt:lpstr>OREO: Template Generator</vt:lpstr>
      <vt:lpstr>Objective 1.3: Performance metrics</vt:lpstr>
      <vt:lpstr>PowerPoint Presentation</vt:lpstr>
      <vt:lpstr>Objective 1.3: Contributions</vt:lpstr>
      <vt:lpstr>Objective 1.3: Advantages</vt:lpstr>
      <vt:lpstr>Objective 1. 4: Performance vs template size on UHDB31</vt:lpstr>
      <vt:lpstr>PowerPoint Presentation</vt:lpstr>
      <vt:lpstr>PowerPoint Presentation</vt:lpstr>
      <vt:lpstr>OGCTL: Occlusion-guided Compact Template Learning </vt:lpstr>
      <vt:lpstr>PowerPoint Presentation</vt:lpstr>
      <vt:lpstr>PowerPoint Presentation</vt:lpstr>
      <vt:lpstr>PowerPoint Presentation</vt:lpstr>
      <vt:lpstr>Objective 2.1: Data Acquisition</vt:lpstr>
      <vt:lpstr>Objective 2.1: Data Acquisition (2)</vt:lpstr>
      <vt:lpstr>Objective 2.1: VIS Images</vt:lpstr>
      <vt:lpstr>Objective 2.1: NIR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 3: Setup &amp; Deployment</vt:lpstr>
      <vt:lpstr>Objective 3: Training</vt:lpstr>
      <vt:lpstr>Objective 3: Deliverables – FR Code</vt:lpstr>
      <vt:lpstr>Objective 3: Deliverables – Annotation Tool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Magee, Abria R</dc:creator>
  <cp:lastModifiedBy>Boedeker, Philip J</cp:lastModifiedBy>
  <cp:revision>179</cp:revision>
  <dcterms:modified xsi:type="dcterms:W3CDTF">2019-06-26T16:16:25Z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0x0101003ACE7ADDBBFD254584163FC24DE1CA58</vt:lpwstr>
  </property>
</Properties>
</file>