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58" r:id="rId5"/>
    <p:sldId id="257" r:id="rId6"/>
    <p:sldId id="259" r:id="rId7"/>
    <p:sldId id="270" r:id="rId8"/>
    <p:sldId id="268" r:id="rId9"/>
    <p:sldId id="267" r:id="rId10"/>
    <p:sldId id="261" r:id="rId11"/>
    <p:sldId id="264" r:id="rId12"/>
    <p:sldId id="272" r:id="rId13"/>
    <p:sldId id="269" r:id="rId14"/>
    <p:sldId id="266"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79"/>
      </p:cViewPr>
      <p:guideLst/>
    </p:cSldViewPr>
  </p:slideViewPr>
  <p:notesTextViewPr>
    <p:cViewPr>
      <p:scale>
        <a:sx n="1" d="1"/>
        <a:sy n="1" d="1"/>
      </p:scale>
      <p:origin x="0" y="0"/>
    </p:cViewPr>
  </p:notesTextViewPr>
  <p:sorterViewPr>
    <p:cViewPr varScale="1">
      <p:scale>
        <a:sx n="100" d="100"/>
        <a:sy n="100" d="100"/>
      </p:scale>
      <p:origin x="0" y="-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zanca\Desktop\DHS%20%20(JUNE%2018,%202019)\JUNE%2020%20POSTER%20WITH%20FLAGS\MY%20GRAPHS%20WITH%20FLAGS!!!!.xlsx" TargetMode="External"/><Relationship Id="rId1" Type="http://schemas.openxmlformats.org/officeDocument/2006/relationships/image" Target="../media/image1.jp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1"/>
            </a:pPr>
            <a:r>
              <a:rPr lang="en-US" sz="1800" b="1" dirty="0">
                <a:latin typeface="Times New Roman" panose="02020603050405020304" pitchFamily="18" charset="0"/>
                <a:cs typeface="Times New Roman" panose="02020603050405020304" pitchFamily="18" charset="0"/>
              </a:rPr>
              <a:t>Figure 1  Trends</a:t>
            </a:r>
            <a:r>
              <a:rPr lang="en-US" sz="1800" b="1" baseline="0" dirty="0">
                <a:latin typeface="Times New Roman" panose="02020603050405020304" pitchFamily="18" charset="0"/>
                <a:cs typeface="Times New Roman" panose="02020603050405020304" pitchFamily="18" charset="0"/>
              </a:rPr>
              <a:t> in the </a:t>
            </a:r>
            <a:r>
              <a:rPr lang="en-US" sz="1800" b="1" dirty="0">
                <a:latin typeface="Times New Roman" panose="02020603050405020304" pitchFamily="18" charset="0"/>
                <a:cs typeface="Times New Roman" panose="02020603050405020304" pitchFamily="18" charset="0"/>
              </a:rPr>
              <a:t>GTI Score for the U.S. (2002 - 2018)</a:t>
            </a:r>
          </a:p>
        </c:rich>
      </c:tx>
      <c:layout>
        <c:manualLayout>
          <c:xMode val="edge"/>
          <c:yMode val="edge"/>
          <c:x val="0.17266451794120183"/>
          <c:y val="7.0623689130337994E-2"/>
        </c:manualLayout>
      </c:layout>
      <c:overlay val="0"/>
      <c:spPr>
        <a:solidFill>
          <a:schemeClr val="bg1"/>
        </a:solidFill>
        <a:ln w="25400">
          <a:noFill/>
        </a:ln>
      </c:spPr>
    </c:title>
    <c:autoTitleDeleted val="0"/>
    <c:plotArea>
      <c:layout>
        <c:manualLayout>
          <c:layoutTarget val="inner"/>
          <c:xMode val="edge"/>
          <c:yMode val="edge"/>
          <c:x val="3.5249119365652691E-2"/>
          <c:y val="0.14161466472973933"/>
          <c:w val="0.94193480082660808"/>
          <c:h val="0.73717222736028687"/>
        </c:manualLayout>
      </c:layout>
      <c:barChart>
        <c:barDir val="col"/>
        <c:grouping val="clustered"/>
        <c:varyColors val="0"/>
        <c:ser>
          <c:idx val="1"/>
          <c:order val="0"/>
          <c:tx>
            <c:strRef>
              <c:f>'GTI GRAPH WITH FLAG'!$C$2</c:f>
              <c:strCache>
                <c:ptCount val="1"/>
                <c:pt idx="0">
                  <c:v>GTI Score</c:v>
                </c:pt>
              </c:strCache>
            </c:strRef>
          </c:tx>
          <c:spPr>
            <a:solidFill>
              <a:srgbClr val="C00000"/>
            </a:solidFill>
            <a:ln w="25400">
              <a:noFill/>
            </a:ln>
          </c:spPr>
          <c:invertIfNegative val="0"/>
          <c:dLbls>
            <c:spPr>
              <a:noFill/>
              <a:ln w="25400">
                <a:noFill/>
              </a:ln>
            </c:spPr>
            <c:txPr>
              <a:bodyPr/>
              <a:lstStyle/>
              <a:p>
                <a:pPr>
                  <a:defRPr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spPr>
              <a:ln w="76200" cap="flat" cmpd="sng" algn="ctr">
                <a:solidFill>
                  <a:srgbClr val="0000FF"/>
                </a:solidFill>
                <a:prstDash val="solid"/>
                <a:miter lim="800000"/>
              </a:ln>
              <a:effectLst/>
            </c:spPr>
            <c:trendlineType val="movingAvg"/>
            <c:period val="2"/>
            <c:dispRSqr val="0"/>
            <c:dispEq val="0"/>
          </c:trendline>
          <c:cat>
            <c:numRef>
              <c:f>'GTI GRAPH WITH FLAG'!$A$3:$A$19</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'GTI GRAPH WITH FLAG'!$C$3:$C$19</c:f>
              <c:numCache>
                <c:formatCode>General</c:formatCode>
                <c:ptCount val="17"/>
                <c:pt idx="0">
                  <c:v>8.0500000000000007</c:v>
                </c:pt>
                <c:pt idx="1">
                  <c:v>8.0500000000000007</c:v>
                </c:pt>
                <c:pt idx="2">
                  <c:v>7.4</c:v>
                </c:pt>
                <c:pt idx="3">
                  <c:v>6.73</c:v>
                </c:pt>
                <c:pt idx="4">
                  <c:v>6.11</c:v>
                </c:pt>
                <c:pt idx="5">
                  <c:v>3.22</c:v>
                </c:pt>
                <c:pt idx="6">
                  <c:v>2.92</c:v>
                </c:pt>
                <c:pt idx="7">
                  <c:v>3.22</c:v>
                </c:pt>
                <c:pt idx="8">
                  <c:v>3.9</c:v>
                </c:pt>
                <c:pt idx="9">
                  <c:v>3.8</c:v>
                </c:pt>
                <c:pt idx="10">
                  <c:v>3.37</c:v>
                </c:pt>
                <c:pt idx="11">
                  <c:v>3.74</c:v>
                </c:pt>
                <c:pt idx="12">
                  <c:v>4.57</c:v>
                </c:pt>
                <c:pt idx="13">
                  <c:v>4.6399999999999997</c:v>
                </c:pt>
                <c:pt idx="14">
                  <c:v>5.03</c:v>
                </c:pt>
                <c:pt idx="15">
                  <c:v>5.46</c:v>
                </c:pt>
                <c:pt idx="16">
                  <c:v>6.07</c:v>
                </c:pt>
              </c:numCache>
            </c:numRef>
          </c:val>
          <c:extLst>
            <c:ext xmlns:c16="http://schemas.microsoft.com/office/drawing/2014/chart" uri="{C3380CC4-5D6E-409C-BE32-E72D297353CC}">
              <c16:uniqueId val="{00000000-E18D-4A09-AD6A-F4EA033E90E9}"/>
            </c:ext>
          </c:extLst>
        </c:ser>
        <c:dLbls>
          <c:showLegendKey val="0"/>
          <c:showVal val="0"/>
          <c:showCatName val="0"/>
          <c:showSerName val="0"/>
          <c:showPercent val="0"/>
          <c:showBubbleSize val="0"/>
        </c:dLbls>
        <c:gapWidth val="100"/>
        <c:overlap val="-24"/>
        <c:axId val="2011098512"/>
        <c:axId val="1"/>
      </c:barChart>
      <c:catAx>
        <c:axId val="2011098512"/>
        <c:scaling>
          <c:orientation val="minMax"/>
        </c:scaling>
        <c:delete val="0"/>
        <c:axPos val="b"/>
        <c:majorGridlines/>
        <c:numFmt formatCode="General" sourceLinked="1"/>
        <c:majorTickMark val="out"/>
        <c:minorTickMark val="none"/>
        <c:tickLblPos val="nextTo"/>
        <c:spPr>
          <a:ln w="12700">
            <a:solidFill>
              <a:srgbClr val="FFFFFF"/>
            </a:solidFill>
            <a:prstDash val="solid"/>
          </a:ln>
        </c:spPr>
        <c:txPr>
          <a:bodyPr rot="0" vert="horz" anchor="ctr" anchorCtr="0"/>
          <a:lstStyle/>
          <a:p>
            <a:pPr>
              <a:defRPr sz="800" b="0"/>
            </a:pPr>
            <a:endParaRPr lang="en-US"/>
          </a:p>
        </c:txPr>
        <c:crossAx val="1"/>
        <c:crosses val="autoZero"/>
        <c:auto val="0"/>
        <c:lblAlgn val="ctr"/>
        <c:lblOffset val="100"/>
        <c:tickLblSkip val="1"/>
        <c:tickMarkSkip val="1"/>
        <c:noMultiLvlLbl val="0"/>
      </c:catAx>
      <c:valAx>
        <c:axId val="1"/>
        <c:scaling>
          <c:orientation val="minMax"/>
          <c:max val="10"/>
        </c:scaling>
        <c:delete val="0"/>
        <c:axPos val="l"/>
        <c:majorGridlines>
          <c:spPr>
            <a:ln w="3175">
              <a:solidFill>
                <a:srgbClr val="FFFFFF"/>
              </a:solidFill>
              <a:prstDash val="solid"/>
            </a:ln>
          </c:spPr>
        </c:majorGridlines>
        <c:numFmt formatCode="General" sourceLinked="1"/>
        <c:majorTickMark val="out"/>
        <c:minorTickMark val="none"/>
        <c:tickLblPos val="nextTo"/>
        <c:spPr>
          <a:ln w="6350">
            <a:noFill/>
          </a:ln>
        </c:spPr>
        <c:txPr>
          <a:bodyPr rot="0" vert="horz"/>
          <a:lstStyle/>
          <a:p>
            <a:pPr>
              <a:defRPr sz="800" b="0"/>
            </a:pPr>
            <a:endParaRPr lang="en-US"/>
          </a:p>
        </c:txPr>
        <c:crossAx val="2011098512"/>
        <c:crosses val="autoZero"/>
        <c:crossBetween val="between"/>
      </c:valAx>
      <c:spPr>
        <a:noFill/>
        <a:ln w="25400">
          <a:noFill/>
        </a:ln>
      </c:spPr>
    </c:plotArea>
    <c:legend>
      <c:legendPos val="r"/>
      <c:layout>
        <c:manualLayout>
          <c:xMode val="edge"/>
          <c:yMode val="edge"/>
          <c:x val="6.135957815502506E-2"/>
          <c:y val="0.93989458988436569"/>
          <c:w val="0.86360342445849103"/>
          <c:h val="3.6858611368014341E-2"/>
        </c:manualLayout>
      </c:layout>
      <c:overlay val="0"/>
      <c:spPr>
        <a:noFill/>
        <a:ln w="25400">
          <a:noFill/>
        </a:ln>
      </c:spPr>
      <c:txPr>
        <a:bodyPr/>
        <a:lstStyle/>
        <a:p>
          <a:pPr>
            <a:defRPr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a:solidFill>
        <a:srgbClr val="000000"/>
      </a:solidFill>
      <a:prstDash val="solid"/>
    </a:ln>
  </c:spPr>
  <c:txPr>
    <a:bodyPr/>
    <a:lstStyle/>
    <a:p>
      <a:pPr>
        <a:defRPr sz="1000" b="0" i="0" u="none" strike="noStrike" baseline="0">
          <a:solidFill>
            <a:sysClr val="windowText" lastClr="000000"/>
          </a:solidFill>
          <a:latin typeface="Calibri"/>
          <a:ea typeface="Calibri"/>
          <a:cs typeface="Calibri"/>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8811DC-0DD5-4101-8EDB-4EB38AF7E086}"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120426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811DC-0DD5-4101-8EDB-4EB38AF7E086}"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5168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811DC-0DD5-4101-8EDB-4EB38AF7E086}"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24542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8811DC-0DD5-4101-8EDB-4EB38AF7E086}"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34650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811DC-0DD5-4101-8EDB-4EB38AF7E086}"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91115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8811DC-0DD5-4101-8EDB-4EB38AF7E086}"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38047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8811DC-0DD5-4101-8EDB-4EB38AF7E086}"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278535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8811DC-0DD5-4101-8EDB-4EB38AF7E086}"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383085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811DC-0DD5-4101-8EDB-4EB38AF7E086}"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203916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811DC-0DD5-4101-8EDB-4EB38AF7E086}"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63882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811DC-0DD5-4101-8EDB-4EB38AF7E086}"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BBE5-8448-43B5-9F64-784727ECCA4B}" type="slidenum">
              <a:rPr lang="en-US" smtClean="0"/>
              <a:t>‹#›</a:t>
            </a:fld>
            <a:endParaRPr lang="en-US"/>
          </a:p>
        </p:txBody>
      </p:sp>
    </p:spTree>
    <p:extLst>
      <p:ext uri="{BB962C8B-B14F-4D97-AF65-F5344CB8AC3E}">
        <p14:creationId xmlns:p14="http://schemas.microsoft.com/office/powerpoint/2010/main" val="36198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811DC-0DD5-4101-8EDB-4EB38AF7E086}" type="datetimeFigureOut">
              <a:rPr lang="en-US" smtClean="0"/>
              <a:t>7/24/2019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BBE5-8448-43B5-9F64-784727ECCA4B}" type="slidenum">
              <a:rPr lang="en-US" smtClean="0"/>
              <a:t>‹#›</a:t>
            </a:fld>
            <a:endParaRPr lang="en-US"/>
          </a:p>
        </p:txBody>
      </p:sp>
    </p:spTree>
    <p:extLst>
      <p:ext uri="{BB962C8B-B14F-4D97-AF65-F5344CB8AC3E}">
        <p14:creationId xmlns:p14="http://schemas.microsoft.com/office/powerpoint/2010/main" val="350171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ndol@student.uiwtx.ed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zanca@uiwtx.edu"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nursenzanca/hoon7jb4ik9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Nicholas A. </a:t>
            </a:r>
            <a:r>
              <a:rPr lang="en-US" sz="2700" b="1" dirty="0" err="1" smtClean="0">
                <a:latin typeface="Arial" panose="020B0604020202020204" pitchFamily="34" charset="0"/>
                <a:cs typeface="Arial" panose="020B0604020202020204" pitchFamily="34" charset="0"/>
              </a:rPr>
              <a:t>Randol</a:t>
            </a:r>
            <a:r>
              <a:rPr lang="en-US" sz="2700" b="1" dirty="0" smtClean="0">
                <a:latin typeface="Arial" panose="020B0604020202020204" pitchFamily="34" charset="0"/>
                <a:cs typeface="Arial" panose="020B0604020202020204" pitchFamily="34" charset="0"/>
              </a:rPr>
              <a:t>, MHA Graduate Student</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hlinkClick r:id="rId3"/>
              </a:rPr>
              <a:t>randol@student.uiwtx.edu</a:t>
            </a: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The U.S. Department of Homeland Security</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Minority Serving Institutions (MSI</a:t>
            </a:r>
            <a:r>
              <a:rPr lang="en-US" sz="2700" b="1" dirty="0" smtClean="0">
                <a:latin typeface="Arial" panose="020B0604020202020204" pitchFamily="34" charset="0"/>
                <a:cs typeface="Arial" panose="020B0604020202020204" pitchFamily="34" charset="0"/>
              </a:rPr>
              <a:t>)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Summer </a:t>
            </a:r>
            <a:r>
              <a:rPr lang="en-US" sz="2700" b="1" dirty="0">
                <a:latin typeface="Arial" panose="020B0604020202020204" pitchFamily="34" charset="0"/>
                <a:cs typeface="Arial" panose="020B0604020202020204" pitchFamily="34" charset="0"/>
              </a:rPr>
              <a:t>Research Teams (SRT) Program</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DHS Center of Excellence (</a:t>
            </a:r>
            <a:r>
              <a:rPr lang="en-US" sz="2700" b="1" dirty="0" smtClean="0">
                <a:latin typeface="Arial" panose="020B0604020202020204" pitchFamily="34" charset="0"/>
                <a:cs typeface="Arial" panose="020B0604020202020204" pitchFamily="34" charset="0"/>
              </a:rPr>
              <a:t>COE)</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Border</a:t>
            </a:r>
            <a:r>
              <a:rPr lang="en-US" sz="2700" b="1" dirty="0">
                <a:latin typeface="Arial" panose="020B0604020202020204" pitchFamily="34" charset="0"/>
                <a:cs typeface="Arial" panose="020B0604020202020204" pitchFamily="34" charset="0"/>
              </a:rPr>
              <a:t>, Trade &amp; Immigration (BTI) Institute</a:t>
            </a: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t>
            </a:r>
            <a:br>
              <a:rPr lang="en-US" sz="2700" b="1" dirty="0">
                <a:latin typeface="Arial" panose="020B0604020202020204" pitchFamily="34" charset="0"/>
                <a:cs typeface="Arial" panose="020B0604020202020204" pitchFamily="34" charset="0"/>
              </a:rPr>
            </a:br>
            <a:r>
              <a:rPr lang="en-US" sz="2700" b="1" u="sng" dirty="0">
                <a:latin typeface="Arial" panose="020B0604020202020204" pitchFamily="34" charset="0"/>
                <a:cs typeface="Arial" panose="020B0604020202020204" pitchFamily="34" charset="0"/>
              </a:rPr>
              <a:t>Research Mentors</a:t>
            </a: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s-MX" sz="2700" b="1" dirty="0">
                <a:latin typeface="Arial" panose="020B0604020202020204" pitchFamily="34" charset="0"/>
                <a:cs typeface="Arial" panose="020B0604020202020204" pitchFamily="34" charset="0"/>
              </a:rPr>
              <a:t>Dr. Luis R. TORRES</a:t>
            </a: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s-MX" sz="2700" b="1" dirty="0">
                <a:latin typeface="Arial" panose="020B0604020202020204" pitchFamily="34" charset="0"/>
                <a:cs typeface="Arial" panose="020B0604020202020204" pitchFamily="34" charset="0"/>
              </a:rPr>
              <a:t>Dr. Maura PEREIRA DE </a:t>
            </a:r>
            <a:r>
              <a:rPr lang="es-MX" sz="2700" b="1" dirty="0" smtClean="0">
                <a:latin typeface="Arial" panose="020B0604020202020204" pitchFamily="34" charset="0"/>
                <a:cs typeface="Arial" panose="020B0604020202020204" pitchFamily="34" charset="0"/>
              </a:rPr>
              <a:t>LEON</a:t>
            </a:r>
            <a:br>
              <a:rPr lang="es-MX" sz="2700" b="1" dirty="0" smtClean="0">
                <a:latin typeface="Arial" panose="020B0604020202020204" pitchFamily="34" charset="0"/>
                <a:cs typeface="Arial" panose="020B0604020202020204" pitchFamily="34" charset="0"/>
              </a:rPr>
            </a:br>
            <a:r>
              <a:rPr lang="es-MX" sz="2700" b="1" dirty="0" smtClean="0">
                <a:latin typeface="Arial" panose="020B0604020202020204" pitchFamily="34" charset="0"/>
                <a:cs typeface="Arial" panose="020B0604020202020204" pitchFamily="34" charset="0"/>
              </a:rPr>
              <a:t>Dr. </a:t>
            </a:r>
            <a:r>
              <a:rPr lang="en-US" sz="2700" b="1" dirty="0" err="1">
                <a:latin typeface="Arial" panose="020B0604020202020204" pitchFamily="34" charset="0"/>
                <a:cs typeface="Arial" panose="020B0604020202020204" pitchFamily="34" charset="0"/>
              </a:rPr>
              <a:t>Nürşen</a:t>
            </a:r>
            <a:r>
              <a:rPr lang="en-US" sz="2700" b="1" dirty="0">
                <a:latin typeface="Arial" panose="020B0604020202020204" pitchFamily="34" charset="0"/>
                <a:cs typeface="Arial" panose="020B0604020202020204" pitchFamily="34" charset="0"/>
              </a:rPr>
              <a:t> </a:t>
            </a:r>
            <a:r>
              <a:rPr lang="en-US" sz="2700" b="1" dirty="0" smtClean="0">
                <a:latin typeface="Arial" panose="020B0604020202020204" pitchFamily="34" charset="0"/>
                <a:cs typeface="Arial" panose="020B0604020202020204" pitchFamily="34" charset="0"/>
              </a:rPr>
              <a:t>Albayrak </a:t>
            </a:r>
            <a:r>
              <a:rPr lang="en-US" sz="2700" b="1" dirty="0">
                <a:latin typeface="Arial" panose="020B0604020202020204" pitchFamily="34" charset="0"/>
                <a:cs typeface="Arial" panose="020B0604020202020204" pitchFamily="34" charset="0"/>
              </a:rPr>
              <a:t>Z</a:t>
            </a:r>
            <a:r>
              <a:rPr lang="es-MX" sz="2700" b="1" dirty="0" smtClean="0">
                <a:latin typeface="Arial" panose="020B0604020202020204" pitchFamily="34" charset="0"/>
                <a:cs typeface="Arial" panose="020B0604020202020204" pitchFamily="34" charset="0"/>
              </a:rPr>
              <a:t>ANCA (PI)</a:t>
            </a:r>
            <a:br>
              <a:rPr lang="es-MX" sz="2700" b="1" dirty="0" smtClean="0">
                <a:latin typeface="Arial" panose="020B0604020202020204" pitchFamily="34" charset="0"/>
                <a:cs typeface="Arial" panose="020B0604020202020204" pitchFamily="34" charset="0"/>
              </a:rPr>
            </a:br>
            <a:r>
              <a:rPr lang="es-MX" sz="2700" b="1" dirty="0" smtClean="0">
                <a:latin typeface="Arial" panose="020B0604020202020204" pitchFamily="34" charset="0"/>
                <a:cs typeface="Arial" panose="020B0604020202020204" pitchFamily="34" charset="0"/>
                <a:hlinkClick r:id="rId4"/>
              </a:rPr>
              <a:t>zanca@uiwtx.edu</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1037816" y="241221"/>
            <a:ext cx="10366940" cy="1200329"/>
          </a:xfrm>
          <a:prstGeom prst="rect">
            <a:avLst/>
          </a:prstGeom>
          <a:solidFill>
            <a:schemeClr val="bg1"/>
          </a:solidFill>
        </p:spPr>
        <p:txBody>
          <a:bodyPr wrap="square" rtlCol="0">
            <a:spAutoFit/>
          </a:bodyPr>
          <a:lstStyle/>
          <a:p>
            <a:pPr algn="ctr"/>
            <a:r>
              <a:rPr lang="en-US" sz="3600" b="1" dirty="0">
                <a:solidFill>
                  <a:srgbClr val="FF0000"/>
                </a:solidFill>
                <a:latin typeface="Arial" panose="020B0604020202020204" pitchFamily="34" charset="0"/>
                <a:cs typeface="Arial" panose="020B0604020202020204" pitchFamily="34" charset="0"/>
              </a:rPr>
              <a:t>THE </a:t>
            </a:r>
            <a:r>
              <a:rPr lang="en-US" sz="3600" b="1" dirty="0" smtClean="0">
                <a:solidFill>
                  <a:srgbClr val="FF0000"/>
                </a:solidFill>
                <a:latin typeface="Arial" panose="020B0604020202020204" pitchFamily="34" charset="0"/>
                <a:cs typeface="Arial" panose="020B0604020202020204" pitchFamily="34" charset="0"/>
              </a:rPr>
              <a:t>GLOBAL </a:t>
            </a:r>
            <a:r>
              <a:rPr lang="en-US" sz="3600" b="1" dirty="0">
                <a:solidFill>
                  <a:srgbClr val="FF0000"/>
                </a:solidFill>
                <a:latin typeface="Arial" panose="020B0604020202020204" pitchFamily="34" charset="0"/>
                <a:cs typeface="Arial" panose="020B0604020202020204" pitchFamily="34" charset="0"/>
              </a:rPr>
              <a:t>TERRORISM INDEX:</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Methodology &amp; </a:t>
            </a:r>
            <a:r>
              <a:rPr lang="en-US" sz="3600" b="1" dirty="0" smtClean="0">
                <a:solidFill>
                  <a:srgbClr val="FF0000"/>
                </a:solidFill>
                <a:latin typeface="Arial" panose="020B0604020202020204" pitchFamily="34" charset="0"/>
                <a:cs typeface="Arial" panose="020B0604020202020204" pitchFamily="34" charset="0"/>
              </a:rPr>
              <a:t>Meaning</a:t>
            </a:r>
            <a:endParaRPr lang="en-US" sz="3600" dirty="0">
              <a:solidFill>
                <a:srgbClr val="FF0000"/>
              </a:solidFill>
            </a:endParaRPr>
          </a:p>
        </p:txBody>
      </p:sp>
    </p:spTree>
    <p:extLst>
      <p:ext uri="{BB962C8B-B14F-4D97-AF65-F5344CB8AC3E}">
        <p14:creationId xmlns:p14="http://schemas.microsoft.com/office/powerpoint/2010/main" val="864656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56250955"/>
              </p:ext>
            </p:extLst>
          </p:nvPr>
        </p:nvGraphicFramePr>
        <p:xfrm>
          <a:off x="886351" y="230002"/>
          <a:ext cx="10350109" cy="6361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469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l"/>
            <a:r>
              <a:rPr lang="en-US" dirty="0"/>
              <a:t>	</a:t>
            </a:r>
            <a:r>
              <a:rPr lang="en-US" sz="2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600" b="1" dirty="0" smtClean="0">
                <a:latin typeface="Arial" panose="020B0604020202020204" pitchFamily="34" charset="0"/>
                <a:cs typeface="Arial" panose="020B0604020202020204" pitchFamily="34" charset="0"/>
              </a:rPr>
              <a:t>Figure </a:t>
            </a:r>
            <a:r>
              <a:rPr lang="en-US" sz="2600" b="1" dirty="0">
                <a:latin typeface="Arial" panose="020B0604020202020204" pitchFamily="34" charset="0"/>
                <a:cs typeface="Arial" panose="020B0604020202020204" pitchFamily="34" charset="0"/>
              </a:rPr>
              <a:t>1 demonstrates the historical trends in the GTI score for the U.S. between 2002 to 2018</a:t>
            </a:r>
            <a:r>
              <a:rPr lang="en-US" sz="2600" b="1" dirty="0" smtClean="0">
                <a:latin typeface="Arial" panose="020B0604020202020204" pitchFamily="34" charset="0"/>
                <a:cs typeface="Arial" panose="020B0604020202020204" pitchFamily="34" charset="0"/>
              </a:rPr>
              <a:t>.</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t>
            </a:r>
            <a:r>
              <a:rPr lang="en-US" sz="2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600" b="1" dirty="0" smtClean="0">
                <a:latin typeface="Arial" panose="020B0604020202020204" pitchFamily="34" charset="0"/>
                <a:cs typeface="Arial" panose="020B0604020202020204" pitchFamily="34" charset="0"/>
              </a:rPr>
              <a:t>The </a:t>
            </a:r>
            <a:r>
              <a:rPr lang="en-US" sz="2600" b="1" dirty="0">
                <a:latin typeface="Arial" panose="020B0604020202020204" pitchFamily="34" charset="0"/>
                <a:cs typeface="Arial" panose="020B0604020202020204" pitchFamily="34" charset="0"/>
              </a:rPr>
              <a:t>trend line (2013 to </a:t>
            </a:r>
            <a:r>
              <a:rPr lang="en-US" sz="2600" b="1" dirty="0" smtClean="0">
                <a:latin typeface="Arial" panose="020B0604020202020204" pitchFamily="34" charset="0"/>
                <a:cs typeface="Arial" panose="020B0604020202020204" pitchFamily="34" charset="0"/>
              </a:rPr>
              <a:t>2018) </a:t>
            </a:r>
            <a:r>
              <a:rPr lang="en-US" sz="2600" b="1" dirty="0">
                <a:latin typeface="Arial" panose="020B0604020202020204" pitchFamily="34" charset="0"/>
                <a:cs typeface="Arial" panose="020B0604020202020204" pitchFamily="34" charset="0"/>
              </a:rPr>
              <a:t>indicate a sharp rise, 3.74 to 6.07, in the GTI score which is an indication of a rise in terrorist activity</a:t>
            </a:r>
            <a:r>
              <a:rPr lang="en-US" sz="2600" b="1" dirty="0" smtClean="0">
                <a:latin typeface="Arial" panose="020B0604020202020204" pitchFamily="34" charset="0"/>
                <a:cs typeface="Arial" panose="020B0604020202020204" pitchFamily="34" charset="0"/>
              </a:rPr>
              <a:t>.</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	</a:t>
            </a:r>
            <a:r>
              <a:rPr lang="en-US" sz="2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600" b="1" dirty="0" smtClean="0">
                <a:latin typeface="Arial" panose="020B0604020202020204" pitchFamily="34" charset="0"/>
                <a:cs typeface="Arial" panose="020B0604020202020204" pitchFamily="34" charset="0"/>
              </a:rPr>
              <a:t>Our </a:t>
            </a:r>
            <a:r>
              <a:rPr lang="en-US" sz="2600" b="1" dirty="0">
                <a:latin typeface="Arial" panose="020B0604020202020204" pitchFamily="34" charset="0"/>
                <a:cs typeface="Arial" panose="020B0604020202020204" pitchFamily="34" charset="0"/>
              </a:rPr>
              <a:t>conclusions are in agreement with Stewart (2015) who states that </a:t>
            </a:r>
            <a:r>
              <a:rPr lang="en-US" sz="2600" b="1" dirty="0" smtClean="0">
                <a:latin typeface="Arial" panose="020B0604020202020204" pitchFamily="34" charset="0"/>
                <a:cs typeface="Arial" panose="020B0604020202020204" pitchFamily="34" charset="0"/>
              </a:rPr>
              <a:t>“domestic </a:t>
            </a:r>
            <a:r>
              <a:rPr lang="en-US" sz="2600" b="1" dirty="0">
                <a:latin typeface="Arial" panose="020B0604020202020204" pitchFamily="34" charset="0"/>
                <a:cs typeface="Arial" panose="020B0604020202020204" pitchFamily="34" charset="0"/>
              </a:rPr>
              <a:t>terrorism is a persistent threat and is currently at the peak of cycle in the U.S</a:t>
            </a:r>
            <a:r>
              <a:rPr lang="en-US" sz="2600" b="1" dirty="0" smtClean="0">
                <a:latin typeface="Arial" panose="020B0604020202020204" pitchFamily="34" charset="0"/>
                <a:cs typeface="Arial" panose="020B0604020202020204" pitchFamily="34" charset="0"/>
              </a:rPr>
              <a:t>.”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t>
            </a:r>
            <a:r>
              <a:rPr lang="en-US" sz="2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600" b="1" dirty="0" smtClean="0">
                <a:latin typeface="Arial" panose="020B0604020202020204" pitchFamily="34" charset="0"/>
                <a:cs typeface="Arial" panose="020B0604020202020204" pitchFamily="34" charset="0"/>
              </a:rPr>
              <a:t>“Despite </a:t>
            </a:r>
            <a:r>
              <a:rPr lang="en-US" sz="2600" b="1" dirty="0">
                <a:latin typeface="Arial" panose="020B0604020202020204" pitchFamily="34" charset="0"/>
                <a:cs typeface="Arial" panose="020B0604020202020204" pitchFamily="34" charset="0"/>
              </a:rPr>
              <a:t>the intense and decade long focus on </a:t>
            </a:r>
            <a:r>
              <a:rPr lang="en-US" sz="2600" b="1" dirty="0" smtClean="0">
                <a:latin typeface="Arial" panose="020B0604020202020204" pitchFamily="34" charset="0"/>
                <a:cs typeface="Arial" panose="020B0604020202020204" pitchFamily="34" charset="0"/>
              </a:rPr>
              <a:t>international threat, </a:t>
            </a:r>
            <a:r>
              <a:rPr lang="en-US" sz="2600" b="1" dirty="0">
                <a:latin typeface="Arial" panose="020B0604020202020204" pitchFamily="34" charset="0"/>
                <a:cs typeface="Arial" panose="020B0604020202020204" pitchFamily="34" charset="0"/>
              </a:rPr>
              <a:t>domestic terrorism is still an issue for the U.S</a:t>
            </a:r>
            <a:r>
              <a:rPr lang="en-US" sz="2600" b="1" dirty="0" smtClean="0">
                <a:latin typeface="Arial" panose="020B0604020202020204" pitchFamily="34" charset="0"/>
                <a:cs typeface="Arial" panose="020B0604020202020204" pitchFamily="34" charset="0"/>
              </a:rPr>
              <a:t>.”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r>
            <a:br>
              <a:rPr lang="en-US" sz="2600" b="1"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	</a:t>
            </a:r>
            <a:r>
              <a:rPr lang="en-US" sz="2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600" b="1" dirty="0" smtClean="0">
                <a:latin typeface="Arial" panose="020B0604020202020204" pitchFamily="34" charset="0"/>
                <a:cs typeface="Arial" panose="020B0604020202020204" pitchFamily="34" charset="0"/>
              </a:rPr>
              <a:t>“The </a:t>
            </a:r>
            <a:r>
              <a:rPr lang="en-US" sz="2600" b="1" dirty="0">
                <a:latin typeface="Arial" panose="020B0604020202020204" pitchFamily="34" charset="0"/>
                <a:cs typeface="Arial" panose="020B0604020202020204" pitchFamily="34" charset="0"/>
              </a:rPr>
              <a:t>threat of domestic terrorism is often overlooked and underestimated.  There is a need for a comprehensive assessment and evaluation for rising domestic </a:t>
            </a:r>
            <a:r>
              <a:rPr lang="en-US" sz="2600" b="1" dirty="0" smtClean="0">
                <a:latin typeface="Arial" panose="020B0604020202020204" pitchFamily="34" charset="0"/>
                <a:cs typeface="Arial" panose="020B0604020202020204" pitchFamily="34" charset="0"/>
              </a:rPr>
              <a:t>terrorism.”</a:t>
            </a:r>
            <a:endParaRPr lang="en-US" sz="2600" b="1" dirty="0">
              <a:latin typeface="Arial" panose="020B0604020202020204" pitchFamily="34" charset="0"/>
              <a:cs typeface="Arial" panose="020B0604020202020204" pitchFamily="34" charset="0"/>
            </a:endParaRPr>
          </a:p>
        </p:txBody>
      </p:sp>
      <p:sp>
        <p:nvSpPr>
          <p:cNvPr id="3" name="Rectangle 2"/>
          <p:cNvSpPr/>
          <p:nvPr/>
        </p:nvSpPr>
        <p:spPr>
          <a:xfrm>
            <a:off x="639518" y="143854"/>
            <a:ext cx="9632054" cy="707886"/>
          </a:xfrm>
          <a:prstGeom prst="rect">
            <a:avLst/>
          </a:prstGeom>
          <a:solidFill>
            <a:schemeClr val="bg1"/>
          </a:solidFill>
        </p:spPr>
        <p:txBody>
          <a:bodyPr wrap="square">
            <a:spAutoFit/>
          </a:bodyPr>
          <a:lstStyle/>
          <a:p>
            <a:pPr algn="ctr"/>
            <a:r>
              <a:rPr lang="en-US" sz="4000" b="1" dirty="0" smtClean="0">
                <a:solidFill>
                  <a:srgbClr val="FF0000"/>
                </a:solidFill>
                <a:latin typeface="Arial" panose="020B0604020202020204" pitchFamily="34" charset="0"/>
                <a:cs typeface="Arial" panose="020B0604020202020204" pitchFamily="34" charset="0"/>
              </a:rPr>
              <a:t>Preliminary Conclusions</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871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l"/>
            <a:r>
              <a:rPr lang="en-US" dirty="0" smtClean="0"/>
              <a:t>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04738"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8402" y="0"/>
            <a:ext cx="4753598" cy="6858000"/>
          </a:xfrm>
          <a:prstGeom prst="rect">
            <a:avLst/>
          </a:prstGeom>
        </p:spPr>
      </p:pic>
      <p:sp>
        <p:nvSpPr>
          <p:cNvPr id="6" name="TextBox 5"/>
          <p:cNvSpPr txBox="1"/>
          <p:nvPr/>
        </p:nvSpPr>
        <p:spPr>
          <a:xfrm>
            <a:off x="5015948" y="1755872"/>
            <a:ext cx="2311244" cy="3077766"/>
          </a:xfrm>
          <a:prstGeom prst="rect">
            <a:avLst/>
          </a:prstGeom>
          <a:solidFill>
            <a:srgbClr val="FF0000"/>
          </a:solidFill>
        </p:spPr>
        <p:txBody>
          <a:bodyPr wrap="square" rtlCol="0">
            <a:spAutoFit/>
          </a:bodyPr>
          <a:lstStyle/>
          <a:p>
            <a:pPr fontAlgn="base"/>
            <a:r>
              <a:rPr lang="en-US" sz="1600" b="1" u="sng" dirty="0">
                <a:solidFill>
                  <a:schemeClr val="bg1"/>
                </a:solidFill>
              </a:rPr>
              <a:t>COUNTRY</a:t>
            </a:r>
            <a:r>
              <a:rPr lang="en-US" sz="1600" b="1" dirty="0">
                <a:solidFill>
                  <a:schemeClr val="bg1"/>
                </a:solidFill>
              </a:rPr>
              <a:t>       </a:t>
            </a:r>
            <a:r>
              <a:rPr lang="en-US" sz="1600" b="1" u="sng" dirty="0">
                <a:solidFill>
                  <a:schemeClr val="bg1"/>
                </a:solidFill>
              </a:rPr>
              <a:t> GTI Score </a:t>
            </a:r>
            <a:endParaRPr lang="en-US" sz="1600" b="1" u="sng" dirty="0" smtClean="0">
              <a:solidFill>
                <a:schemeClr val="bg1"/>
              </a:solidFill>
            </a:endParaRPr>
          </a:p>
          <a:p>
            <a:pPr fontAlgn="base"/>
            <a:r>
              <a:rPr lang="en-US" sz="1600" b="1" dirty="0" smtClean="0">
                <a:solidFill>
                  <a:schemeClr val="bg1"/>
                </a:solidFill>
              </a:rPr>
              <a:t>#</a:t>
            </a:r>
            <a:r>
              <a:rPr lang="en-US" sz="1600" b="1" dirty="0">
                <a:solidFill>
                  <a:schemeClr val="bg1"/>
                </a:solidFill>
              </a:rPr>
              <a:t>1: Iraq                  </a:t>
            </a:r>
            <a:r>
              <a:rPr lang="en-US" sz="1600" b="1" dirty="0" smtClean="0">
                <a:solidFill>
                  <a:schemeClr val="bg1"/>
                </a:solidFill>
              </a:rPr>
              <a:t>9.75</a:t>
            </a:r>
            <a:endParaRPr lang="en-US" sz="1600" b="1" dirty="0">
              <a:solidFill>
                <a:schemeClr val="bg1"/>
              </a:solidFill>
            </a:endParaRPr>
          </a:p>
          <a:p>
            <a:pPr fontAlgn="base"/>
            <a:r>
              <a:rPr lang="en-US" sz="1600" b="1" dirty="0">
                <a:solidFill>
                  <a:schemeClr val="bg1"/>
                </a:solidFill>
              </a:rPr>
              <a:t>#2: </a:t>
            </a:r>
            <a:r>
              <a:rPr lang="en-US" sz="1600" b="1" dirty="0" err="1">
                <a:solidFill>
                  <a:schemeClr val="bg1"/>
                </a:solidFill>
              </a:rPr>
              <a:t>Afganistan</a:t>
            </a:r>
            <a:r>
              <a:rPr lang="en-US" sz="1600" b="1" dirty="0">
                <a:solidFill>
                  <a:schemeClr val="bg1"/>
                </a:solidFill>
              </a:rPr>
              <a:t>      </a:t>
            </a:r>
            <a:r>
              <a:rPr lang="en-US" sz="1600" b="1" dirty="0" smtClean="0">
                <a:solidFill>
                  <a:schemeClr val="bg1"/>
                </a:solidFill>
              </a:rPr>
              <a:t>9.39</a:t>
            </a:r>
            <a:endParaRPr lang="en-US" sz="1600" b="1" dirty="0">
              <a:solidFill>
                <a:schemeClr val="bg1"/>
              </a:solidFill>
            </a:endParaRPr>
          </a:p>
          <a:p>
            <a:pPr fontAlgn="base"/>
            <a:r>
              <a:rPr lang="en-US" sz="1600" b="1" dirty="0">
                <a:solidFill>
                  <a:schemeClr val="bg1"/>
                </a:solidFill>
              </a:rPr>
              <a:t>#3: Nigeria            </a:t>
            </a:r>
            <a:r>
              <a:rPr lang="en-US" sz="1600" b="1" dirty="0" smtClean="0">
                <a:solidFill>
                  <a:schemeClr val="bg1"/>
                </a:solidFill>
              </a:rPr>
              <a:t>8.66</a:t>
            </a:r>
            <a:endParaRPr lang="en-US" sz="1600" b="1" dirty="0">
              <a:solidFill>
                <a:schemeClr val="bg1"/>
              </a:solidFill>
            </a:endParaRPr>
          </a:p>
          <a:p>
            <a:pPr fontAlgn="base"/>
            <a:r>
              <a:rPr lang="en-US" sz="1600" b="1" dirty="0">
                <a:solidFill>
                  <a:schemeClr val="bg1"/>
                </a:solidFill>
              </a:rPr>
              <a:t>#4: Syria                </a:t>
            </a:r>
            <a:r>
              <a:rPr lang="en-US" sz="1600" b="1" dirty="0" smtClean="0">
                <a:solidFill>
                  <a:schemeClr val="bg1"/>
                </a:solidFill>
              </a:rPr>
              <a:t>8.32</a:t>
            </a:r>
            <a:endParaRPr lang="en-US" sz="1600" b="1" dirty="0">
              <a:solidFill>
                <a:schemeClr val="bg1"/>
              </a:solidFill>
            </a:endParaRPr>
          </a:p>
          <a:p>
            <a:pPr fontAlgn="base"/>
            <a:r>
              <a:rPr lang="en-US" sz="1600" b="1" dirty="0">
                <a:solidFill>
                  <a:schemeClr val="bg1"/>
                </a:solidFill>
              </a:rPr>
              <a:t>#5: Pakistan          </a:t>
            </a:r>
            <a:r>
              <a:rPr lang="en-US" sz="1600" b="1" dirty="0" smtClean="0">
                <a:solidFill>
                  <a:schemeClr val="bg1"/>
                </a:solidFill>
              </a:rPr>
              <a:t>8.18</a:t>
            </a:r>
            <a:r>
              <a:rPr lang="en-US" sz="1600" b="1" dirty="0">
                <a:solidFill>
                  <a:schemeClr val="bg1"/>
                </a:solidFill>
              </a:rPr>
              <a:t/>
            </a:r>
            <a:br>
              <a:rPr lang="en-US" sz="1600" b="1" dirty="0">
                <a:solidFill>
                  <a:schemeClr val="bg1"/>
                </a:solidFill>
              </a:rPr>
            </a:br>
            <a:r>
              <a:rPr lang="en-US" sz="1600" b="1" dirty="0">
                <a:solidFill>
                  <a:schemeClr val="bg1"/>
                </a:solidFill>
              </a:rPr>
              <a:t> .</a:t>
            </a:r>
          </a:p>
          <a:p>
            <a:pPr fontAlgn="base"/>
            <a:r>
              <a:rPr lang="en-US" sz="1600" b="1" dirty="0">
                <a:solidFill>
                  <a:schemeClr val="bg1"/>
                </a:solidFill>
              </a:rPr>
              <a:t>.</a:t>
            </a:r>
          </a:p>
          <a:p>
            <a:pPr fontAlgn="base"/>
            <a:r>
              <a:rPr lang="en-US" sz="1600" b="1" dirty="0">
                <a:solidFill>
                  <a:schemeClr val="bg1"/>
                </a:solidFill>
              </a:rPr>
              <a:t>.</a:t>
            </a:r>
          </a:p>
          <a:p>
            <a:pPr fontAlgn="base"/>
            <a:r>
              <a:rPr lang="en-US" sz="1600" b="1" dirty="0">
                <a:solidFill>
                  <a:schemeClr val="bg1"/>
                </a:solidFill>
              </a:rPr>
              <a:t>.</a:t>
            </a:r>
          </a:p>
          <a:p>
            <a:pPr fontAlgn="base"/>
            <a:r>
              <a:rPr lang="en-US" sz="1600" b="1" i="1" dirty="0">
                <a:solidFill>
                  <a:schemeClr val="bg1"/>
                </a:solidFill>
              </a:rPr>
              <a:t>#20: U.S.A             </a:t>
            </a:r>
            <a:r>
              <a:rPr lang="en-US" sz="1600" b="1" i="1" dirty="0" smtClean="0">
                <a:solidFill>
                  <a:schemeClr val="bg1"/>
                </a:solidFill>
              </a:rPr>
              <a:t>6.07</a:t>
            </a:r>
            <a:endParaRPr lang="en-US" sz="1600" b="1" dirty="0">
              <a:solidFill>
                <a:schemeClr val="bg1"/>
              </a:solidFill>
            </a:endParaRPr>
          </a:p>
          <a:p>
            <a:endParaRPr lang="en-US" dirty="0"/>
          </a:p>
        </p:txBody>
      </p:sp>
    </p:spTree>
    <p:extLst>
      <p:ext uri="{BB962C8B-B14F-4D97-AF65-F5344CB8AC3E}">
        <p14:creationId xmlns:p14="http://schemas.microsoft.com/office/powerpoint/2010/main" val="4113815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l"/>
            <a:r>
              <a:rPr lang="en-US" dirty="0"/>
              <a:t>	</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600" b="1" dirty="0" smtClean="0">
                <a:latin typeface="Arial" panose="020B0604020202020204" pitchFamily="34" charset="0"/>
                <a:cs typeface="Arial" panose="020B0604020202020204" pitchFamily="34" charset="0"/>
              </a:rPr>
              <a:t>I </a:t>
            </a:r>
            <a:r>
              <a:rPr lang="en-US" sz="3600" b="1" dirty="0">
                <a:latin typeface="Arial" panose="020B0604020202020204" pitchFamily="34" charset="0"/>
                <a:cs typeface="Arial" panose="020B0604020202020204" pitchFamily="34" charset="0"/>
              </a:rPr>
              <a:t>have a created a PADLET platform to share my Project with my students back on campus.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t>
            </a:r>
            <a:r>
              <a:rPr lang="en-US" sz="3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600" b="1" dirty="0" smtClean="0">
                <a:latin typeface="Arial" panose="020B0604020202020204" pitchFamily="34" charset="0"/>
                <a:cs typeface="Arial" panose="020B0604020202020204" pitchFamily="34" charset="0"/>
              </a:rPr>
              <a:t>My </a:t>
            </a:r>
            <a:r>
              <a:rPr lang="en-US" sz="3600" b="1" dirty="0">
                <a:latin typeface="Arial" panose="020B0604020202020204" pitchFamily="34" charset="0"/>
                <a:cs typeface="Arial" panose="020B0604020202020204" pitchFamily="34" charset="0"/>
              </a:rPr>
              <a:t>PADLET custom URL for this project: </a:t>
            </a:r>
            <a:r>
              <a:rPr lang="en-US" sz="3600" b="1" u="sng" dirty="0">
                <a:latin typeface="Arial" panose="020B0604020202020204" pitchFamily="34" charset="0"/>
                <a:cs typeface="Arial" panose="020B0604020202020204" pitchFamily="34" charset="0"/>
                <a:hlinkClick r:id="rId3"/>
              </a:rPr>
              <a:t>https://</a:t>
            </a:r>
            <a:r>
              <a:rPr lang="en-US" sz="3600" b="1" u="sng" dirty="0" smtClean="0">
                <a:latin typeface="Arial" panose="020B0604020202020204" pitchFamily="34" charset="0"/>
                <a:cs typeface="Arial" panose="020B0604020202020204" pitchFamily="34" charset="0"/>
                <a:hlinkClick r:id="rId3"/>
              </a:rPr>
              <a:t>padlet.com/nursenzanca/hoon7jb4ik9k</a:t>
            </a:r>
            <a:r>
              <a:rPr lang="en-US" sz="3600" b="1" u="sng" dirty="0" smtClean="0">
                <a:latin typeface="Arial" panose="020B0604020202020204" pitchFamily="34" charset="0"/>
                <a:cs typeface="Arial" panose="020B0604020202020204" pitchFamily="34" charset="0"/>
              </a:rPr>
              <a:t/>
            </a:r>
            <a:br>
              <a:rPr lang="en-US" sz="3600" b="1" u="sng" dirty="0" smtClean="0">
                <a:latin typeface="Arial" panose="020B0604020202020204" pitchFamily="34" charset="0"/>
                <a:cs typeface="Arial" panose="020B0604020202020204" pitchFamily="34" charset="0"/>
              </a:rPr>
            </a:br>
            <a:r>
              <a:rPr lang="en-US" sz="3600" b="1" u="sng" dirty="0" smtClean="0">
                <a:latin typeface="Arial" panose="020B0604020202020204" pitchFamily="34" charset="0"/>
                <a:cs typeface="Arial" panose="020B0604020202020204" pitchFamily="34" charset="0"/>
              </a:rPr>
              <a:t/>
            </a:r>
            <a:br>
              <a:rPr lang="en-US" sz="3600" b="1" u="sng"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t>
            </a:r>
            <a:r>
              <a:rPr lang="en-US" sz="3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600" b="1" dirty="0" smtClean="0">
                <a:latin typeface="Arial" panose="020B0604020202020204" pitchFamily="34" charset="0"/>
                <a:cs typeface="Arial" panose="020B0604020202020204" pitchFamily="34" charset="0"/>
              </a:rPr>
              <a:t>I </a:t>
            </a:r>
            <a:r>
              <a:rPr lang="en-US" sz="3600" b="1" dirty="0">
                <a:latin typeface="Arial" panose="020B0604020202020204" pitchFamily="34" charset="0"/>
                <a:cs typeface="Arial" panose="020B0604020202020204" pitchFamily="34" charset="0"/>
              </a:rPr>
              <a:t>plan to utilize the Global Terrorism Index (GTI</a:t>
            </a:r>
            <a:r>
              <a:rPr lang="en-US" sz="3600" b="1" dirty="0" smtClean="0">
                <a:latin typeface="Arial" panose="020B0604020202020204" pitchFamily="34" charset="0"/>
                <a:cs typeface="Arial" panose="020B0604020202020204" pitchFamily="34" charset="0"/>
              </a:rPr>
              <a:t>) methodology </a:t>
            </a:r>
            <a:r>
              <a:rPr lang="en-US" sz="3600" b="1" dirty="0">
                <a:latin typeface="Arial" panose="020B0604020202020204" pitchFamily="34" charset="0"/>
                <a:cs typeface="Arial" panose="020B0604020202020204" pitchFamily="34" charset="0"/>
              </a:rPr>
              <a:t>in my ECON </a:t>
            </a:r>
            <a:r>
              <a:rPr lang="en-US" sz="3600" b="1" dirty="0" smtClean="0">
                <a:latin typeface="Arial" panose="020B0604020202020204" pitchFamily="34" charset="0"/>
                <a:cs typeface="Arial" panose="020B0604020202020204" pitchFamily="34" charset="0"/>
              </a:rPr>
              <a:t>classes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t>
            </a:r>
            <a:r>
              <a:rPr lang="en-US" sz="36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600" b="1" dirty="0" smtClean="0">
                <a:latin typeface="Arial" panose="020B0604020202020204" pitchFamily="34" charset="0"/>
                <a:cs typeface="Arial" panose="020B0604020202020204" pitchFamily="34" charset="0"/>
              </a:rPr>
              <a:t>My </a:t>
            </a:r>
            <a:r>
              <a:rPr lang="en-US" sz="3600" b="1" dirty="0">
                <a:latin typeface="Arial" panose="020B0604020202020204" pitchFamily="34" charset="0"/>
                <a:cs typeface="Arial" panose="020B0604020202020204" pitchFamily="34" charset="0"/>
              </a:rPr>
              <a:t>goal is to create awareness for both Global Terrorism Index (GTI) and Global Peace Index (</a:t>
            </a:r>
            <a:r>
              <a:rPr lang="en-US" sz="3600" b="1" dirty="0" smtClean="0">
                <a:latin typeface="Arial" panose="020B0604020202020204" pitchFamily="34" charset="0"/>
                <a:cs typeface="Arial" panose="020B0604020202020204" pitchFamily="34" charset="0"/>
              </a:rPr>
              <a:t>GPI) </a:t>
            </a:r>
            <a:endParaRPr lang="en-US" sz="3600" b="1" dirty="0">
              <a:latin typeface="Arial" panose="020B0604020202020204" pitchFamily="34" charset="0"/>
              <a:cs typeface="Arial" panose="020B0604020202020204" pitchFamily="34" charset="0"/>
            </a:endParaRPr>
          </a:p>
        </p:txBody>
      </p:sp>
      <p:sp>
        <p:nvSpPr>
          <p:cNvPr id="3" name="Rectangle 2"/>
          <p:cNvSpPr/>
          <p:nvPr/>
        </p:nvSpPr>
        <p:spPr>
          <a:xfrm>
            <a:off x="1452942" y="132634"/>
            <a:ext cx="9632054" cy="1200329"/>
          </a:xfrm>
          <a:prstGeom prst="rect">
            <a:avLst/>
          </a:prstGeom>
          <a:solidFill>
            <a:schemeClr val="bg1"/>
          </a:solidFill>
        </p:spPr>
        <p:txBody>
          <a:bodyPr wrap="square">
            <a:spAutoFit/>
          </a:bodyPr>
          <a:lstStyle/>
          <a:p>
            <a:pPr algn="ctr"/>
            <a:r>
              <a:rPr lang="en-US" sz="3600" b="1" dirty="0">
                <a:solidFill>
                  <a:srgbClr val="FF0000"/>
                </a:solidFill>
                <a:latin typeface="Arial" panose="020B0604020202020204" pitchFamily="34" charset="0"/>
                <a:cs typeface="Arial" panose="020B0604020202020204" pitchFamily="34" charset="0"/>
              </a:rPr>
              <a:t>CLASSROOM INTEGATION PLAN &amp;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CONTRIBUTIONS TO MY TEACHING</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3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lvl="0" algn="l"/>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preliminary results of </a:t>
            </a:r>
            <a:r>
              <a:rPr lang="en-US" sz="2800" b="1" dirty="0" smtClean="0">
                <a:latin typeface="Arial" panose="020B0604020202020204" pitchFamily="34" charset="0"/>
                <a:cs typeface="Arial" panose="020B0604020202020204" pitchFamily="34" charset="0"/>
              </a:rPr>
              <a:t>our </a:t>
            </a:r>
            <a:r>
              <a:rPr lang="en-US" sz="2800" b="1" dirty="0">
                <a:latin typeface="Arial" panose="020B0604020202020204" pitchFamily="34" charset="0"/>
                <a:cs typeface="Arial" panose="020B0604020202020204" pitchFamily="34" charset="0"/>
              </a:rPr>
              <a:t>Project indicates that there is a need for a more comprehensive assessment of the domestic terrorism treat.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800" b="1" dirty="0" smtClean="0">
                <a:latin typeface="Arial" panose="020B0604020202020204" pitchFamily="34" charset="0"/>
                <a:cs typeface="Arial" panose="020B0604020202020204" pitchFamily="34" charset="0"/>
              </a:rPr>
              <a:t>For our </a:t>
            </a:r>
            <a:r>
              <a:rPr lang="en-US" sz="2800" b="1" dirty="0">
                <a:latin typeface="Arial" panose="020B0604020202020204" pitchFamily="34" charset="0"/>
                <a:cs typeface="Arial" panose="020B0604020202020204" pitchFamily="34" charset="0"/>
              </a:rPr>
              <a:t>future research, in order to distinguish and capture the impact of ‘domestic terrorism,’ </a:t>
            </a:r>
            <a:r>
              <a:rPr lang="en-US" sz="2800" b="1" dirty="0" smtClean="0">
                <a:latin typeface="Arial" panose="020B0604020202020204" pitchFamily="34" charset="0"/>
                <a:cs typeface="Arial" panose="020B0604020202020204" pitchFamily="34" charset="0"/>
              </a:rPr>
              <a:t>we </a:t>
            </a:r>
            <a:r>
              <a:rPr lang="en-US" sz="2800" b="1" dirty="0">
                <a:latin typeface="Arial" panose="020B0604020202020204" pitchFamily="34" charset="0"/>
                <a:cs typeface="Arial" panose="020B0604020202020204" pitchFamily="34" charset="0"/>
              </a:rPr>
              <a:t>propose to investigate an alternative index called ‘</a:t>
            </a:r>
            <a:r>
              <a:rPr lang="en-US" sz="2800" b="1" i="1" dirty="0">
                <a:latin typeface="Arial" panose="020B0604020202020204" pitchFamily="34" charset="0"/>
                <a:cs typeface="Arial" panose="020B0604020202020204" pitchFamily="34" charset="0"/>
              </a:rPr>
              <a:t>Regional Terrorism Index</a:t>
            </a:r>
            <a:r>
              <a:rPr lang="en-US" sz="2800" b="1" dirty="0">
                <a:latin typeface="Arial" panose="020B0604020202020204" pitchFamily="34" charset="0"/>
                <a:cs typeface="Arial" panose="020B0604020202020204" pitchFamily="34" charset="0"/>
              </a:rPr>
              <a:t>’ for the metropolitan areas in the U.S.  </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GTI does </a:t>
            </a:r>
            <a:r>
              <a:rPr lang="en-US" sz="2800" b="1" u="sng" dirty="0" smtClean="0">
                <a:solidFill>
                  <a:srgbClr val="FF0000"/>
                </a:solidFill>
                <a:latin typeface="Arial" panose="020B0604020202020204" pitchFamily="34" charset="0"/>
                <a:cs typeface="Arial" panose="020B0604020202020204" pitchFamily="34" charset="0"/>
              </a:rPr>
              <a:t>NOT</a:t>
            </a:r>
            <a:r>
              <a:rPr lang="en-US" sz="2800" b="1" dirty="0" smtClean="0">
                <a:solidFill>
                  <a:srgbClr val="FF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allow for making local decisions about threats and resource allocation. </a:t>
            </a:r>
            <a:r>
              <a:rPr lang="en-US" sz="2800" b="1" dirty="0" smtClean="0">
                <a:latin typeface="Arial" panose="020B0604020202020204" pitchFamily="34" charset="0"/>
                <a:cs typeface="Arial" panose="020B0604020202020204" pitchFamily="34" charset="0"/>
              </a:rPr>
              <a:t> A </a:t>
            </a:r>
            <a:r>
              <a:rPr lang="en-US" sz="2800" b="1" dirty="0">
                <a:latin typeface="Arial" panose="020B0604020202020204" pitchFamily="34" charset="0"/>
                <a:cs typeface="Arial" panose="020B0604020202020204" pitchFamily="34" charset="0"/>
              </a:rPr>
              <a:t>new ‘</a:t>
            </a:r>
            <a:r>
              <a:rPr lang="en-US" sz="2800" b="1" i="1" dirty="0">
                <a:latin typeface="Arial" panose="020B0604020202020204" pitchFamily="34" charset="0"/>
                <a:cs typeface="Arial" panose="020B0604020202020204" pitchFamily="34" charset="0"/>
              </a:rPr>
              <a:t>Regional Terrorism Index’ </a:t>
            </a:r>
            <a:r>
              <a:rPr lang="en-US" sz="2800" b="1" dirty="0">
                <a:latin typeface="Arial" panose="020B0604020202020204" pitchFamily="34" charset="0"/>
                <a:cs typeface="Arial" panose="020B0604020202020204" pitchFamily="34" charset="0"/>
              </a:rPr>
              <a:t>will provide critical information and decision-making tool for local, state, and federal law enforcement to assess local threats, deploy resources efficiently and keep our population safe from potential terrorism</a:t>
            </a:r>
            <a:r>
              <a:rPr lang="en-US" sz="2800" b="1"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Rectangle 2"/>
          <p:cNvSpPr/>
          <p:nvPr/>
        </p:nvSpPr>
        <p:spPr>
          <a:xfrm>
            <a:off x="235612" y="70926"/>
            <a:ext cx="11393536" cy="1200329"/>
          </a:xfrm>
          <a:prstGeom prst="rect">
            <a:avLst/>
          </a:prstGeom>
          <a:solidFill>
            <a:schemeClr val="bg1"/>
          </a:solidFill>
        </p:spPr>
        <p:txBody>
          <a:bodyPr wrap="square">
            <a:spAutoFit/>
          </a:bodyPr>
          <a:lstStyle/>
          <a:p>
            <a:pPr algn="ctr"/>
            <a:r>
              <a:rPr lang="en-US" sz="3600" b="1" dirty="0" smtClean="0">
                <a:solidFill>
                  <a:srgbClr val="FF0000"/>
                </a:solidFill>
                <a:latin typeface="Arial" panose="020B0604020202020204" pitchFamily="34" charset="0"/>
                <a:cs typeface="Arial" panose="020B0604020202020204" pitchFamily="34" charset="0"/>
              </a:rPr>
              <a:t>FUTURE RESEARCH DIRECTIONS &amp; </a:t>
            </a:r>
          </a:p>
          <a:p>
            <a:pPr algn="ctr"/>
            <a:r>
              <a:rPr lang="en-US" sz="3600" b="1" dirty="0" smtClean="0">
                <a:solidFill>
                  <a:srgbClr val="FF0000"/>
                </a:solidFill>
                <a:latin typeface="Arial" panose="020B0604020202020204" pitchFamily="34" charset="0"/>
                <a:cs typeface="Arial" panose="020B0604020202020204" pitchFamily="34" charset="0"/>
              </a:rPr>
              <a:t>FOLLOW-UP GRANT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188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lvl="0"/>
            <a:r>
              <a:rPr lang="en-US" sz="4400" b="1" dirty="0" smtClean="0">
                <a:solidFill>
                  <a:srgbClr val="FF0000"/>
                </a:solidFill>
                <a:latin typeface="Arial" panose="020B0604020202020204" pitchFamily="34" charset="0"/>
                <a:cs typeface="Arial" panose="020B0604020202020204" pitchFamily="34" charset="0"/>
              </a:rPr>
              <a:t>QUESTIONS &amp; COMMENTS</a:t>
            </a: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Summer 2019</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U.S. Department of Homeland Security</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Minority Serving Institutions (MSI) Summer Research Team (SRT)</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DHS Center of Excellence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Border, Trade &amp; Immigration (BTI) Institute</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Nicholas A. </a:t>
            </a:r>
            <a:r>
              <a:rPr lang="en-US" sz="2800" b="1" dirty="0" err="1" smtClean="0">
                <a:latin typeface="Arial" panose="020B0604020202020204" pitchFamily="34" charset="0"/>
                <a:cs typeface="Arial" panose="020B0604020202020204" pitchFamily="34" charset="0"/>
              </a:rPr>
              <a:t>Randol</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Dr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Nürşen</a:t>
            </a:r>
            <a:r>
              <a:rPr lang="en-US" sz="2800" b="1" dirty="0">
                <a:latin typeface="Arial" panose="020B0604020202020204" pitchFamily="34" charset="0"/>
                <a:cs typeface="Arial" panose="020B0604020202020204" pitchFamily="34" charset="0"/>
              </a:rPr>
              <a:t> A. ZANCA </a:t>
            </a:r>
            <a:r>
              <a:rPr lang="en-US" sz="2800" b="1" dirty="0" smtClean="0">
                <a:latin typeface="Arial" panose="020B0604020202020204" pitchFamily="34" charset="0"/>
                <a:cs typeface="Arial" panose="020B0604020202020204" pitchFamily="34" charset="0"/>
              </a:rPr>
              <a:t>(a.k.a. NINA)</a:t>
            </a:r>
            <a:br>
              <a:rPr lang="en-US" sz="2800" b="1" dirty="0" smtClean="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414724" y="0"/>
            <a:ext cx="3777277" cy="1395150"/>
          </a:xfrm>
          <a:prstGeom prst="rect">
            <a:avLst/>
          </a:prstGeom>
        </p:spPr>
      </p:pic>
      <p:pic>
        <p:nvPicPr>
          <p:cNvPr id="6" name="Picture 5"/>
          <p:cNvPicPr>
            <a:picLocks noChangeAspect="1"/>
          </p:cNvPicPr>
          <p:nvPr/>
        </p:nvPicPr>
        <p:blipFill>
          <a:blip r:embed="rId4"/>
          <a:stretch>
            <a:fillRect/>
          </a:stretch>
        </p:blipFill>
        <p:spPr>
          <a:xfrm>
            <a:off x="0" y="0"/>
            <a:ext cx="5580006" cy="1363185"/>
          </a:xfrm>
          <a:prstGeom prst="rect">
            <a:avLst/>
          </a:prstGeom>
        </p:spPr>
      </p:pic>
    </p:spTree>
    <p:extLst>
      <p:ext uri="{BB962C8B-B14F-4D97-AF65-F5344CB8AC3E}">
        <p14:creationId xmlns:p14="http://schemas.microsoft.com/office/powerpoint/2010/main" val="1264578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algn="l"/>
            <a:r>
              <a:rPr lang="en-US" sz="24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4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700" b="1" dirty="0" smtClean="0">
                <a:latin typeface="Arial" panose="020B0604020202020204" pitchFamily="34" charset="0"/>
                <a:cs typeface="Arial" panose="020B0604020202020204" pitchFamily="34" charset="0"/>
              </a:rPr>
              <a:t>We are grateful </a:t>
            </a:r>
            <a:r>
              <a:rPr lang="en-US" sz="2700" b="1" dirty="0">
                <a:latin typeface="Arial" panose="020B0604020202020204" pitchFamily="34" charset="0"/>
                <a:cs typeface="Arial" panose="020B0604020202020204" pitchFamily="34" charset="0"/>
              </a:rPr>
              <a:t>to the U.S. Department of Homeland Security </a:t>
            </a:r>
            <a:r>
              <a:rPr lang="en-US" sz="2700" b="1" dirty="0" smtClean="0">
                <a:latin typeface="Arial" panose="020B0604020202020204" pitchFamily="34" charset="0"/>
                <a:cs typeface="Arial" panose="020B0604020202020204" pitchFamily="34" charset="0"/>
              </a:rPr>
              <a:t>(DHS) Minority </a:t>
            </a:r>
            <a:r>
              <a:rPr lang="en-US" sz="2700" b="1" dirty="0">
                <a:latin typeface="Arial" panose="020B0604020202020204" pitchFamily="34" charset="0"/>
                <a:cs typeface="Arial" panose="020B0604020202020204" pitchFamily="34" charset="0"/>
              </a:rPr>
              <a:t>Serving Institution (MSI) Summer Research Team (SRT) Program for allowing </a:t>
            </a:r>
            <a:r>
              <a:rPr lang="en-US" sz="2700" b="1" dirty="0" smtClean="0">
                <a:latin typeface="Arial" panose="020B0604020202020204" pitchFamily="34" charset="0"/>
                <a:cs typeface="Arial" panose="020B0604020202020204" pitchFamily="34" charset="0"/>
              </a:rPr>
              <a:t>us </a:t>
            </a:r>
            <a:r>
              <a:rPr lang="en-US" sz="2700" b="1" dirty="0">
                <a:latin typeface="Arial" panose="020B0604020202020204" pitchFamily="34" charset="0"/>
                <a:cs typeface="Arial" panose="020B0604020202020204" pitchFamily="34" charset="0"/>
              </a:rPr>
              <a:t>to be a part of </a:t>
            </a:r>
            <a:r>
              <a:rPr lang="en-US" sz="2700" b="1" dirty="0" smtClean="0">
                <a:latin typeface="Arial" panose="020B0604020202020204" pitchFamily="34" charset="0"/>
                <a:cs typeface="Arial" panose="020B0604020202020204" pitchFamily="34" charset="0"/>
              </a:rPr>
              <a:t>SRT 2019 at DHS COE BTI Institute</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a:t>
            </a:r>
            <a:br>
              <a:rPr lang="en-US" sz="2700" b="1" dirty="0" smtClean="0">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700" b="1" dirty="0" smtClean="0">
                <a:latin typeface="Arial" panose="020B0604020202020204" pitchFamily="34" charset="0"/>
                <a:cs typeface="Arial" panose="020B0604020202020204" pitchFamily="34" charset="0"/>
              </a:rPr>
              <a:t>Special THANKS are </a:t>
            </a:r>
            <a:r>
              <a:rPr lang="en-US" sz="2700" b="1" dirty="0">
                <a:latin typeface="Arial" panose="020B0604020202020204" pitchFamily="34" charset="0"/>
                <a:cs typeface="Arial" panose="020B0604020202020204" pitchFamily="34" charset="0"/>
              </a:rPr>
              <a:t>due to BTI </a:t>
            </a:r>
            <a:r>
              <a:rPr lang="en-US" sz="2700" b="1" dirty="0" smtClean="0">
                <a:latin typeface="Arial" panose="020B0604020202020204" pitchFamily="34" charset="0"/>
                <a:cs typeface="Arial" panose="020B0604020202020204" pitchFamily="34" charset="0"/>
              </a:rPr>
              <a:t>Team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a:t>
            </a:r>
            <a:r>
              <a:rPr lang="en-US" sz="40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a:t>
            </a:r>
            <a:r>
              <a:rPr lang="en-US" sz="3600" b="1" baseline="30000" dirty="0" smtClean="0">
                <a:latin typeface="Arial" panose="020B0604020202020204" pitchFamily="34" charset="0"/>
                <a:cs typeface="Arial" panose="020B0604020202020204" pitchFamily="34" charset="0"/>
              </a:rPr>
              <a:t>A </a:t>
            </a:r>
            <a:r>
              <a:rPr lang="en-US" sz="3600" b="1" baseline="30000" dirty="0" smtClean="0">
                <a:latin typeface="Arial" panose="020B0604020202020204" pitchFamily="34" charset="0"/>
                <a:cs typeface="Arial" panose="020B0604020202020204" pitchFamily="34" charset="0"/>
              </a:rPr>
              <a:t>more detailed </a:t>
            </a:r>
            <a:r>
              <a:rPr lang="en-US" sz="3600" b="1" baseline="30000" dirty="0" smtClean="0">
                <a:latin typeface="Arial" panose="020B0604020202020204" pitchFamily="34" charset="0"/>
                <a:cs typeface="Arial" panose="020B0604020202020204" pitchFamily="34" charset="0"/>
              </a:rPr>
              <a:t>Acknowledgements in the Final Report</a:t>
            </a: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700" b="1" dirty="0" smtClean="0">
                <a:latin typeface="Arial" panose="020B0604020202020204" pitchFamily="34" charset="0"/>
                <a:cs typeface="Arial" panose="020B0604020202020204" pitchFamily="34" charset="0"/>
              </a:rPr>
              <a:t>Our SRT experience </a:t>
            </a:r>
            <a:r>
              <a:rPr lang="en-US" sz="2700" b="1" dirty="0">
                <a:latin typeface="Arial" panose="020B0604020202020204" pitchFamily="34" charset="0"/>
                <a:cs typeface="Arial" panose="020B0604020202020204" pitchFamily="34" charset="0"/>
              </a:rPr>
              <a:t>at the BTI Institute was a great chance for learning and professional </a:t>
            </a:r>
            <a:r>
              <a:rPr lang="en-US" sz="2700" b="1" dirty="0" smtClean="0">
                <a:latin typeface="Arial" panose="020B0604020202020204" pitchFamily="34" charset="0"/>
                <a:cs typeface="Arial" panose="020B0604020202020204" pitchFamily="34" charset="0"/>
              </a:rPr>
              <a:t>development </a:t>
            </a:r>
            <a:br>
              <a:rPr lang="en-US" sz="2700" b="1" dirty="0" smtClean="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700" b="1" dirty="0" smtClean="0">
                <a:latin typeface="Arial" panose="020B0604020202020204" pitchFamily="34" charset="0"/>
                <a:cs typeface="Arial" panose="020B0604020202020204" pitchFamily="34" charset="0"/>
              </a:rPr>
              <a:t>We are grateful </a:t>
            </a:r>
            <a:r>
              <a:rPr lang="en-US" sz="2700" b="1" dirty="0">
                <a:latin typeface="Arial" panose="020B0604020202020204" pitchFamily="34" charset="0"/>
                <a:cs typeface="Arial" panose="020B0604020202020204" pitchFamily="34" charset="0"/>
              </a:rPr>
              <a:t>for the uninterrupted 10 weeks intense research </a:t>
            </a:r>
            <a:r>
              <a:rPr lang="en-US" sz="2700" b="1" dirty="0" smtClean="0">
                <a:latin typeface="Arial" panose="020B0604020202020204" pitchFamily="34" charset="0"/>
                <a:cs typeface="Arial" panose="020B0604020202020204" pitchFamily="34" charset="0"/>
              </a:rPr>
              <a:t>time </a:t>
            </a:r>
            <a:r>
              <a:rPr lang="en-US" sz="2700" b="1" dirty="0">
                <a:latin typeface="Arial" panose="020B0604020202020204" pitchFamily="34" charset="0"/>
                <a:cs typeface="Arial" panose="020B0604020202020204" pitchFamily="34" charset="0"/>
              </a:rPr>
              <a:t/>
            </a:r>
            <a:br>
              <a:rPr lang="en-US" sz="2700" b="1" dirty="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a:r>
            <a:br>
              <a:rPr lang="en-US" sz="2700" b="1" dirty="0" smtClean="0">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2700" b="1" dirty="0" smtClean="0">
                <a:latin typeface="Arial" panose="020B0604020202020204" pitchFamily="34" charset="0"/>
                <a:cs typeface="Arial" panose="020B0604020202020204" pitchFamily="34" charset="0"/>
              </a:rPr>
              <a:t>University of Houston MD  </a:t>
            </a:r>
            <a:r>
              <a:rPr lang="en-US" sz="2700" b="1" dirty="0">
                <a:latin typeface="Arial" panose="020B0604020202020204" pitchFamily="34" charset="0"/>
                <a:cs typeface="Arial" panose="020B0604020202020204" pitchFamily="34" charset="0"/>
              </a:rPr>
              <a:t>Anderson </a:t>
            </a:r>
            <a:r>
              <a:rPr lang="en-US" sz="2700" b="1" dirty="0" smtClean="0">
                <a:latin typeface="Arial" panose="020B0604020202020204" pitchFamily="34" charset="0"/>
                <a:cs typeface="Arial" panose="020B0604020202020204" pitchFamily="34" charset="0"/>
              </a:rPr>
              <a:t>Library - Access </a:t>
            </a:r>
            <a:r>
              <a:rPr lang="en-US" sz="2700" b="1" dirty="0">
                <a:latin typeface="Arial" panose="020B0604020202020204" pitchFamily="34" charset="0"/>
                <a:cs typeface="Arial" panose="020B0604020202020204" pitchFamily="34" charset="0"/>
              </a:rPr>
              <a:t>to a </a:t>
            </a:r>
            <a:r>
              <a:rPr lang="en-US" sz="2700" b="1" dirty="0" smtClean="0">
                <a:latin typeface="Arial" panose="020B0604020202020204" pitchFamily="34" charset="0"/>
                <a:cs typeface="Arial" panose="020B0604020202020204" pitchFamily="34" charset="0"/>
              </a:rPr>
              <a:t>large volume </a:t>
            </a:r>
            <a:r>
              <a:rPr lang="en-US" sz="2700" b="1" dirty="0">
                <a:latin typeface="Arial" panose="020B0604020202020204" pitchFamily="34" charset="0"/>
                <a:cs typeface="Arial" panose="020B0604020202020204" pitchFamily="34" charset="0"/>
              </a:rPr>
              <a:t>of </a:t>
            </a:r>
            <a:r>
              <a:rPr lang="en-US" sz="2700" b="1" dirty="0" smtClean="0">
                <a:latin typeface="Arial" panose="020B0604020202020204" pitchFamily="34" charset="0"/>
                <a:cs typeface="Arial" panose="020B0604020202020204" pitchFamily="34" charset="0"/>
              </a:rPr>
              <a:t>literature </a:t>
            </a:r>
            <a:r>
              <a:rPr lang="en-US" sz="2700" b="1" dirty="0">
                <a:latin typeface="Arial" panose="020B0604020202020204" pitchFamily="34" charset="0"/>
                <a:cs typeface="Arial" panose="020B0604020202020204" pitchFamily="34" charset="0"/>
              </a:rPr>
              <a:t>in </a:t>
            </a:r>
            <a:r>
              <a:rPr lang="en-US" sz="2700" b="1" dirty="0" smtClean="0">
                <a:latin typeface="Arial" panose="020B0604020202020204" pitchFamily="34" charset="0"/>
                <a:cs typeface="Arial" panose="020B0604020202020204" pitchFamily="34" charset="0"/>
              </a:rPr>
              <a:t>Terrorism </a:t>
            </a:r>
            <a:r>
              <a:rPr lang="en-US" sz="2700" b="1" dirty="0">
                <a:latin typeface="Arial" panose="020B0604020202020204" pitchFamily="34" charset="0"/>
                <a:cs typeface="Arial" panose="020B0604020202020204" pitchFamily="34" charset="0"/>
              </a:rPr>
              <a:t>R</a:t>
            </a:r>
            <a:r>
              <a:rPr lang="en-US" sz="2700" b="1" dirty="0" smtClean="0">
                <a:latin typeface="Arial" panose="020B0604020202020204" pitchFamily="34" charset="0"/>
                <a:cs typeface="Arial" panose="020B0604020202020204" pitchFamily="34" charset="0"/>
              </a:rPr>
              <a:t>esearch &amp; Office Space</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Rectangle 2"/>
          <p:cNvSpPr/>
          <p:nvPr/>
        </p:nvSpPr>
        <p:spPr>
          <a:xfrm>
            <a:off x="2760029" y="70926"/>
            <a:ext cx="6793488" cy="646331"/>
          </a:xfrm>
          <a:prstGeom prst="rect">
            <a:avLst/>
          </a:prstGeom>
          <a:solidFill>
            <a:schemeClr val="bg1"/>
          </a:solidFill>
        </p:spPr>
        <p:txBody>
          <a:bodyPr wrap="square">
            <a:spAutoFit/>
          </a:bodyPr>
          <a:lstStyle/>
          <a:p>
            <a:pPr algn="ctr"/>
            <a:r>
              <a:rPr lang="en-US" sz="3600" b="1" dirty="0" smtClean="0">
                <a:solidFill>
                  <a:srgbClr val="FF0000"/>
                </a:solidFill>
                <a:latin typeface="Arial" panose="020B0604020202020204" pitchFamily="34" charset="0"/>
                <a:cs typeface="Arial" panose="020B0604020202020204" pitchFamily="34" charset="0"/>
              </a:rPr>
              <a:t>ACKNOWLEDGEMENTS</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312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lvl="0" algn="l"/>
            <a:r>
              <a:rPr lang="en-US" sz="4400" dirty="0">
                <a:latin typeface="Arial" panose="020B0604020202020204" pitchFamily="34" charset="0"/>
                <a:cs typeface="Arial" panose="020B0604020202020204" pitchFamily="34" charset="0"/>
              </a:rPr>
              <a:t>	</a:t>
            </a:r>
            <a:r>
              <a:rPr lang="en-US" sz="44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4400" b="1" dirty="0" smtClean="0">
                <a:latin typeface="Arial" panose="020B0604020202020204" pitchFamily="34" charset="0"/>
                <a:cs typeface="Arial" panose="020B0604020202020204" pitchFamily="34" charset="0"/>
              </a:rPr>
              <a:t>DHS’s </a:t>
            </a:r>
            <a:r>
              <a:rPr lang="en-US" sz="4400" b="1" dirty="0">
                <a:latin typeface="Arial" panose="020B0604020202020204" pitchFamily="34" charset="0"/>
                <a:cs typeface="Arial" panose="020B0604020202020204" pitchFamily="34" charset="0"/>
              </a:rPr>
              <a:t>mission </a:t>
            </a:r>
            <a:r>
              <a:rPr lang="en-US" sz="4400" b="1" dirty="0" smtClean="0">
                <a:latin typeface="Arial" panose="020B0604020202020204" pitchFamily="34" charset="0"/>
                <a:cs typeface="Arial" panose="020B0604020202020204" pitchFamily="34" charset="0"/>
              </a:rPr>
              <a:t>states </a:t>
            </a:r>
            <a:r>
              <a:rPr lang="en-US" sz="4400" b="1" dirty="0">
                <a:solidFill>
                  <a:srgbClr val="FF0000"/>
                </a:solidFill>
                <a:latin typeface="Arial" panose="020B0604020202020204" pitchFamily="34" charset="0"/>
                <a:cs typeface="Arial" panose="020B0604020202020204" pitchFamily="34" charset="0"/>
              </a:rPr>
              <a:t>‘</a:t>
            </a:r>
            <a:r>
              <a:rPr lang="en-US" sz="4400" b="1" i="1" u="sng" dirty="0">
                <a:solidFill>
                  <a:srgbClr val="FF0000"/>
                </a:solidFill>
                <a:latin typeface="Arial" panose="020B0604020202020204" pitchFamily="34" charset="0"/>
                <a:cs typeface="Arial" panose="020B0604020202020204" pitchFamily="34" charset="0"/>
              </a:rPr>
              <a:t>protecting the American people from terrorist threats is the reason DHS was created, and remains our highest priority</a:t>
            </a:r>
            <a:r>
              <a:rPr lang="en-US" sz="4400" b="1" i="1" dirty="0">
                <a:solidFill>
                  <a:srgbClr val="FF0000"/>
                </a:solidFill>
                <a:latin typeface="Arial" panose="020B0604020202020204" pitchFamily="34" charset="0"/>
                <a:cs typeface="Arial" panose="020B0604020202020204" pitchFamily="34" charset="0"/>
              </a:rPr>
              <a:t>.’</a:t>
            </a:r>
            <a:r>
              <a:rPr lang="en-US" sz="4400" b="1" dirty="0">
                <a:solidFill>
                  <a:srgbClr val="FF0000"/>
                </a:solidFill>
                <a:latin typeface="Arial" panose="020B0604020202020204" pitchFamily="34" charset="0"/>
                <a:cs typeface="Arial" panose="020B0604020202020204" pitchFamily="34" charset="0"/>
              </a:rPr>
              <a:t>  </a:t>
            </a:r>
            <a:r>
              <a:rPr lang="en-US" sz="4400" b="1" dirty="0" smtClean="0">
                <a:solidFill>
                  <a:srgbClr val="FF0000"/>
                </a:solidFill>
                <a:latin typeface="Arial" panose="020B0604020202020204" pitchFamily="34" charset="0"/>
                <a:cs typeface="Arial" panose="020B0604020202020204" pitchFamily="34" charset="0"/>
              </a:rPr>
              <a:t/>
            </a:r>
            <a:br>
              <a:rPr lang="en-US" sz="4400" b="1" dirty="0" smtClean="0">
                <a:solidFill>
                  <a:srgbClr val="FF0000"/>
                </a:solidFill>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
            </a:r>
            <a:br>
              <a:rPr lang="en-US" sz="4400" b="1" dirty="0" smtClean="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	</a:t>
            </a:r>
            <a:r>
              <a:rPr lang="en-US" sz="44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4400" b="1" dirty="0" smtClean="0">
                <a:latin typeface="Arial" panose="020B0604020202020204" pitchFamily="34" charset="0"/>
                <a:cs typeface="Arial" panose="020B0604020202020204" pitchFamily="34" charset="0"/>
              </a:rPr>
              <a:t>As </a:t>
            </a:r>
            <a:r>
              <a:rPr lang="en-US" sz="4400" b="1" dirty="0">
                <a:latin typeface="Arial" panose="020B0604020202020204" pitchFamily="34" charset="0"/>
                <a:cs typeface="Arial" panose="020B0604020202020204" pitchFamily="34" charset="0"/>
              </a:rPr>
              <a:t>such, any formal knowledge related to terrorism is of interest to the DHS.  </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
        <p:nvSpPr>
          <p:cNvPr id="3" name="Rectangle 2"/>
          <p:cNvSpPr/>
          <p:nvPr/>
        </p:nvSpPr>
        <p:spPr>
          <a:xfrm>
            <a:off x="1047165" y="547761"/>
            <a:ext cx="9918155" cy="707886"/>
          </a:xfrm>
          <a:prstGeom prst="rect">
            <a:avLst/>
          </a:prstGeom>
          <a:solidFill>
            <a:schemeClr val="bg1"/>
          </a:solidFill>
        </p:spPr>
        <p:txBody>
          <a:bodyPr wrap="square">
            <a:spAutoFit/>
          </a:bodyPr>
          <a:lstStyle/>
          <a:p>
            <a:pPr algn="ctr"/>
            <a:r>
              <a:rPr lang="en-US" sz="4000" b="1" dirty="0">
                <a:solidFill>
                  <a:srgbClr val="FF0000"/>
                </a:solidFill>
                <a:latin typeface="Arial" panose="020B0604020202020204" pitchFamily="34" charset="0"/>
                <a:cs typeface="Arial" panose="020B0604020202020204" pitchFamily="34" charset="0"/>
              </a:rPr>
              <a:t>RELEVANCE TO THE MISSION OF </a:t>
            </a:r>
            <a:r>
              <a:rPr lang="en-US" sz="4000" b="1" dirty="0" smtClean="0">
                <a:solidFill>
                  <a:srgbClr val="FF0000"/>
                </a:solidFill>
                <a:latin typeface="Arial" panose="020B0604020202020204" pitchFamily="34" charset="0"/>
                <a:cs typeface="Arial" panose="020B0604020202020204" pitchFamily="34" charset="0"/>
              </a:rPr>
              <a:t>DHS</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964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0000"/>
          </a:bodyPr>
          <a:lstStyle/>
          <a:p>
            <a:pPr algn="l"/>
            <a:r>
              <a:rPr lang="en-US" sz="3600" b="1" dirty="0" smtClean="0">
                <a:latin typeface="+mn-lt"/>
              </a:rPr>
              <a:t/>
            </a:r>
            <a:br>
              <a:rPr lang="en-US" sz="3600" b="1" dirty="0" smtClean="0">
                <a:latin typeface="+mn-lt"/>
              </a:rPr>
            </a:br>
            <a:r>
              <a:rPr lang="en-US" sz="3600" b="1" dirty="0">
                <a:latin typeface="+mn-lt"/>
              </a:rPr>
              <a:t/>
            </a:r>
            <a:br>
              <a:rPr lang="en-US" sz="3600" b="1" dirty="0">
                <a:latin typeface="+mn-lt"/>
              </a:rPr>
            </a:br>
            <a:r>
              <a:rPr lang="en-US" sz="3600" b="1" dirty="0" smtClean="0">
                <a:latin typeface="+mn-lt"/>
              </a:rPr>
              <a:t>	#1: The </a:t>
            </a:r>
            <a:r>
              <a:rPr lang="en-US" sz="3600" b="1" i="1" dirty="0">
                <a:latin typeface="+mn-lt"/>
              </a:rPr>
              <a:t>proper </a:t>
            </a:r>
            <a:r>
              <a:rPr lang="en-US" sz="3600" b="1" i="1" u="sng" dirty="0">
                <a:latin typeface="+mn-lt"/>
              </a:rPr>
              <a:t>definition </a:t>
            </a:r>
            <a:r>
              <a:rPr lang="en-US" sz="3600" b="1" dirty="0">
                <a:latin typeface="+mn-lt"/>
              </a:rPr>
              <a:t>of terrorism.  </a:t>
            </a:r>
            <a:br>
              <a:rPr lang="en-US" sz="3600" b="1" dirty="0">
                <a:latin typeface="+mn-lt"/>
              </a:rPr>
            </a:br>
            <a:r>
              <a:rPr lang="en-US" sz="3600" b="1" dirty="0" smtClean="0">
                <a:latin typeface="+mn-lt"/>
              </a:rPr>
              <a:t/>
            </a:r>
            <a:br>
              <a:rPr lang="en-US" sz="3600" b="1" dirty="0" smtClean="0">
                <a:latin typeface="+mn-lt"/>
              </a:rPr>
            </a:br>
            <a:r>
              <a:rPr lang="en-US" sz="3600" b="1" dirty="0" smtClean="0">
                <a:latin typeface="+mn-lt"/>
              </a:rPr>
              <a:t>	#2: The </a:t>
            </a:r>
            <a:r>
              <a:rPr lang="en-US" sz="3600" b="1" i="1" dirty="0" smtClean="0">
                <a:latin typeface="+mn-lt"/>
              </a:rPr>
              <a:t>proper </a:t>
            </a:r>
            <a:r>
              <a:rPr lang="en-US" sz="3600" b="1" i="1" u="sng" dirty="0">
                <a:latin typeface="+mn-lt"/>
              </a:rPr>
              <a:t>measurement</a:t>
            </a:r>
            <a:r>
              <a:rPr lang="en-US" sz="3600" b="1" dirty="0">
                <a:latin typeface="+mn-lt"/>
              </a:rPr>
              <a:t> of terrorism.</a:t>
            </a:r>
            <a:br>
              <a:rPr lang="en-US" sz="3600" b="1" dirty="0">
                <a:latin typeface="+mn-lt"/>
              </a:rPr>
            </a:br>
            <a:r>
              <a:rPr lang="en-US" sz="3600" b="1" dirty="0" smtClean="0">
                <a:latin typeface="+mn-lt"/>
              </a:rPr>
              <a:t/>
            </a:r>
            <a:br>
              <a:rPr lang="en-US" sz="3600" b="1" dirty="0" smtClean="0">
                <a:latin typeface="+mn-lt"/>
              </a:rPr>
            </a:br>
            <a:r>
              <a:rPr lang="en-US" sz="3600" b="1" dirty="0" smtClean="0">
                <a:latin typeface="+mn-lt"/>
              </a:rPr>
              <a:t>	#3: A</a:t>
            </a:r>
            <a:r>
              <a:rPr lang="en-US" sz="3600" b="1" i="1" dirty="0" smtClean="0">
                <a:latin typeface="+mn-lt"/>
              </a:rPr>
              <a:t>vailability </a:t>
            </a:r>
            <a:r>
              <a:rPr lang="en-US" sz="3600" b="1" i="1" dirty="0">
                <a:latin typeface="+mn-lt"/>
              </a:rPr>
              <a:t>of </a:t>
            </a:r>
            <a:r>
              <a:rPr lang="en-US" sz="3600" b="1" i="1" u="sng" dirty="0">
                <a:latin typeface="+mn-lt"/>
              </a:rPr>
              <a:t>data and data quality</a:t>
            </a:r>
            <a:r>
              <a:rPr lang="en-US" sz="3600" b="1" dirty="0">
                <a:latin typeface="+mn-lt"/>
              </a:rPr>
              <a:t>. </a:t>
            </a:r>
            <a:br>
              <a:rPr lang="en-US" sz="3600" b="1" dirty="0">
                <a:latin typeface="+mn-lt"/>
              </a:rPr>
            </a:br>
            <a:r>
              <a:rPr lang="en-US" sz="3600" b="1" dirty="0" smtClean="0">
                <a:latin typeface="+mn-lt"/>
              </a:rPr>
              <a:t/>
            </a:r>
            <a:br>
              <a:rPr lang="en-US" sz="3600" b="1" dirty="0" smtClean="0">
                <a:latin typeface="+mn-lt"/>
              </a:rPr>
            </a:br>
            <a:r>
              <a:rPr lang="en-US" sz="3600" b="1" dirty="0" smtClean="0">
                <a:latin typeface="+mn-lt"/>
              </a:rPr>
              <a:t>	#4: H</a:t>
            </a:r>
            <a:r>
              <a:rPr lang="en-US" sz="3600" b="1" i="1" dirty="0" smtClean="0">
                <a:latin typeface="+mn-lt"/>
              </a:rPr>
              <a:t>ow </a:t>
            </a:r>
            <a:r>
              <a:rPr lang="en-US" sz="3600" b="1" i="1" dirty="0">
                <a:latin typeface="+mn-lt"/>
              </a:rPr>
              <a:t>to </a:t>
            </a:r>
            <a:r>
              <a:rPr lang="en-US" sz="3600" b="1" i="1" u="sng" dirty="0">
                <a:latin typeface="+mn-lt"/>
              </a:rPr>
              <a:t>distinguish domestic </a:t>
            </a:r>
            <a:r>
              <a:rPr lang="en-US" sz="3600" b="1" i="1" u="sng" dirty="0" smtClean="0">
                <a:latin typeface="+mn-lt"/>
              </a:rPr>
              <a:t>&amp; international </a:t>
            </a:r>
            <a:r>
              <a:rPr lang="en-US" sz="3600" b="1" i="1" u="sng" dirty="0">
                <a:latin typeface="+mn-lt"/>
              </a:rPr>
              <a:t>terrorism</a:t>
            </a:r>
            <a:r>
              <a:rPr lang="en-US" sz="3600" b="1" dirty="0">
                <a:latin typeface="+mn-lt"/>
              </a:rPr>
              <a:t>?  </a:t>
            </a:r>
            <a:br>
              <a:rPr lang="en-US" sz="3600" b="1" dirty="0">
                <a:latin typeface="+mn-lt"/>
              </a:rPr>
            </a:br>
            <a:r>
              <a:rPr lang="en-US" sz="3600" b="1" dirty="0" smtClean="0">
                <a:latin typeface="+mn-lt"/>
              </a:rPr>
              <a:t/>
            </a:r>
            <a:br>
              <a:rPr lang="en-US" sz="3600" b="1" dirty="0" smtClean="0">
                <a:latin typeface="+mn-lt"/>
              </a:rPr>
            </a:br>
            <a:r>
              <a:rPr lang="en-US" sz="3600" b="1" dirty="0" smtClean="0">
                <a:latin typeface="+mn-lt"/>
              </a:rPr>
              <a:t>	#5: How </a:t>
            </a:r>
            <a:r>
              <a:rPr lang="en-US" sz="3600" b="1" dirty="0">
                <a:latin typeface="+mn-lt"/>
              </a:rPr>
              <a:t>should the </a:t>
            </a:r>
            <a:r>
              <a:rPr lang="en-US" sz="3600" b="1" i="1" u="sng" dirty="0">
                <a:latin typeface="+mn-lt"/>
              </a:rPr>
              <a:t>domestic terrorism be defined </a:t>
            </a:r>
            <a:r>
              <a:rPr lang="en-US" sz="3600" b="1" i="1" u="sng" dirty="0" smtClean="0">
                <a:latin typeface="+mn-lt"/>
              </a:rPr>
              <a:t>&amp; measured</a:t>
            </a:r>
            <a:r>
              <a:rPr lang="en-US" sz="3600" b="1" dirty="0" smtClean="0">
                <a:latin typeface="+mn-lt"/>
              </a:rPr>
              <a:t>?</a:t>
            </a:r>
            <a:br>
              <a:rPr lang="en-US" sz="3600" b="1" dirty="0" smtClean="0">
                <a:latin typeface="+mn-lt"/>
              </a:rPr>
            </a:br>
            <a:r>
              <a:rPr lang="en-US" sz="3600" b="1" dirty="0" smtClean="0">
                <a:latin typeface="+mn-lt"/>
              </a:rPr>
              <a:t/>
            </a:r>
            <a:br>
              <a:rPr lang="en-US" sz="3600" b="1" dirty="0" smtClean="0">
                <a:latin typeface="+mn-lt"/>
              </a:rPr>
            </a:br>
            <a:endParaRPr lang="en-US" sz="3600" b="1" dirty="0">
              <a:latin typeface="+mn-lt"/>
            </a:endParaRPr>
          </a:p>
        </p:txBody>
      </p:sp>
      <p:sp>
        <p:nvSpPr>
          <p:cNvPr id="3" name="Rectangle 2"/>
          <p:cNvSpPr/>
          <p:nvPr/>
        </p:nvSpPr>
        <p:spPr>
          <a:xfrm>
            <a:off x="420735" y="800200"/>
            <a:ext cx="11359877" cy="646331"/>
          </a:xfrm>
          <a:prstGeom prst="rect">
            <a:avLst/>
          </a:prstGeom>
          <a:solidFill>
            <a:schemeClr val="bg1"/>
          </a:solidFill>
        </p:spPr>
        <p:txBody>
          <a:bodyPr wrap="square">
            <a:spAutoFit/>
          </a:bodyPr>
          <a:lstStyle/>
          <a:p>
            <a:r>
              <a:rPr lang="en-US" sz="3600" b="1" dirty="0">
                <a:solidFill>
                  <a:srgbClr val="FF0000"/>
                </a:solidFill>
                <a:latin typeface="Arial" panose="020B0604020202020204" pitchFamily="34" charset="0"/>
                <a:cs typeface="Arial" panose="020B0604020202020204" pitchFamily="34" charset="0"/>
              </a:rPr>
              <a:t>There are </a:t>
            </a:r>
            <a:r>
              <a:rPr lang="en-US" sz="3600" b="1" dirty="0" smtClean="0">
                <a:solidFill>
                  <a:srgbClr val="FF0000"/>
                </a:solidFill>
                <a:latin typeface="Arial" panose="020B0604020202020204" pitchFamily="34" charset="0"/>
                <a:cs typeface="Arial" panose="020B0604020202020204" pitchFamily="34" charset="0"/>
              </a:rPr>
              <a:t>five </a:t>
            </a:r>
            <a:r>
              <a:rPr lang="en-US" sz="3600" b="1" dirty="0">
                <a:solidFill>
                  <a:srgbClr val="FF0000"/>
                </a:solidFill>
                <a:latin typeface="Arial" panose="020B0604020202020204" pitchFamily="34" charset="0"/>
                <a:cs typeface="Arial" panose="020B0604020202020204" pitchFamily="34" charset="0"/>
              </a:rPr>
              <a:t>major issues in studying </a:t>
            </a:r>
            <a:r>
              <a:rPr lang="en-US" sz="3600" b="1" dirty="0" smtClean="0">
                <a:solidFill>
                  <a:srgbClr val="FF0000"/>
                </a:solidFill>
                <a:latin typeface="Arial" panose="020B0604020202020204" pitchFamily="34" charset="0"/>
                <a:cs typeface="Arial" panose="020B0604020202020204" pitchFamily="34" charset="0"/>
              </a:rPr>
              <a:t>terrorism</a:t>
            </a:r>
            <a:r>
              <a:rPr lang="en-US" sz="3600" b="1" dirty="0">
                <a:solidFill>
                  <a:srgbClr val="FF0000"/>
                </a:solidFill>
                <a:latin typeface="Arial" panose="020B0604020202020204" pitchFamily="34" charset="0"/>
                <a:cs typeface="Arial" panose="020B0604020202020204" pitchFamily="34" charset="0"/>
              </a:rPr>
              <a: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820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0000"/>
          </a:bodyPr>
          <a:lstStyle/>
          <a:p>
            <a:pPr lvl="0" algn="l"/>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1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100" b="1" dirty="0" smtClean="0">
                <a:latin typeface="Arial" panose="020B0604020202020204" pitchFamily="34" charset="0"/>
                <a:cs typeface="Arial" panose="020B0604020202020204" pitchFamily="34" charset="0"/>
              </a:rPr>
              <a:t>The </a:t>
            </a:r>
            <a:r>
              <a:rPr lang="en-US" sz="3100" b="1" i="1" dirty="0" smtClean="0">
                <a:latin typeface="Arial" panose="020B0604020202020204" pitchFamily="34" charset="0"/>
                <a:cs typeface="Arial" panose="020B0604020202020204" pitchFamily="34" charset="0"/>
              </a:rPr>
              <a:t>first</a:t>
            </a:r>
            <a:r>
              <a:rPr lang="en-US" sz="3100" b="1" dirty="0" smtClean="0">
                <a:latin typeface="Arial" panose="020B0604020202020204" pitchFamily="34" charset="0"/>
                <a:cs typeface="Arial" panose="020B0604020202020204" pitchFamily="34" charset="0"/>
              </a:rPr>
              <a:t> objective is </a:t>
            </a:r>
            <a:r>
              <a:rPr lang="en-US" sz="3100" b="1" u="sng" dirty="0" smtClean="0">
                <a:latin typeface="Arial" panose="020B0604020202020204" pitchFamily="34" charset="0"/>
                <a:cs typeface="Arial" panose="020B0604020202020204" pitchFamily="34" charset="0"/>
              </a:rPr>
              <a:t>to </a:t>
            </a:r>
            <a:r>
              <a:rPr lang="en-US" sz="3100" b="1" u="sng" dirty="0">
                <a:latin typeface="Arial" panose="020B0604020202020204" pitchFamily="34" charset="0"/>
                <a:cs typeface="Arial" panose="020B0604020202020204" pitchFamily="34" charset="0"/>
              </a:rPr>
              <a:t>investigate the methodology and the meaning of the Global Terrorism Index (GTI)</a:t>
            </a:r>
            <a:r>
              <a:rPr lang="en-US" sz="3100" b="1" dirty="0">
                <a:latin typeface="Arial" panose="020B0604020202020204" pitchFamily="34" charset="0"/>
                <a:cs typeface="Arial" panose="020B0604020202020204" pitchFamily="34" charset="0"/>
              </a:rPr>
              <a:t>.</a:t>
            </a:r>
            <a:br>
              <a:rPr lang="en-US" sz="31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t>
            </a:r>
            <a:r>
              <a:rPr lang="en-US" sz="31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100" b="1" dirty="0" smtClean="0">
                <a:latin typeface="Arial" panose="020B0604020202020204" pitchFamily="34" charset="0"/>
                <a:cs typeface="Arial" panose="020B0604020202020204" pitchFamily="34" charset="0"/>
                <a:sym typeface="Wingdings 2" panose="05020102010507070707" pitchFamily="18" charset="2"/>
              </a:rPr>
              <a:t>T</a:t>
            </a:r>
            <a:r>
              <a:rPr lang="en-US" sz="3100" b="1" dirty="0" smtClean="0">
                <a:latin typeface="Arial" panose="020B0604020202020204" pitchFamily="34" charset="0"/>
                <a:cs typeface="Arial" panose="020B0604020202020204" pitchFamily="34" charset="0"/>
              </a:rPr>
              <a:t>he </a:t>
            </a:r>
            <a:r>
              <a:rPr lang="en-US" sz="3100" b="1" i="1" dirty="0" smtClean="0">
                <a:latin typeface="Arial" panose="020B0604020202020204" pitchFamily="34" charset="0"/>
                <a:cs typeface="Arial" panose="020B0604020202020204" pitchFamily="34" charset="0"/>
              </a:rPr>
              <a:t>second</a:t>
            </a:r>
            <a:r>
              <a:rPr lang="en-US" sz="3100" b="1" dirty="0" smtClean="0">
                <a:latin typeface="Arial" panose="020B0604020202020204" pitchFamily="34" charset="0"/>
                <a:cs typeface="Arial" panose="020B0604020202020204" pitchFamily="34" charset="0"/>
              </a:rPr>
              <a:t> objective is </a:t>
            </a:r>
            <a:r>
              <a:rPr lang="en-US" sz="3100" b="1" u="sng" dirty="0" smtClean="0">
                <a:latin typeface="Arial" panose="020B0604020202020204" pitchFamily="34" charset="0"/>
                <a:cs typeface="Arial" panose="020B0604020202020204" pitchFamily="34" charset="0"/>
              </a:rPr>
              <a:t>to investigate </a:t>
            </a:r>
            <a:r>
              <a:rPr lang="en-US" sz="3100" b="1" u="sng" dirty="0">
                <a:latin typeface="Arial" panose="020B0604020202020204" pitchFamily="34" charset="0"/>
                <a:cs typeface="Arial" panose="020B0604020202020204" pitchFamily="34" charset="0"/>
              </a:rPr>
              <a:t>the past and present trends in the GTI score for the United States</a:t>
            </a:r>
            <a:r>
              <a:rPr lang="en-US" sz="3100" b="1" dirty="0">
                <a:latin typeface="Arial" panose="020B0604020202020204" pitchFamily="34" charset="0"/>
                <a:cs typeface="Arial" panose="020B0604020202020204" pitchFamily="34" charset="0"/>
              </a:rPr>
              <a:t>.</a:t>
            </a:r>
            <a:br>
              <a:rPr lang="en-US" sz="31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100" b="1" dirty="0" smtClean="0">
                <a:latin typeface="Arial" panose="020B0604020202020204" pitchFamily="34" charset="0"/>
                <a:cs typeface="Arial" panose="020B0604020202020204" pitchFamily="34" charset="0"/>
              </a:rPr>
              <a:t>The </a:t>
            </a:r>
            <a:r>
              <a:rPr lang="en-US" sz="3100" b="1" i="1" dirty="0">
                <a:latin typeface="Arial" panose="020B0604020202020204" pitchFamily="34" charset="0"/>
                <a:cs typeface="Arial" panose="020B0604020202020204" pitchFamily="34" charset="0"/>
              </a:rPr>
              <a:t>third</a:t>
            </a:r>
            <a:r>
              <a:rPr lang="en-US" sz="3100" b="1" dirty="0">
                <a:latin typeface="Arial" panose="020B0604020202020204" pitchFamily="34" charset="0"/>
                <a:cs typeface="Arial" panose="020B0604020202020204" pitchFamily="34" charset="0"/>
              </a:rPr>
              <a:t> objective is </a:t>
            </a:r>
            <a:r>
              <a:rPr lang="en-US" sz="3100" b="1" u="sng" dirty="0">
                <a:latin typeface="Arial" panose="020B0604020202020204" pitchFamily="34" charset="0"/>
                <a:cs typeface="Arial" panose="020B0604020202020204" pitchFamily="34" charset="0"/>
              </a:rPr>
              <a:t>to investigate the economic cost of terrorism to the U.S. </a:t>
            </a:r>
            <a:r>
              <a:rPr lang="en-US" sz="3100" b="1" u="sng" dirty="0" smtClean="0">
                <a:latin typeface="Arial" panose="020B0604020202020204" pitchFamily="34" charset="0"/>
                <a:cs typeface="Arial" panose="020B0604020202020204" pitchFamily="34" charset="0"/>
              </a:rPr>
              <a:t>economy</a:t>
            </a:r>
            <a:r>
              <a:rPr lang="en-US" sz="3100" b="1" dirty="0" smtClean="0">
                <a:latin typeface="Arial" panose="020B0604020202020204" pitchFamily="34" charset="0"/>
                <a:cs typeface="Arial" panose="020B0604020202020204" pitchFamily="34" charset="0"/>
              </a:rPr>
              <a:t>.  </a:t>
            </a: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r>
            <a:br>
              <a:rPr lang="en-US" sz="3100" b="1" dirty="0" smtClean="0">
                <a:latin typeface="Arial" panose="020B0604020202020204" pitchFamily="34" charset="0"/>
                <a:cs typeface="Arial" panose="020B0604020202020204" pitchFamily="34" charset="0"/>
              </a:rPr>
            </a:br>
            <a:r>
              <a:rPr lang="en-US" sz="3100" b="1" dirty="0" smtClean="0">
                <a:latin typeface="Arial" panose="020B0604020202020204" pitchFamily="34" charset="0"/>
                <a:cs typeface="Arial" panose="020B0604020202020204" pitchFamily="34" charset="0"/>
              </a:rPr>
              <a:t>	</a:t>
            </a:r>
            <a:r>
              <a:rPr lang="en-US" sz="32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100" b="1"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100" b="1" dirty="0" smtClean="0">
                <a:latin typeface="Arial" panose="020B0604020202020204" pitchFamily="34" charset="0"/>
                <a:cs typeface="Arial" panose="020B0604020202020204" pitchFamily="34" charset="0"/>
              </a:rPr>
              <a:t>And</a:t>
            </a:r>
            <a:r>
              <a:rPr lang="en-US" sz="3100" b="1" dirty="0">
                <a:latin typeface="Arial" panose="020B0604020202020204" pitchFamily="34" charset="0"/>
                <a:cs typeface="Arial" panose="020B0604020202020204" pitchFamily="34" charset="0"/>
              </a:rPr>
              <a:t>, </a:t>
            </a:r>
            <a:r>
              <a:rPr lang="en-US" sz="3100" b="1" i="1" dirty="0">
                <a:latin typeface="Arial" panose="020B0604020202020204" pitchFamily="34" charset="0"/>
                <a:cs typeface="Arial" panose="020B0604020202020204" pitchFamily="34" charset="0"/>
              </a:rPr>
              <a:t>finally</a:t>
            </a:r>
            <a:r>
              <a:rPr lang="en-US" sz="3100" b="1" dirty="0">
                <a:latin typeface="Arial" panose="020B0604020202020204" pitchFamily="34" charset="0"/>
                <a:cs typeface="Arial" panose="020B0604020202020204" pitchFamily="34" charset="0"/>
              </a:rPr>
              <a:t>, since the national level GTI score does </a:t>
            </a:r>
            <a:r>
              <a:rPr lang="en-US" sz="3100" b="1" i="1" u="sng" dirty="0">
                <a:latin typeface="Arial" panose="020B0604020202020204" pitchFamily="34" charset="0"/>
                <a:cs typeface="Arial" panose="020B0604020202020204" pitchFamily="34" charset="0"/>
              </a:rPr>
              <a:t>not</a:t>
            </a:r>
            <a:r>
              <a:rPr lang="en-US" sz="3100" b="1" dirty="0">
                <a:latin typeface="Arial" panose="020B0604020202020204" pitchFamily="34" charset="0"/>
                <a:cs typeface="Arial" panose="020B0604020202020204" pitchFamily="34" charset="0"/>
              </a:rPr>
              <a:t> allow for making local decisions about domestic threats, </a:t>
            </a:r>
            <a:r>
              <a:rPr lang="en-US" sz="3100" b="1" dirty="0" smtClean="0">
                <a:latin typeface="Arial" panose="020B0604020202020204" pitchFamily="34" charset="0"/>
                <a:cs typeface="Arial" panose="020B0604020202020204" pitchFamily="34" charset="0"/>
              </a:rPr>
              <a:t>we </a:t>
            </a:r>
            <a:r>
              <a:rPr lang="en-US" sz="3100" b="1" dirty="0">
                <a:latin typeface="Arial" panose="020B0604020202020204" pitchFamily="34" charset="0"/>
                <a:cs typeface="Arial" panose="020B0604020202020204" pitchFamily="34" charset="0"/>
              </a:rPr>
              <a:t>propose </a:t>
            </a:r>
            <a:r>
              <a:rPr lang="en-US" sz="3100" b="1" u="sng" dirty="0">
                <a:latin typeface="Arial" panose="020B0604020202020204" pitchFamily="34" charset="0"/>
                <a:cs typeface="Arial" panose="020B0604020202020204" pitchFamily="34" charset="0"/>
              </a:rPr>
              <a:t>to investigate an alternative index called ‘</a:t>
            </a:r>
            <a:r>
              <a:rPr lang="en-US" sz="3100" b="1" i="1" u="sng" dirty="0">
                <a:latin typeface="Arial" panose="020B0604020202020204" pitchFamily="34" charset="0"/>
                <a:cs typeface="Arial" panose="020B0604020202020204" pitchFamily="34" charset="0"/>
              </a:rPr>
              <a:t>Regional Terrorism Index</a:t>
            </a:r>
            <a:r>
              <a:rPr lang="en-US" sz="3100" b="1" u="sng" dirty="0">
                <a:latin typeface="Arial" panose="020B0604020202020204" pitchFamily="34" charset="0"/>
                <a:cs typeface="Arial" panose="020B0604020202020204" pitchFamily="34" charset="0"/>
              </a:rPr>
              <a:t>’ for the metropolitan areas</a:t>
            </a:r>
            <a:r>
              <a:rPr lang="en-US" sz="3100" b="1" dirty="0">
                <a:latin typeface="Arial" panose="020B0604020202020204" pitchFamily="34" charset="0"/>
                <a:cs typeface="Arial" panose="020B0604020202020204" pitchFamily="34" charset="0"/>
              </a:rPr>
              <a:t>. </a:t>
            </a:r>
            <a:endParaRPr lang="en-US" dirty="0"/>
          </a:p>
        </p:txBody>
      </p:sp>
      <p:sp>
        <p:nvSpPr>
          <p:cNvPr id="3" name="TextBox 2"/>
          <p:cNvSpPr txBox="1"/>
          <p:nvPr/>
        </p:nvSpPr>
        <p:spPr>
          <a:xfrm>
            <a:off x="359028" y="129025"/>
            <a:ext cx="11387927" cy="1200329"/>
          </a:xfrm>
          <a:prstGeom prst="rect">
            <a:avLst/>
          </a:prstGeom>
          <a:solidFill>
            <a:schemeClr val="bg1"/>
          </a:solidFill>
        </p:spPr>
        <p:txBody>
          <a:bodyPr wrap="square" rtlCol="0">
            <a:spAutoFit/>
          </a:bodyPr>
          <a:lstStyle/>
          <a:p>
            <a:pPr algn="ctr"/>
            <a:r>
              <a:rPr lang="en-US" sz="3600" b="1" u="sng" dirty="0">
                <a:solidFill>
                  <a:srgbClr val="FF0000"/>
                </a:solidFill>
                <a:latin typeface="Arial" panose="020B0604020202020204" pitchFamily="34" charset="0"/>
                <a:cs typeface="Arial" panose="020B0604020202020204" pitchFamily="34" charset="0"/>
              </a:rPr>
              <a:t>DESCRIPTION OF THE RESEARCH PROJECT</a:t>
            </a:r>
            <a:r>
              <a:rPr lang="en-US" sz="3600" b="1" dirty="0">
                <a:solidFill>
                  <a:srgbClr val="FF0000"/>
                </a:solidFill>
                <a:latin typeface="Arial" panose="020B0604020202020204" pitchFamily="34" charset="0"/>
                <a:cs typeface="Arial" panose="020B0604020202020204" pitchFamily="34" charset="0"/>
              </a:rPr>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The objective of this research project are four-fold:</a:t>
            </a:r>
            <a:endParaRPr lang="en-US" sz="3600" dirty="0">
              <a:solidFill>
                <a:srgbClr val="FF0000"/>
              </a:solidFill>
            </a:endParaRPr>
          </a:p>
        </p:txBody>
      </p:sp>
    </p:spTree>
    <p:extLst>
      <p:ext uri="{BB962C8B-B14F-4D97-AF65-F5344CB8AC3E}">
        <p14:creationId xmlns:p14="http://schemas.microsoft.com/office/powerpoint/2010/main" val="153654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0000"/>
          </a:bodyPr>
          <a:lstStyle/>
          <a:p>
            <a:pPr algn="l"/>
            <a:r>
              <a:rPr lang="en-US" sz="4400" b="1" dirty="0" smtClean="0">
                <a:latin typeface="+mn-lt"/>
              </a:rPr>
              <a:t/>
            </a:r>
            <a:br>
              <a:rPr lang="en-US" sz="4400" b="1" dirty="0" smtClean="0">
                <a:latin typeface="+mn-lt"/>
              </a:rPr>
            </a:br>
            <a:r>
              <a:rPr lang="en-US" sz="4400" b="1" dirty="0" smtClean="0">
                <a:latin typeface="+mn-lt"/>
              </a:rPr>
              <a:t/>
            </a:r>
            <a:br>
              <a:rPr lang="en-US" sz="4400" b="1" dirty="0" smtClean="0">
                <a:latin typeface="+mn-lt"/>
              </a:rPr>
            </a:br>
            <a:r>
              <a:rPr lang="en-US" sz="4400" b="1" dirty="0" smtClean="0">
                <a:latin typeface="+mn-lt"/>
              </a:rPr>
              <a:t>	</a:t>
            </a:r>
            <a:br>
              <a:rPr lang="en-US" sz="4400" b="1" dirty="0" smtClean="0">
                <a:latin typeface="+mn-lt"/>
              </a:rPr>
            </a:br>
            <a:r>
              <a:rPr lang="en-US" sz="4400" b="1" dirty="0" smtClean="0">
                <a:latin typeface="+mn-lt"/>
              </a:rPr>
              <a:t/>
            </a:r>
            <a:br>
              <a:rPr lang="en-US" sz="4400" b="1" dirty="0" smtClean="0">
                <a:latin typeface="+mn-lt"/>
              </a:rPr>
            </a:br>
            <a:r>
              <a:rPr lang="en-US" sz="4400" b="1" dirty="0">
                <a:latin typeface="+mn-lt"/>
              </a:rPr>
              <a:t/>
            </a:r>
            <a:br>
              <a:rPr lang="en-US" sz="4400" b="1" dirty="0">
                <a:latin typeface="+mn-lt"/>
              </a:rPr>
            </a:br>
            <a:r>
              <a:rPr lang="en-US" sz="3800" b="1" u="sng" dirty="0" smtClean="0">
                <a:solidFill>
                  <a:srgbClr val="FF0000"/>
                </a:solidFill>
                <a:latin typeface="Arial" panose="020B0604020202020204" pitchFamily="34" charset="0"/>
                <a:cs typeface="Arial" panose="020B0604020202020204" pitchFamily="34" charset="0"/>
              </a:rPr>
              <a:t>QUESTION #1</a:t>
            </a:r>
            <a:r>
              <a:rPr lang="en-US" sz="3800" b="1" dirty="0" smtClean="0">
                <a:solidFill>
                  <a:srgbClr val="FF0000"/>
                </a:solidFill>
                <a:latin typeface="Arial" panose="020B0604020202020204" pitchFamily="34" charset="0"/>
                <a:cs typeface="Arial" panose="020B0604020202020204" pitchFamily="34" charset="0"/>
              </a:rPr>
              <a:t>:</a:t>
            </a:r>
            <a:r>
              <a:rPr lang="en-US" sz="3800" b="1" dirty="0" smtClean="0">
                <a:latin typeface="Arial" panose="020B0604020202020204" pitchFamily="34" charset="0"/>
                <a:cs typeface="Arial" panose="020B0604020202020204" pitchFamily="34" charset="0"/>
              </a:rPr>
              <a:t> How to DEFINE TERRORISM?</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	</a:t>
            </a:r>
            <a:r>
              <a:rPr lang="en-US" sz="38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800" b="1" dirty="0" smtClean="0">
                <a:latin typeface="Arial" panose="020B0604020202020204" pitchFamily="34" charset="0"/>
                <a:cs typeface="Arial" panose="020B0604020202020204" pitchFamily="34" charset="0"/>
              </a:rPr>
              <a:t>There </a:t>
            </a:r>
            <a:r>
              <a:rPr lang="en-US" sz="3800" b="1" dirty="0" smtClean="0">
                <a:latin typeface="Arial" panose="020B0604020202020204" pitchFamily="34" charset="0"/>
                <a:cs typeface="Arial" panose="020B0604020202020204" pitchFamily="34" charset="0"/>
              </a:rPr>
              <a:t>is </a:t>
            </a:r>
            <a:r>
              <a:rPr lang="en-US" sz="3800" b="1" i="1" u="sng" dirty="0" smtClean="0">
                <a:solidFill>
                  <a:srgbClr val="FF0000"/>
                </a:solidFill>
                <a:latin typeface="Arial" panose="020B0604020202020204" pitchFamily="34" charset="0"/>
                <a:cs typeface="Arial" panose="020B0604020202020204" pitchFamily="34" charset="0"/>
              </a:rPr>
              <a:t>no</a:t>
            </a:r>
            <a:r>
              <a:rPr lang="en-US" sz="3800" b="1" dirty="0" smtClean="0">
                <a:latin typeface="Arial" panose="020B0604020202020204" pitchFamily="34" charset="0"/>
                <a:cs typeface="Arial" panose="020B0604020202020204" pitchFamily="34" charset="0"/>
              </a:rPr>
              <a:t> universally accepted definition.</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	</a:t>
            </a:r>
            <a:r>
              <a:rPr lang="en-US" sz="38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800" b="1" dirty="0" smtClean="0">
                <a:latin typeface="Arial" panose="020B0604020202020204" pitchFamily="34" charset="0"/>
                <a:cs typeface="Arial" panose="020B0604020202020204" pitchFamily="34" charset="0"/>
              </a:rPr>
              <a:t>Each </a:t>
            </a:r>
            <a:r>
              <a:rPr lang="en-US" sz="3800" b="1" dirty="0" smtClean="0">
                <a:latin typeface="Arial" panose="020B0604020202020204" pitchFamily="34" charset="0"/>
                <a:cs typeface="Arial" panose="020B0604020202020204" pitchFamily="34" charset="0"/>
              </a:rPr>
              <a:t>Federal Agency have their own perspective.</a:t>
            </a:r>
            <a:r>
              <a:rPr lang="en-US" sz="3800" b="1" dirty="0">
                <a:latin typeface="Arial" panose="020B0604020202020204" pitchFamily="34" charset="0"/>
                <a:cs typeface="Arial" panose="020B0604020202020204" pitchFamily="34" charset="0"/>
              </a:rPr>
              <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
            </a:r>
            <a:br>
              <a:rPr lang="en-US" sz="3800" b="1" dirty="0">
                <a:latin typeface="Arial" panose="020B0604020202020204" pitchFamily="34" charset="0"/>
                <a:cs typeface="Arial" panose="020B0604020202020204" pitchFamily="34" charset="0"/>
              </a:rPr>
            </a:br>
            <a:r>
              <a:rPr lang="en-US" sz="3800" b="1" u="sng" dirty="0" smtClean="0">
                <a:solidFill>
                  <a:srgbClr val="FF0000"/>
                </a:solidFill>
                <a:latin typeface="Arial" panose="020B0604020202020204" pitchFamily="34" charset="0"/>
                <a:cs typeface="Arial" panose="020B0604020202020204" pitchFamily="34" charset="0"/>
              </a:rPr>
              <a:t>QUESTION #2</a:t>
            </a:r>
            <a:r>
              <a:rPr lang="en-US" sz="3800" b="1" dirty="0" smtClean="0">
                <a:solidFill>
                  <a:srgbClr val="FF0000"/>
                </a:solidFill>
                <a:latin typeface="Arial" panose="020B0604020202020204" pitchFamily="34" charset="0"/>
                <a:cs typeface="Arial" panose="020B0604020202020204" pitchFamily="34" charset="0"/>
              </a:rPr>
              <a:t>:</a:t>
            </a:r>
            <a:r>
              <a:rPr lang="en-US" sz="3800" b="1" dirty="0" smtClean="0">
                <a:latin typeface="Arial" panose="020B0604020202020204" pitchFamily="34" charset="0"/>
                <a:cs typeface="Arial" panose="020B0604020202020204" pitchFamily="34" charset="0"/>
              </a:rPr>
              <a:t> How to MEASURE Terrorism?</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800" b="1" dirty="0" smtClean="0">
                <a:latin typeface="Arial" panose="020B0604020202020204" pitchFamily="34" charset="0"/>
                <a:cs typeface="Arial" panose="020B0604020202020204" pitchFamily="34" charset="0"/>
              </a:rPr>
              <a:t>WHICH </a:t>
            </a:r>
            <a:r>
              <a:rPr lang="en-US" sz="3800" b="1" dirty="0" smtClean="0">
                <a:latin typeface="Arial" panose="020B0604020202020204" pitchFamily="34" charset="0"/>
                <a:cs typeface="Arial" panose="020B0604020202020204" pitchFamily="34" charset="0"/>
              </a:rPr>
              <a:t>proxy variables to be included?</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	</a:t>
            </a:r>
            <a:r>
              <a:rPr lang="en-US" sz="3800" b="1" dirty="0" smtClean="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4400" b="1" dirty="0">
                <a:solidFill>
                  <a:srgbClr val="FF0000"/>
                </a:solidFill>
                <a:latin typeface="Arial" panose="020B0604020202020204" pitchFamily="34" charset="0"/>
                <a:cs typeface="Arial" panose="020B0604020202020204" pitchFamily="34" charset="0"/>
                <a:sym typeface="Wingdings 2" panose="05020102010507070707" pitchFamily="18" charset="2"/>
              </a:rPr>
              <a:t></a:t>
            </a:r>
            <a:r>
              <a:rPr lang="en-US" sz="3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800" b="1" dirty="0" smtClean="0">
                <a:latin typeface="Arial" panose="020B0604020202020204" pitchFamily="34" charset="0"/>
                <a:cs typeface="Arial" panose="020B0604020202020204" pitchFamily="34" charset="0"/>
              </a:rPr>
              <a:t>The </a:t>
            </a:r>
            <a:r>
              <a:rPr lang="en-US" sz="3800" b="1" dirty="0" smtClean="0">
                <a:latin typeface="Arial" panose="020B0604020202020204" pitchFamily="34" charset="0"/>
                <a:cs typeface="Arial" panose="020B0604020202020204" pitchFamily="34" charset="0"/>
              </a:rPr>
              <a:t>GTI ‘</a:t>
            </a:r>
            <a:r>
              <a:rPr lang="en-US" sz="3800" b="1" i="1" u="sng" dirty="0" smtClean="0">
                <a:latin typeface="Arial" panose="020B0604020202020204" pitchFamily="34" charset="0"/>
                <a:cs typeface="Arial" panose="020B0604020202020204" pitchFamily="34" charset="0"/>
              </a:rPr>
              <a:t>determinants</a:t>
            </a:r>
            <a:r>
              <a:rPr lang="en-US" sz="3800" b="1" dirty="0" smtClean="0">
                <a:latin typeface="Arial" panose="020B0604020202020204" pitchFamily="34" charset="0"/>
                <a:cs typeface="Arial" panose="020B0604020202020204" pitchFamily="34" charset="0"/>
              </a:rPr>
              <a:t>’ (4 variables)</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800" b="1" dirty="0" smtClean="0">
                <a:latin typeface="Arial" panose="020B0604020202020204" pitchFamily="34" charset="0"/>
                <a:cs typeface="Arial" panose="020B0604020202020204" pitchFamily="34" charset="0"/>
              </a:rPr>
              <a:t>WHAT </a:t>
            </a:r>
            <a:r>
              <a:rPr lang="en-US" sz="3800" b="1" dirty="0" smtClean="0">
                <a:latin typeface="Arial" panose="020B0604020202020204" pitchFamily="34" charset="0"/>
                <a:cs typeface="Arial" panose="020B0604020202020204" pitchFamily="34" charset="0"/>
              </a:rPr>
              <a:t>methodology to be employed?</a:t>
            </a:r>
            <a:br>
              <a:rPr lang="en-US" sz="3800" b="1" dirty="0" smtClean="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	</a:t>
            </a:r>
            <a:r>
              <a:rPr lang="en-US" sz="3800" b="1" dirty="0" smtClean="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4400" b="1" dirty="0">
                <a:solidFill>
                  <a:srgbClr val="FF0000"/>
                </a:solidFill>
                <a:latin typeface="Arial" panose="020B0604020202020204" pitchFamily="34" charset="0"/>
                <a:cs typeface="Arial" panose="020B0604020202020204" pitchFamily="34" charset="0"/>
                <a:sym typeface="Wingdings 2" panose="05020102010507070707" pitchFamily="18" charset="2"/>
              </a:rPr>
              <a:t></a:t>
            </a:r>
            <a:r>
              <a:rPr lang="en-US" sz="36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3800" b="1" dirty="0" smtClean="0">
                <a:latin typeface="Arial" panose="020B0604020202020204" pitchFamily="34" charset="0"/>
                <a:cs typeface="Arial" panose="020B0604020202020204" pitchFamily="34" charset="0"/>
              </a:rPr>
              <a:t>Weighted </a:t>
            </a:r>
            <a:r>
              <a:rPr lang="en-US" sz="3800" b="1" dirty="0" smtClean="0">
                <a:latin typeface="Arial" panose="020B0604020202020204" pitchFamily="34" charset="0"/>
                <a:cs typeface="Arial" panose="020B0604020202020204" pitchFamily="34" charset="0"/>
              </a:rPr>
              <a:t>INDEX</a:t>
            </a:r>
            <a:br>
              <a:rPr lang="en-US" sz="3800" b="1" dirty="0" smtClean="0">
                <a:latin typeface="Arial" panose="020B0604020202020204" pitchFamily="34" charset="0"/>
                <a:cs typeface="Arial" panose="020B0604020202020204" pitchFamily="34" charset="0"/>
              </a:rPr>
            </a:br>
            <a:r>
              <a:rPr lang="en-US" sz="3800" b="1" dirty="0" smtClean="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sym typeface="Wingdings 2" panose="05020102010507070707" pitchFamily="18" charset="2"/>
              </a:rPr>
              <a:t>  </a:t>
            </a:r>
            <a:r>
              <a:rPr lang="en-US" sz="3800" b="1" dirty="0" smtClean="0">
                <a:latin typeface="Arial" panose="020B0604020202020204" pitchFamily="34" charset="0"/>
                <a:cs typeface="Arial" panose="020B0604020202020204" pitchFamily="34" charset="0"/>
              </a:rPr>
              <a:t>Impact </a:t>
            </a:r>
            <a:r>
              <a:rPr lang="en-US" sz="3800" b="1" dirty="0" smtClean="0">
                <a:latin typeface="Arial" panose="020B0604020202020204" pitchFamily="34" charset="0"/>
                <a:cs typeface="Arial" panose="020B0604020202020204" pitchFamily="34" charset="0"/>
              </a:rPr>
              <a:t>of TIME LAG </a:t>
            </a:r>
            <a:br>
              <a:rPr lang="en-US" sz="3800" b="1" dirty="0" smtClean="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	</a:t>
            </a:r>
            <a:r>
              <a:rPr lang="en-US" sz="3800" b="1" dirty="0" smtClean="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en-US" sz="4400" b="1" dirty="0">
                <a:solidFill>
                  <a:srgbClr val="FF0000"/>
                </a:solidFill>
                <a:latin typeface="Arial" panose="020B0604020202020204" pitchFamily="34" charset="0"/>
                <a:cs typeface="Arial" panose="020B0604020202020204" pitchFamily="34" charset="0"/>
                <a:sym typeface="Wingdings 2" panose="05020102010507070707" pitchFamily="18" charset="2"/>
              </a:rPr>
              <a:t></a:t>
            </a:r>
            <a:r>
              <a:rPr lang="en-US" sz="3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sz="3800" b="1" dirty="0" smtClean="0">
                <a:latin typeface="Arial" panose="020B0604020202020204" pitchFamily="34" charset="0"/>
                <a:cs typeface="Arial" panose="020B0604020202020204" pitchFamily="34" charset="0"/>
              </a:rPr>
              <a:t>5-year-average</a:t>
            </a:r>
            <a:endParaRPr lang="en-US" sz="3800" b="1" dirty="0">
              <a:latin typeface="Arial" panose="020B0604020202020204" pitchFamily="34" charset="0"/>
              <a:cs typeface="Arial" panose="020B0604020202020204" pitchFamily="34" charset="0"/>
            </a:endParaRPr>
          </a:p>
        </p:txBody>
      </p:sp>
      <p:sp>
        <p:nvSpPr>
          <p:cNvPr id="3" name="TextBox 2"/>
          <p:cNvSpPr txBox="1"/>
          <p:nvPr/>
        </p:nvSpPr>
        <p:spPr>
          <a:xfrm>
            <a:off x="912531" y="347808"/>
            <a:ext cx="10366940" cy="646331"/>
          </a:xfrm>
          <a:prstGeom prst="rect">
            <a:avLst/>
          </a:prstGeom>
          <a:solidFill>
            <a:schemeClr val="bg1"/>
          </a:solidFill>
        </p:spPr>
        <p:txBody>
          <a:bodyPr wrap="square" rtlCol="0">
            <a:spAutoFit/>
          </a:bodyPr>
          <a:lstStyle/>
          <a:p>
            <a:pPr algn="ctr"/>
            <a:r>
              <a:rPr lang="en-US" sz="3600" b="1" dirty="0" smtClean="0">
                <a:solidFill>
                  <a:srgbClr val="FF0000"/>
                </a:solidFill>
                <a:latin typeface="Arial" panose="020B0604020202020204" pitchFamily="34" charset="0"/>
                <a:cs typeface="Arial" panose="020B0604020202020204" pitchFamily="34" charset="0"/>
              </a:rPr>
              <a:t>TERRORISM: Definition &amp; Measurement</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02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0000"/>
          </a:bodyPr>
          <a:lstStyle/>
          <a:p>
            <a:pPr algn="l"/>
            <a:r>
              <a:rPr lang="en-US" sz="4400" b="1" dirty="0" smtClean="0">
                <a:latin typeface="+mn-lt"/>
              </a:rPr>
              <a:t/>
            </a:r>
            <a:br>
              <a:rPr lang="en-US" sz="4400" b="1" dirty="0" smtClean="0">
                <a:latin typeface="+mn-lt"/>
              </a:rPr>
            </a:br>
            <a:r>
              <a:rPr lang="en-US" sz="4400" b="1" dirty="0" smtClean="0">
                <a:latin typeface="+mn-lt"/>
              </a:rPr>
              <a:t/>
            </a:r>
            <a:br>
              <a:rPr lang="en-US" sz="4400" b="1" dirty="0" smtClean="0">
                <a:latin typeface="+mn-lt"/>
              </a:rPr>
            </a:br>
            <a:r>
              <a:rPr lang="en-US" sz="4400" b="1" dirty="0" smtClean="0">
                <a:latin typeface="+mn-lt"/>
              </a:rPr>
              <a:t>	</a:t>
            </a:r>
            <a:br>
              <a:rPr lang="en-US" sz="4400" b="1" dirty="0" smtClean="0">
                <a:latin typeface="+mn-lt"/>
              </a:rPr>
            </a:br>
            <a:r>
              <a:rPr lang="en-US" sz="4000" b="1" dirty="0" smtClean="0">
                <a:solidFill>
                  <a:srgbClr val="FF0000"/>
                </a:solidFill>
                <a:latin typeface="Arial" panose="020B0604020202020204" pitchFamily="34" charset="0"/>
                <a:cs typeface="Arial" panose="020B0604020202020204" pitchFamily="34" charset="0"/>
              </a:rPr>
              <a:t>#1: </a:t>
            </a:r>
            <a:r>
              <a:rPr lang="en-US" sz="4000" b="1" dirty="0" smtClean="0">
                <a:latin typeface="Arial" panose="020B0604020202020204" pitchFamily="34" charset="0"/>
                <a:cs typeface="Arial" panose="020B0604020202020204" pitchFamily="34" charset="0"/>
              </a:rPr>
              <a:t>Total number of </a:t>
            </a:r>
            <a:r>
              <a:rPr lang="en-US" sz="4000" b="1" i="1" u="sng" dirty="0" smtClean="0">
                <a:solidFill>
                  <a:srgbClr val="FF0000"/>
                </a:solidFill>
                <a:latin typeface="Arial" panose="020B0604020202020204" pitchFamily="34" charset="0"/>
                <a:cs typeface="Arial" panose="020B0604020202020204" pitchFamily="34" charset="0"/>
              </a:rPr>
              <a:t>terrorist incidents</a:t>
            </a:r>
            <a:r>
              <a:rPr lang="en-US" sz="4000" b="1" dirty="0" smtClean="0">
                <a:latin typeface="Arial" panose="020B0604020202020204" pitchFamily="34" charset="0"/>
                <a:cs typeface="Arial" panose="020B0604020202020204" pitchFamily="34" charset="0"/>
              </a:rPr>
              <a:t> in a given year</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#2: </a:t>
            </a:r>
            <a:r>
              <a:rPr lang="en-US" sz="4000" b="1" dirty="0" smtClean="0">
                <a:latin typeface="Arial" panose="020B0604020202020204" pitchFamily="34" charset="0"/>
                <a:cs typeface="Arial" panose="020B0604020202020204" pitchFamily="34" charset="0"/>
              </a:rPr>
              <a:t>Total number of </a:t>
            </a:r>
            <a:r>
              <a:rPr lang="en-US" sz="4000" b="1" i="1" u="sng" dirty="0" smtClean="0">
                <a:solidFill>
                  <a:srgbClr val="FF0000"/>
                </a:solidFill>
                <a:latin typeface="Arial" panose="020B0604020202020204" pitchFamily="34" charset="0"/>
                <a:cs typeface="Arial" panose="020B0604020202020204" pitchFamily="34" charset="0"/>
              </a:rPr>
              <a:t>fatalities</a:t>
            </a:r>
            <a:r>
              <a:rPr lang="en-US" sz="4000" b="1" dirty="0" smtClean="0">
                <a:latin typeface="Arial" panose="020B0604020202020204" pitchFamily="34" charset="0"/>
                <a:cs typeface="Arial" panose="020B0604020202020204" pitchFamily="34" charset="0"/>
              </a:rPr>
              <a:t> caused by terrorism in a given year</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#3: </a:t>
            </a:r>
            <a:r>
              <a:rPr lang="en-US" sz="4000" b="1" dirty="0" smtClean="0">
                <a:latin typeface="Arial" panose="020B0604020202020204" pitchFamily="34" charset="0"/>
                <a:cs typeface="Arial" panose="020B0604020202020204" pitchFamily="34" charset="0"/>
              </a:rPr>
              <a:t>Total number of </a:t>
            </a:r>
            <a:r>
              <a:rPr lang="en-US" sz="4000" b="1" i="1" u="sng" dirty="0" smtClean="0">
                <a:solidFill>
                  <a:srgbClr val="FF0000"/>
                </a:solidFill>
                <a:latin typeface="Arial" panose="020B0604020202020204" pitchFamily="34" charset="0"/>
                <a:cs typeface="Arial" panose="020B0604020202020204" pitchFamily="34" charset="0"/>
              </a:rPr>
              <a:t>injuries</a:t>
            </a:r>
            <a:r>
              <a:rPr lang="en-US" sz="4000" b="1" dirty="0" smtClean="0">
                <a:latin typeface="Arial" panose="020B0604020202020204" pitchFamily="34" charset="0"/>
                <a:cs typeface="Arial" panose="020B0604020202020204" pitchFamily="34" charset="0"/>
              </a:rPr>
              <a:t> caused by terrorism in a given year</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#4: </a:t>
            </a:r>
            <a:r>
              <a:rPr lang="en-US" sz="4000" b="1" dirty="0" smtClean="0">
                <a:latin typeface="Arial" panose="020B0604020202020204" pitchFamily="34" charset="0"/>
                <a:cs typeface="Arial" panose="020B0604020202020204" pitchFamily="34" charset="0"/>
              </a:rPr>
              <a:t>The approximate </a:t>
            </a:r>
            <a:r>
              <a:rPr lang="en-US" sz="4000" b="1" i="1" dirty="0" smtClean="0">
                <a:latin typeface="Arial" panose="020B0604020202020204" pitchFamily="34" charset="0"/>
                <a:cs typeface="Arial" panose="020B0604020202020204" pitchFamily="34" charset="0"/>
              </a:rPr>
              <a:t>level of total </a:t>
            </a:r>
            <a:r>
              <a:rPr lang="en-US" sz="4000" b="1" u="sng" dirty="0" smtClean="0">
                <a:solidFill>
                  <a:srgbClr val="FF0000"/>
                </a:solidFill>
                <a:latin typeface="Arial" panose="020B0604020202020204" pitchFamily="34" charset="0"/>
                <a:cs typeface="Arial" panose="020B0604020202020204" pitchFamily="34" charset="0"/>
              </a:rPr>
              <a:t>property damage </a:t>
            </a:r>
            <a:r>
              <a:rPr lang="en-US" sz="4000" b="1" dirty="0" smtClean="0">
                <a:latin typeface="Arial" panose="020B0604020202020204" pitchFamily="34" charset="0"/>
                <a:cs typeface="Arial" panose="020B0604020202020204" pitchFamily="34" charset="0"/>
              </a:rPr>
              <a:t>from terrorist incidents in a given year</a:t>
            </a:r>
            <a:endParaRPr lang="en-US" sz="3600" b="1" dirty="0">
              <a:latin typeface="+mn-lt"/>
            </a:endParaRPr>
          </a:p>
        </p:txBody>
      </p:sp>
      <p:sp>
        <p:nvSpPr>
          <p:cNvPr id="3" name="TextBox 2"/>
          <p:cNvSpPr txBox="1"/>
          <p:nvPr/>
        </p:nvSpPr>
        <p:spPr>
          <a:xfrm>
            <a:off x="912531" y="347808"/>
            <a:ext cx="10366940" cy="1200329"/>
          </a:xfrm>
          <a:prstGeom prst="rect">
            <a:avLst/>
          </a:prstGeom>
          <a:solidFill>
            <a:schemeClr val="bg1"/>
          </a:solidFill>
        </p:spPr>
        <p:txBody>
          <a:bodyPr wrap="square" rtlCol="0">
            <a:spAutoFit/>
          </a:bodyPr>
          <a:lstStyle/>
          <a:p>
            <a:pPr algn="ctr"/>
            <a:r>
              <a:rPr lang="en-US" sz="3600" b="1" dirty="0">
                <a:latin typeface="Arial" panose="020B0604020202020204" pitchFamily="34" charset="0"/>
                <a:cs typeface="Arial" panose="020B0604020202020204" pitchFamily="34" charset="0"/>
              </a:rPr>
              <a:t>The GTI is a weighted index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based on relative impact of </a:t>
            </a:r>
            <a:r>
              <a:rPr lang="en-US" sz="3600" b="1" i="1" u="sng" dirty="0">
                <a:solidFill>
                  <a:srgbClr val="FF0000"/>
                </a:solidFill>
                <a:latin typeface="Arial" panose="020B0604020202020204" pitchFamily="34" charset="0"/>
                <a:cs typeface="Arial" panose="020B0604020202020204" pitchFamily="34" charset="0"/>
              </a:rPr>
              <a:t>four variables</a:t>
            </a:r>
            <a:r>
              <a:rPr lang="en-US" sz="3600" b="1"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670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8307" y="399814"/>
            <a:ext cx="9933815" cy="6298306"/>
          </a:xfrm>
          <a:prstGeom prst="rect">
            <a:avLst/>
          </a:prstGeom>
        </p:spPr>
      </p:pic>
    </p:spTree>
    <p:extLst>
      <p:ext uri="{BB962C8B-B14F-4D97-AF65-F5344CB8AC3E}">
        <p14:creationId xmlns:p14="http://schemas.microsoft.com/office/powerpoint/2010/main" val="3892482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342" y="387077"/>
            <a:ext cx="4715452" cy="6247845"/>
          </a:xfrm>
          <a:prstGeom prst="rect">
            <a:avLst/>
          </a:prstGeom>
        </p:spPr>
      </p:pic>
      <p:pic>
        <p:nvPicPr>
          <p:cNvPr id="3" name="Picture 2"/>
          <p:cNvPicPr>
            <a:picLocks noChangeAspect="1"/>
          </p:cNvPicPr>
          <p:nvPr/>
        </p:nvPicPr>
        <p:blipFill>
          <a:blip r:embed="rId3"/>
          <a:stretch>
            <a:fillRect/>
          </a:stretch>
        </p:blipFill>
        <p:spPr>
          <a:xfrm>
            <a:off x="6195925" y="387077"/>
            <a:ext cx="5056541" cy="6247845"/>
          </a:xfrm>
          <a:prstGeom prst="rect">
            <a:avLst/>
          </a:prstGeom>
        </p:spPr>
      </p:pic>
    </p:spTree>
    <p:extLst>
      <p:ext uri="{BB962C8B-B14F-4D97-AF65-F5344CB8AC3E}">
        <p14:creationId xmlns:p14="http://schemas.microsoft.com/office/powerpoint/2010/main" val="221070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112</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Wingdings 2</vt:lpstr>
      <vt:lpstr>Office Theme</vt:lpstr>
      <vt:lpstr>   Nicholas A. Randol, MHA Graduate Student randol@student.uiwtx.edu  The U.S. Department of Homeland Security Minority Serving Institutions (MSI)  Summer Research Teams (SRT) Program DHS Center of Excellence (COE) Border, Trade &amp; Immigration (BTI) Institute   Research Mentors Dr. Luis R. TORRES Dr. Maura PEREIRA DE LEON Dr. Nürşen Albayrak ZANCA (PI) zanca@uiwtx.edu</vt:lpstr>
      <vt:lpstr>  We are grateful to the U.S. Department of Homeland Security (DHS) Minority Serving Institution (MSI) Summer Research Team (SRT) Program for allowing us to be a part of SRT 2019 at DHS COE BTI Institute    Special THANKS are due to BTI Team   A more detailed Acknowledgements in the Final Report   Our SRT experience at the BTI Institute was a great chance for learning and professional development    We are grateful for the uninterrupted 10 weeks intense research time    University of Houston MD  Anderson Library - Access to a large volume of literature in Terrorism Research &amp; Office Space </vt:lpstr>
      <vt:lpstr>  DHS’s mission states ‘protecting the American people from terrorist threats is the reason DHS was created, and remains our highest priority.’      As such, any formal knowledge related to terrorism is of interest to the DHS.    </vt:lpstr>
      <vt:lpstr>   #1: The proper definition of terrorism.     #2: The proper measurement of terrorism.   #3: Availability of data and data quality.    #4: How to distinguish domestic &amp; international terrorism?     #5: How should the domestic terrorism be defined &amp; measured?  </vt:lpstr>
      <vt:lpstr>        The first objective is to investigate the methodology and the meaning of the Global Terrorism Index (GTI).     The second objective is to investigate the past and present trends in the GTI score for the United States.     The third objective is to investigate the economic cost of terrorism to the U.S. economy.       And, finally, since the national level GTI score does not allow for making local decisions about domestic threats, we propose to investigate an alternative index called ‘Regional Terrorism Index’ for the metropolitan areas. </vt:lpstr>
      <vt:lpstr>      QUESTION #1: How to DEFINE TERRORISM?    There is no universally accepted definition.    Each Federal Agency have their own perspective.  QUESTION #2: How to MEASURE Terrorism?    WHICH proxy variables to be included?     The GTI ‘determinants’ (4 variables)    WHAT methodology to be employed?     Weighted INDEX    Impact of TIME LAG      5-year-average</vt:lpstr>
      <vt:lpstr>    #1: Total number of terrorist incidents in a given year  #2: Total number of fatalities caused by terrorism in a given year  #3: Total number of injuries caused by terrorism in a given year  #4: The approximate level of total property damage from terrorist incidents in a given year</vt:lpstr>
      <vt:lpstr>PowerPoint Presentation</vt:lpstr>
      <vt:lpstr>PowerPoint Presentation</vt:lpstr>
      <vt:lpstr>PowerPoint Presentation</vt:lpstr>
      <vt:lpstr>  Figure 1 demonstrates the historical trends in the GTI score for the U.S. between 2002 to 2018.      The trend line (2013 to 2018) indicate a sharp rise, 3.74 to 6.07, in the GTI score which is an indication of a rise in terrorist activity.      Our conclusions are in agreement with Stewart (2015) who states that “domestic terrorism is a persistent threat and is currently at the peak of cycle in the U.S.”      “Despite the intense and decade long focus on international threat, domestic terrorism is still an issue for the U.S.”     “The threat of domestic terrorism is often overlooked and underestimated.  There is a need for a comprehensive assessment and evaluation for rising domestic terrorism.”</vt:lpstr>
      <vt:lpstr>   </vt:lpstr>
      <vt:lpstr>     I have a created a PADLET platform to share my Project with my students back on campus.     My PADLET custom URL for this project: https://padlet.com/nursenzanca/hoon7jb4ik9k     I plan to utilize the Global Terrorism Index (GTI) methodology in my ECON classes     My goal is to create awareness for both Global Terrorism Index (GTI) and Global Peace Index (GPI) </vt:lpstr>
      <vt:lpstr>  The preliminary results of our Project indicates that there is a need for a more comprehensive assessment of the domestic terrorism treat.     For our future research, in order to distinguish and capture the impact of ‘domestic terrorism,’ we propose to investigate an alternative index called ‘Regional Terrorism Index’ for the metropolitan areas in the U.S.     The GTI does NOT allow for making local decisions about threats and resource allocation.  A new ‘Regional Terrorism Index’ will provide critical information and decision-making tool for local, state, and federal law enforcement to assess local threats, deploy resources efficiently and keep our population safe from potential terrorism.</vt:lpstr>
      <vt:lpstr>QUESTIONS &amp; COMMENTS  Summer 2019 The U.S. Department of Homeland Security Minority Serving Institutions (MSI) Summer Research Team (SRT) DHS Center of Excellence  Border, Trade &amp; Immigration (BTI) Institute  Nicholas A. Randol Dr. Nürşen A. ZANCA (a.k.a. NINA) </vt:lpstr>
    </vt:vector>
  </TitlesOfParts>
  <Company>University of the Incarnate 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Terrorism Index: Methodology &amp; Meaning Nicholas A. Randol, MHA Graduate Student  The U.S. Department of Homeland Security Minority Serving Institutions (MSI)  Summer Research Teams (SRT) Program DHS Center of Excellence (COE)  Border, Trade &amp; Immigration (BTI) Institute College of Technology University of Houston, Texas, USA   Research Mentors Dr. Luis R. TORRES Dr. Maura PEREIRA DE LEON</dc:title>
  <dc:creator>Zanca, Dr. Nursen A.</dc:creator>
  <cp:lastModifiedBy>Zanca, Dr. Nursen A.</cp:lastModifiedBy>
  <cp:revision>63</cp:revision>
  <dcterms:created xsi:type="dcterms:W3CDTF">2019-07-16T14:05:31Z</dcterms:created>
  <dcterms:modified xsi:type="dcterms:W3CDTF">2019-07-24T15:37:32Z</dcterms:modified>
</cp:coreProperties>
</file>